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3B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3"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6A02A3-F8CB-4B46-8742-F63EA5482B4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CF645B-753E-44FF-8EF9-B6EDCC633647}" type="slidenum">
              <a:rPr lang="en-IN" smtClean="0"/>
              <a:t>‹#›</a:t>
            </a:fld>
            <a:endParaRPr lang="en-IN"/>
          </a:p>
        </p:txBody>
      </p:sp>
    </p:spTree>
    <p:extLst>
      <p:ext uri="{BB962C8B-B14F-4D97-AF65-F5344CB8AC3E}">
        <p14:creationId xmlns:p14="http://schemas.microsoft.com/office/powerpoint/2010/main" val="839878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A02A3-F8CB-4B46-8742-F63EA5482B4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CF645B-753E-44FF-8EF9-B6EDCC633647}" type="slidenum">
              <a:rPr lang="en-IN" smtClean="0"/>
              <a:t>‹#›</a:t>
            </a:fld>
            <a:endParaRPr lang="en-IN"/>
          </a:p>
        </p:txBody>
      </p:sp>
    </p:spTree>
    <p:extLst>
      <p:ext uri="{BB962C8B-B14F-4D97-AF65-F5344CB8AC3E}">
        <p14:creationId xmlns:p14="http://schemas.microsoft.com/office/powerpoint/2010/main" val="427185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A02A3-F8CB-4B46-8742-F63EA5482B4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CF645B-753E-44FF-8EF9-B6EDCC63364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51219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A02A3-F8CB-4B46-8742-F63EA5482B4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CF645B-753E-44FF-8EF9-B6EDCC633647}" type="slidenum">
              <a:rPr lang="en-IN" smtClean="0"/>
              <a:t>‹#›</a:t>
            </a:fld>
            <a:endParaRPr lang="en-IN"/>
          </a:p>
        </p:txBody>
      </p:sp>
    </p:spTree>
    <p:extLst>
      <p:ext uri="{BB962C8B-B14F-4D97-AF65-F5344CB8AC3E}">
        <p14:creationId xmlns:p14="http://schemas.microsoft.com/office/powerpoint/2010/main" val="2191914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A02A3-F8CB-4B46-8742-F63EA5482B4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CF645B-753E-44FF-8EF9-B6EDCC63364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0379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A02A3-F8CB-4B46-8742-F63EA5482B4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CF645B-753E-44FF-8EF9-B6EDCC633647}" type="slidenum">
              <a:rPr lang="en-IN" smtClean="0"/>
              <a:t>‹#›</a:t>
            </a:fld>
            <a:endParaRPr lang="en-IN"/>
          </a:p>
        </p:txBody>
      </p:sp>
    </p:spTree>
    <p:extLst>
      <p:ext uri="{BB962C8B-B14F-4D97-AF65-F5344CB8AC3E}">
        <p14:creationId xmlns:p14="http://schemas.microsoft.com/office/powerpoint/2010/main" val="3302646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A02A3-F8CB-4B46-8742-F63EA5482B4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CF645B-753E-44FF-8EF9-B6EDCC633647}" type="slidenum">
              <a:rPr lang="en-IN" smtClean="0"/>
              <a:t>‹#›</a:t>
            </a:fld>
            <a:endParaRPr lang="en-IN"/>
          </a:p>
        </p:txBody>
      </p:sp>
    </p:spTree>
    <p:extLst>
      <p:ext uri="{BB962C8B-B14F-4D97-AF65-F5344CB8AC3E}">
        <p14:creationId xmlns:p14="http://schemas.microsoft.com/office/powerpoint/2010/main" val="2854298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A02A3-F8CB-4B46-8742-F63EA5482B4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CF645B-753E-44FF-8EF9-B6EDCC633647}" type="slidenum">
              <a:rPr lang="en-IN" smtClean="0"/>
              <a:t>‹#›</a:t>
            </a:fld>
            <a:endParaRPr lang="en-IN"/>
          </a:p>
        </p:txBody>
      </p:sp>
    </p:spTree>
    <p:extLst>
      <p:ext uri="{BB962C8B-B14F-4D97-AF65-F5344CB8AC3E}">
        <p14:creationId xmlns:p14="http://schemas.microsoft.com/office/powerpoint/2010/main" val="3106503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A02A3-F8CB-4B46-8742-F63EA5482B4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CF645B-753E-44FF-8EF9-B6EDCC633647}" type="slidenum">
              <a:rPr lang="en-IN" smtClean="0"/>
              <a:t>‹#›</a:t>
            </a:fld>
            <a:endParaRPr lang="en-IN"/>
          </a:p>
        </p:txBody>
      </p:sp>
    </p:spTree>
    <p:extLst>
      <p:ext uri="{BB962C8B-B14F-4D97-AF65-F5344CB8AC3E}">
        <p14:creationId xmlns:p14="http://schemas.microsoft.com/office/powerpoint/2010/main" val="2079808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A02A3-F8CB-4B46-8742-F63EA5482B4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CF645B-753E-44FF-8EF9-B6EDCC633647}" type="slidenum">
              <a:rPr lang="en-IN" smtClean="0"/>
              <a:t>‹#›</a:t>
            </a:fld>
            <a:endParaRPr lang="en-IN"/>
          </a:p>
        </p:txBody>
      </p:sp>
    </p:spTree>
    <p:extLst>
      <p:ext uri="{BB962C8B-B14F-4D97-AF65-F5344CB8AC3E}">
        <p14:creationId xmlns:p14="http://schemas.microsoft.com/office/powerpoint/2010/main" val="1935904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6A02A3-F8CB-4B46-8742-F63EA5482B4D}"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CF645B-753E-44FF-8EF9-B6EDCC633647}" type="slidenum">
              <a:rPr lang="en-IN" smtClean="0"/>
              <a:t>‹#›</a:t>
            </a:fld>
            <a:endParaRPr lang="en-IN"/>
          </a:p>
        </p:txBody>
      </p:sp>
    </p:spTree>
    <p:extLst>
      <p:ext uri="{BB962C8B-B14F-4D97-AF65-F5344CB8AC3E}">
        <p14:creationId xmlns:p14="http://schemas.microsoft.com/office/powerpoint/2010/main" val="244897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6A02A3-F8CB-4B46-8742-F63EA5482B4D}" type="datetimeFigureOut">
              <a:rPr lang="en-IN" smtClean="0"/>
              <a:t>07-05-2022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CF645B-753E-44FF-8EF9-B6EDCC633647}" type="slidenum">
              <a:rPr lang="en-IN" smtClean="0"/>
              <a:t>‹#›</a:t>
            </a:fld>
            <a:endParaRPr lang="en-IN"/>
          </a:p>
        </p:txBody>
      </p:sp>
    </p:spTree>
    <p:extLst>
      <p:ext uri="{BB962C8B-B14F-4D97-AF65-F5344CB8AC3E}">
        <p14:creationId xmlns:p14="http://schemas.microsoft.com/office/powerpoint/2010/main" val="4208881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6A02A3-F8CB-4B46-8742-F63EA5482B4D}" type="datetimeFigureOut">
              <a:rPr lang="en-IN" smtClean="0"/>
              <a:t>07-05-2022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CF645B-753E-44FF-8EF9-B6EDCC633647}" type="slidenum">
              <a:rPr lang="en-IN" smtClean="0"/>
              <a:t>‹#›</a:t>
            </a:fld>
            <a:endParaRPr lang="en-IN"/>
          </a:p>
        </p:txBody>
      </p:sp>
    </p:spTree>
    <p:extLst>
      <p:ext uri="{BB962C8B-B14F-4D97-AF65-F5344CB8AC3E}">
        <p14:creationId xmlns:p14="http://schemas.microsoft.com/office/powerpoint/2010/main" val="2888002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A02A3-F8CB-4B46-8742-F63EA5482B4D}" type="datetimeFigureOut">
              <a:rPr lang="en-IN" smtClean="0"/>
              <a:t>07-05-2022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CF645B-753E-44FF-8EF9-B6EDCC633647}" type="slidenum">
              <a:rPr lang="en-IN" smtClean="0"/>
              <a:t>‹#›</a:t>
            </a:fld>
            <a:endParaRPr lang="en-IN"/>
          </a:p>
        </p:txBody>
      </p:sp>
    </p:spTree>
    <p:extLst>
      <p:ext uri="{BB962C8B-B14F-4D97-AF65-F5344CB8AC3E}">
        <p14:creationId xmlns:p14="http://schemas.microsoft.com/office/powerpoint/2010/main" val="2471977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6A02A3-F8CB-4B46-8742-F63EA5482B4D}"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CF645B-753E-44FF-8EF9-B6EDCC633647}" type="slidenum">
              <a:rPr lang="en-IN" smtClean="0"/>
              <a:t>‹#›</a:t>
            </a:fld>
            <a:endParaRPr lang="en-IN"/>
          </a:p>
        </p:txBody>
      </p:sp>
    </p:spTree>
    <p:extLst>
      <p:ext uri="{BB962C8B-B14F-4D97-AF65-F5344CB8AC3E}">
        <p14:creationId xmlns:p14="http://schemas.microsoft.com/office/powerpoint/2010/main" val="1165934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6A02A3-F8CB-4B46-8742-F63EA5482B4D}"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CF645B-753E-44FF-8EF9-B6EDCC633647}" type="slidenum">
              <a:rPr lang="en-IN" smtClean="0"/>
              <a:t>‹#›</a:t>
            </a:fld>
            <a:endParaRPr lang="en-IN"/>
          </a:p>
        </p:txBody>
      </p:sp>
    </p:spTree>
    <p:extLst>
      <p:ext uri="{BB962C8B-B14F-4D97-AF65-F5344CB8AC3E}">
        <p14:creationId xmlns:p14="http://schemas.microsoft.com/office/powerpoint/2010/main" val="402346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6A02A3-F8CB-4B46-8742-F63EA5482B4D}" type="datetimeFigureOut">
              <a:rPr lang="en-IN" smtClean="0"/>
              <a:t>07-05-2022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BCF645B-753E-44FF-8EF9-B6EDCC633647}" type="slidenum">
              <a:rPr lang="en-IN" smtClean="0"/>
              <a:t>‹#›</a:t>
            </a:fld>
            <a:endParaRPr lang="en-IN"/>
          </a:p>
        </p:txBody>
      </p:sp>
    </p:spTree>
    <p:extLst>
      <p:ext uri="{BB962C8B-B14F-4D97-AF65-F5344CB8AC3E}">
        <p14:creationId xmlns:p14="http://schemas.microsoft.com/office/powerpoint/2010/main" val="27024249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share.smperth.com/c4h" TargetMode="External"/><Relationship Id="rId7" Type="http://schemas.openxmlformats.org/officeDocument/2006/relationships/hyperlink" Target="https://www.socialbakers.com/blog/21-data-points-for-2021#mobile-time" TargetMode="External"/><Relationship Id="rId2" Type="http://schemas.openxmlformats.org/officeDocument/2006/relationships/hyperlink" Target="https://wearesocial.com/au/blog/2022/01/digital-2022-another-year-of-bumper-growth/" TargetMode="External"/><Relationship Id="rId1" Type="http://schemas.openxmlformats.org/officeDocument/2006/relationships/slideLayout" Target="../slideLayouts/slideLayout7.xml"/><Relationship Id="rId6" Type="http://schemas.openxmlformats.org/officeDocument/2006/relationships/hyperlink" Target="https://share.smperth.com/2021AU" TargetMode="External"/><Relationship Id="rId5" Type="http://schemas.openxmlformats.org/officeDocument/2006/relationships/hyperlink" Target="https://wearesocial.com/au/blog/2020/10/social-media-users-pass-the-4-billion-mark-as-global-adoption-soars?mc_cid=d94dd7abc0&amp;mc_eid=7b5fdc7cf6" TargetMode="External"/><Relationship Id="rId4" Type="http://schemas.openxmlformats.org/officeDocument/2006/relationships/hyperlink" Target="https://www.qrcode-tiger.com/are-qr-codes-still-relevant#:~:text=According%20to%20Juniper%20Research%2C%20by,smartphones%20will%20access%20QR%20code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952FF9-3C44-FB05-1669-0194E3967A89}"/>
              </a:ext>
            </a:extLst>
          </p:cNvPr>
          <p:cNvSpPr txBox="1"/>
          <p:nvPr/>
        </p:nvSpPr>
        <p:spPr>
          <a:xfrm>
            <a:off x="180975" y="233362"/>
            <a:ext cx="7410450" cy="400110"/>
          </a:xfrm>
          <a:prstGeom prst="rect">
            <a:avLst/>
          </a:prstGeom>
          <a:noFill/>
        </p:spPr>
        <p:txBody>
          <a:bodyPr wrap="square" rtlCol="0">
            <a:spAutoFit/>
          </a:bodyPr>
          <a:lstStyle/>
          <a:p>
            <a:r>
              <a:rPr lang="en-US" sz="2000" b="1" i="1" dirty="0">
                <a:solidFill>
                  <a:schemeClr val="accent2">
                    <a:lumMod val="75000"/>
                  </a:schemeClr>
                </a:solidFill>
              </a:rPr>
              <a:t> CHANGING BEHAVIOUR DUE TO SOCIAL MEDIA</a:t>
            </a:r>
            <a:endParaRPr lang="en-IN" sz="2000" b="1" i="1" dirty="0">
              <a:solidFill>
                <a:schemeClr val="accent2">
                  <a:lumMod val="75000"/>
                </a:schemeClr>
              </a:solidFill>
            </a:endParaRPr>
          </a:p>
        </p:txBody>
      </p:sp>
      <p:cxnSp>
        <p:nvCxnSpPr>
          <p:cNvPr id="4" name="Straight Connector 3">
            <a:extLst>
              <a:ext uri="{FF2B5EF4-FFF2-40B4-BE49-F238E27FC236}">
                <a16:creationId xmlns:a16="http://schemas.microsoft.com/office/drawing/2014/main" id="{69D7A67D-8B29-18AD-2970-F3595E62D3A2}"/>
              </a:ext>
            </a:extLst>
          </p:cNvPr>
          <p:cNvCxnSpPr>
            <a:cxnSpLocks/>
          </p:cNvCxnSpPr>
          <p:nvPr/>
        </p:nvCxnSpPr>
        <p:spPr>
          <a:xfrm flipV="1">
            <a:off x="342900" y="561975"/>
            <a:ext cx="4895850" cy="71497"/>
          </a:xfrm>
          <a:prstGeom prst="line">
            <a:avLst/>
          </a:prstGeom>
          <a:ln w="57150"/>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8125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EC5282E2-2A5D-6FF3-62A2-6FD425BA4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479" y="643466"/>
            <a:ext cx="7819041" cy="5571067"/>
          </a:xfrm>
          <a:prstGeom prst="rect">
            <a:avLst/>
          </a:prstGeom>
        </p:spPr>
      </p:pic>
    </p:spTree>
    <p:extLst>
      <p:ext uri="{BB962C8B-B14F-4D97-AF65-F5344CB8AC3E}">
        <p14:creationId xmlns:p14="http://schemas.microsoft.com/office/powerpoint/2010/main" val="4211535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5EAED2-FF7F-75F4-1F7F-62DD734CE8E8}"/>
              </a:ext>
            </a:extLst>
          </p:cNvPr>
          <p:cNvSpPr txBox="1"/>
          <p:nvPr/>
        </p:nvSpPr>
        <p:spPr>
          <a:xfrm>
            <a:off x="640080" y="325369"/>
            <a:ext cx="4368602" cy="19568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600" b="1" i="1">
                <a:effectLst/>
                <a:latin typeface="+mj-lt"/>
                <a:ea typeface="+mj-ea"/>
                <a:cs typeface="+mj-cs"/>
              </a:rPr>
              <a:t>Social media has changed not only our powers of thinking, but today governs our behavior and social conducts as well.</a:t>
            </a:r>
            <a:endParaRPr lang="en-US" sz="2600" b="1" i="1">
              <a:latin typeface="+mj-lt"/>
              <a:ea typeface="+mj-ea"/>
              <a:cs typeface="+mj-cs"/>
            </a:endParaRPr>
          </a:p>
        </p:txBody>
      </p:sp>
      <p:sp>
        <p:nvSpPr>
          <p:cNvPr id="3" name="TextBox 2">
            <a:extLst>
              <a:ext uri="{FF2B5EF4-FFF2-40B4-BE49-F238E27FC236}">
                <a16:creationId xmlns:a16="http://schemas.microsoft.com/office/drawing/2014/main" id="{A287E8C3-39D4-D327-A9FB-6044BB4D7505}"/>
              </a:ext>
            </a:extLst>
          </p:cNvPr>
          <p:cNvSpPr txBox="1"/>
          <p:nvPr/>
        </p:nvSpPr>
        <p:spPr>
          <a:xfrm>
            <a:off x="640080" y="2872899"/>
            <a:ext cx="4243589" cy="3320668"/>
          </a:xfrm>
          <a:prstGeom prst="rect">
            <a:avLst/>
          </a:prstGeom>
        </p:spPr>
        <p:txBody>
          <a:bodyPr vert="horz" lIns="91440" tIns="45720" rIns="91440" bIns="45720" rtlCol="0">
            <a:normAutofit/>
          </a:bodyPr>
          <a:lstStyle/>
          <a:p>
            <a:pPr marL="285750" indent="-228600" algn="just">
              <a:lnSpc>
                <a:spcPct val="90000"/>
              </a:lnSpc>
              <a:spcAft>
                <a:spcPts val="600"/>
              </a:spcAft>
              <a:buFont typeface="Arial" panose="020B0604020202020204" pitchFamily="34" charset="0"/>
              <a:buChar char="•"/>
            </a:pPr>
            <a:r>
              <a:rPr lang="en-US" sz="2400" b="0" i="0" dirty="0">
                <a:effectLst/>
              </a:rPr>
              <a:t>Human behavior changes more when we dabble with technology especially with social media. The daily use of social media by people has increased so much that it is slowly injecting an inflection into our behaviors.</a:t>
            </a:r>
          </a:p>
          <a:p>
            <a:pPr indent="-228600" algn="just">
              <a:lnSpc>
                <a:spcPct val="90000"/>
              </a:lnSpc>
              <a:spcAft>
                <a:spcPts val="600"/>
              </a:spcAft>
              <a:buFont typeface="Arial" panose="020B0604020202020204" pitchFamily="34" charset="0"/>
              <a:buChar char="•"/>
            </a:pPr>
            <a:endParaRPr lang="en-US" sz="2400" dirty="0"/>
          </a:p>
        </p:txBody>
      </p:sp>
      <p:pic>
        <p:nvPicPr>
          <p:cNvPr id="5" name="Picture 4" descr="Graphical user interface&#10;&#10;Description automatically generated with medium confidence">
            <a:extLst>
              <a:ext uri="{FF2B5EF4-FFF2-40B4-BE49-F238E27FC236}">
                <a16:creationId xmlns:a16="http://schemas.microsoft.com/office/drawing/2014/main" id="{9DAD5D79-F8B1-FB46-4CEE-18F99A4F6B13}"/>
              </a:ext>
            </a:extLst>
          </p:cNvPr>
          <p:cNvPicPr>
            <a:picLocks noChangeAspect="1"/>
          </p:cNvPicPr>
          <p:nvPr/>
        </p:nvPicPr>
        <p:blipFill rotWithShape="1">
          <a:blip r:embed="rId2">
            <a:extLst>
              <a:ext uri="{28A0092B-C50C-407E-A947-70E740481C1C}">
                <a14:useLocalDpi xmlns:a14="http://schemas.microsoft.com/office/drawing/2010/main" val="0"/>
              </a:ext>
            </a:extLst>
          </a:blip>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22919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EB5E5B-4F47-A577-BADA-469287FC4F6A}"/>
              </a:ext>
            </a:extLst>
          </p:cNvPr>
          <p:cNvSpPr txBox="1"/>
          <p:nvPr/>
        </p:nvSpPr>
        <p:spPr>
          <a:xfrm>
            <a:off x="238125" y="76200"/>
            <a:ext cx="7791450" cy="584775"/>
          </a:xfrm>
          <a:prstGeom prst="rect">
            <a:avLst/>
          </a:prstGeom>
          <a:noFill/>
        </p:spPr>
        <p:txBody>
          <a:bodyPr wrap="square" rtlCol="0">
            <a:spAutoFit/>
          </a:bodyPr>
          <a:lstStyle/>
          <a:p>
            <a:r>
              <a:rPr lang="en-US" sz="3200" b="1" i="1" dirty="0"/>
              <a:t>Some pros of social media</a:t>
            </a:r>
            <a:endParaRPr lang="en-IN" sz="3200" b="1" i="1" dirty="0"/>
          </a:p>
        </p:txBody>
      </p:sp>
      <p:cxnSp>
        <p:nvCxnSpPr>
          <p:cNvPr id="4" name="Straight Connector 3">
            <a:extLst>
              <a:ext uri="{FF2B5EF4-FFF2-40B4-BE49-F238E27FC236}">
                <a16:creationId xmlns:a16="http://schemas.microsoft.com/office/drawing/2014/main" id="{8EB7904F-3482-C180-B0F2-96CE13E961FA}"/>
              </a:ext>
            </a:extLst>
          </p:cNvPr>
          <p:cNvCxnSpPr/>
          <p:nvPr/>
        </p:nvCxnSpPr>
        <p:spPr>
          <a:xfrm>
            <a:off x="457200" y="581025"/>
            <a:ext cx="4162425" cy="0"/>
          </a:xfrm>
          <a:prstGeom prst="line">
            <a:avLst/>
          </a:prstGeom>
          <a:ln w="38100">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5" name="TextBox 4">
            <a:extLst>
              <a:ext uri="{FF2B5EF4-FFF2-40B4-BE49-F238E27FC236}">
                <a16:creationId xmlns:a16="http://schemas.microsoft.com/office/drawing/2014/main" id="{4CB68054-B8C5-D845-9D9A-D1AC50EE24AC}"/>
              </a:ext>
            </a:extLst>
          </p:cNvPr>
          <p:cNvSpPr txBox="1"/>
          <p:nvPr/>
        </p:nvSpPr>
        <p:spPr>
          <a:xfrm>
            <a:off x="2295525" y="1171575"/>
            <a:ext cx="6705600" cy="4401205"/>
          </a:xfrm>
          <a:prstGeom prst="rect">
            <a:avLst/>
          </a:prstGeom>
          <a:noFill/>
        </p:spPr>
        <p:txBody>
          <a:bodyPr wrap="square" rtlCol="0">
            <a:spAutoFit/>
          </a:bodyPr>
          <a:lstStyle/>
          <a:p>
            <a:pPr marL="285750" indent="-285750">
              <a:buFont typeface="Wingdings" panose="05000000000000000000" pitchFamily="2" charset="2"/>
              <a:buChar char="Ø"/>
            </a:pPr>
            <a:r>
              <a:rPr lang="en-US" sz="2000" b="0" i="0" dirty="0">
                <a:effectLst/>
                <a:latin typeface="Bahnschrift SemiBold SemiConden" panose="020B0502040204020203" pitchFamily="34" charset="0"/>
              </a:rPr>
              <a:t>Social media can add creativity to our thinking as people can share their views and work with others.</a:t>
            </a:r>
          </a:p>
          <a:p>
            <a:pPr marL="285750" indent="-285750">
              <a:buFont typeface="Wingdings" panose="05000000000000000000" pitchFamily="2" charset="2"/>
              <a:buChar char="Ø"/>
            </a:pPr>
            <a:r>
              <a:rPr lang="en-US" sz="2000" b="0" i="0" dirty="0">
                <a:effectLst/>
                <a:latin typeface="Bahnschrift SemiBold SemiConden" panose="020B0502040204020203" pitchFamily="34" charset="0"/>
              </a:rPr>
              <a:t>It allows people to explore and become actively involved without the fear of rejection.</a:t>
            </a:r>
          </a:p>
          <a:p>
            <a:pPr marL="285750" indent="-285750">
              <a:buFont typeface="Wingdings" panose="05000000000000000000" pitchFamily="2" charset="2"/>
              <a:buChar char="Ø"/>
            </a:pPr>
            <a:r>
              <a:rPr lang="en-US" sz="2000" b="0" i="0" dirty="0">
                <a:effectLst/>
                <a:latin typeface="Bahnschrift SemiBold SemiConden" panose="020B0502040204020203" pitchFamily="34" charset="0"/>
              </a:rPr>
              <a:t>While no one advocates spending hours after hours gaming, social media games can build social connections, improve a person’s self-efficiency, boost their cognitive flexibility and self-control. They can teach students how to deal with successes and failures in real life.</a:t>
            </a:r>
          </a:p>
          <a:p>
            <a:pPr marL="285750" indent="-285750">
              <a:buFont typeface="Wingdings" panose="05000000000000000000" pitchFamily="2" charset="2"/>
              <a:buChar char="Ø"/>
            </a:pPr>
            <a:r>
              <a:rPr lang="en-US" sz="2000" b="0" i="0" dirty="0">
                <a:effectLst/>
                <a:latin typeface="Bahnschrift SemiBold SemiConden" panose="020B0502040204020203" pitchFamily="34" charset="0"/>
              </a:rPr>
              <a:t>Social media connectivity with families, friends and some government safety organizations, has resulted in people feeling safe while moving out.</a:t>
            </a:r>
          </a:p>
          <a:p>
            <a:pPr marL="285750" indent="-285750">
              <a:buFont typeface="Wingdings" panose="05000000000000000000" pitchFamily="2" charset="2"/>
              <a:buChar char="Ø"/>
            </a:pPr>
            <a:endParaRPr lang="en-US" sz="2000" b="0" i="0" dirty="0">
              <a:effectLst/>
              <a:latin typeface="Bahnschrift SemiBold SemiConden" panose="020B0502040204020203" pitchFamily="34" charset="0"/>
            </a:endParaRPr>
          </a:p>
          <a:p>
            <a:pPr marL="285750" indent="-285750">
              <a:buFont typeface="Wingdings" panose="05000000000000000000" pitchFamily="2" charset="2"/>
              <a:buChar char="Ø"/>
            </a:pPr>
            <a:endParaRPr lang="en-IN" sz="2000" dirty="0">
              <a:latin typeface="Bahnschrift SemiBold SemiConden" panose="020B0502040204020203" pitchFamily="34" charset="0"/>
            </a:endParaRPr>
          </a:p>
        </p:txBody>
      </p:sp>
      <p:sp>
        <p:nvSpPr>
          <p:cNvPr id="6" name="TextBox 5">
            <a:extLst>
              <a:ext uri="{FF2B5EF4-FFF2-40B4-BE49-F238E27FC236}">
                <a16:creationId xmlns:a16="http://schemas.microsoft.com/office/drawing/2014/main" id="{7FD72A13-EA9B-BF08-416C-69199B21908B}"/>
              </a:ext>
            </a:extLst>
          </p:cNvPr>
          <p:cNvSpPr txBox="1"/>
          <p:nvPr/>
        </p:nvSpPr>
        <p:spPr>
          <a:xfrm>
            <a:off x="2295525" y="5160050"/>
            <a:ext cx="6315075" cy="923330"/>
          </a:xfrm>
          <a:prstGeom prst="rect">
            <a:avLst/>
          </a:prstGeom>
          <a:noFill/>
        </p:spPr>
        <p:txBody>
          <a:bodyPr wrap="square" rtlCol="0">
            <a:spAutoFit/>
          </a:bodyPr>
          <a:lstStyle/>
          <a:p>
            <a:pPr marL="285750" indent="-285750" algn="l" fontAlgn="auto">
              <a:buFont typeface="Wingdings" panose="05000000000000000000" pitchFamily="2" charset="2"/>
              <a:buChar char="Ø"/>
            </a:pPr>
            <a:r>
              <a:rPr lang="en-US" b="0" i="0" dirty="0">
                <a:effectLst/>
                <a:latin typeface="Source Serif Pro" panose="02040603050405020204" pitchFamily="18" charset="0"/>
              </a:rPr>
              <a:t>LinkedIn is one of the greatest example of how networking over social media has helped people in finding the jobs in domain of their interests.</a:t>
            </a:r>
          </a:p>
        </p:txBody>
      </p:sp>
    </p:spTree>
    <p:extLst>
      <p:ext uri="{BB962C8B-B14F-4D97-AF65-F5344CB8AC3E}">
        <p14:creationId xmlns:p14="http://schemas.microsoft.com/office/powerpoint/2010/main" val="83562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27EC1C-E85A-D2E8-FB0D-7A6686A92CB3}"/>
              </a:ext>
            </a:extLst>
          </p:cNvPr>
          <p:cNvSpPr txBox="1"/>
          <p:nvPr/>
        </p:nvSpPr>
        <p:spPr>
          <a:xfrm>
            <a:off x="295275" y="110847"/>
            <a:ext cx="7210425" cy="461665"/>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latin typeface="Bahnschrift SemiBold SemiConden" panose="020B0502040204020203" pitchFamily="34" charset="0"/>
              </a:rPr>
              <a:t>Cons of social media </a:t>
            </a:r>
            <a:endParaRPr lang="en-IN" sz="2400" dirty="0">
              <a:effectLst>
                <a:outerShdw blurRad="38100" dist="38100" dir="2700000" algn="tl">
                  <a:srgbClr val="000000">
                    <a:alpha val="43137"/>
                  </a:srgbClr>
                </a:outerShdw>
              </a:effectLst>
              <a:latin typeface="Bahnschrift SemiBold SemiConden" panose="020B0502040204020203" pitchFamily="34" charset="0"/>
            </a:endParaRPr>
          </a:p>
        </p:txBody>
      </p:sp>
      <p:sp>
        <p:nvSpPr>
          <p:cNvPr id="5" name="TextBox 4">
            <a:extLst>
              <a:ext uri="{FF2B5EF4-FFF2-40B4-BE49-F238E27FC236}">
                <a16:creationId xmlns:a16="http://schemas.microsoft.com/office/drawing/2014/main" id="{A85ECCA1-9C4E-0C1C-BFA8-4100552D7385}"/>
              </a:ext>
            </a:extLst>
          </p:cNvPr>
          <p:cNvSpPr txBox="1"/>
          <p:nvPr/>
        </p:nvSpPr>
        <p:spPr>
          <a:xfrm>
            <a:off x="2590800" y="1590675"/>
            <a:ext cx="7124700" cy="962025"/>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A420F581-330B-8329-385D-FD2501E3D8A3}"/>
              </a:ext>
            </a:extLst>
          </p:cNvPr>
          <p:cNvSpPr txBox="1"/>
          <p:nvPr/>
        </p:nvSpPr>
        <p:spPr>
          <a:xfrm>
            <a:off x="2000250" y="758428"/>
            <a:ext cx="7124700" cy="962025"/>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E2491A00-49F3-C300-EF9B-B8E917646320}"/>
              </a:ext>
            </a:extLst>
          </p:cNvPr>
          <p:cNvSpPr txBox="1"/>
          <p:nvPr/>
        </p:nvSpPr>
        <p:spPr>
          <a:xfrm>
            <a:off x="1847850" y="727710"/>
            <a:ext cx="7124700" cy="6186309"/>
          </a:xfrm>
          <a:prstGeom prst="rect">
            <a:avLst/>
          </a:prstGeom>
          <a:noFill/>
        </p:spPr>
        <p:txBody>
          <a:bodyPr wrap="square" rtlCol="0">
            <a:spAutoFit/>
          </a:bodyPr>
          <a:lstStyle/>
          <a:p>
            <a:pPr marL="342900" indent="-342900" algn="just">
              <a:buFont typeface="Wingdings" panose="05000000000000000000" pitchFamily="2" charset="2"/>
              <a:buChar char="Ø"/>
            </a:pPr>
            <a:r>
              <a:rPr lang="en-US" b="0" i="0" dirty="0">
                <a:effectLst/>
                <a:latin typeface="Sitka Text Semibold" pitchFamily="2" charset="0"/>
              </a:rPr>
              <a:t>Face-to-face interactions which are necessary for development of personalities, learning social skills and communication skills, have been removed from the lives of people, especially younger generations. Children are having a difficult time interacting with others, which might lead to unsociable behaviors.</a:t>
            </a:r>
          </a:p>
          <a:p>
            <a:pPr marL="342900" indent="-342900" algn="just">
              <a:buFont typeface="Wingdings" panose="05000000000000000000" pitchFamily="2" charset="2"/>
              <a:buChar char="Ø"/>
            </a:pPr>
            <a:r>
              <a:rPr lang="en-US" b="0" i="0" dirty="0">
                <a:effectLst/>
                <a:latin typeface="Sitka Text Semibold" pitchFamily="2" charset="0"/>
              </a:rPr>
              <a:t>Comparison with other lives has been made easy by social media. People become unhappy with their current circumstances, leading to problems with self-esteem and depression.</a:t>
            </a:r>
          </a:p>
          <a:p>
            <a:pPr marL="342900" indent="-342900" algn="just">
              <a:buFont typeface="Wingdings" panose="05000000000000000000" pitchFamily="2" charset="2"/>
              <a:buChar char="Ø"/>
            </a:pPr>
            <a:r>
              <a:rPr lang="en-US" b="0" i="0" dirty="0">
                <a:effectLst/>
                <a:latin typeface="Sitka Text Semibold" pitchFamily="2" charset="0"/>
              </a:rPr>
              <a:t>Social media use has also been associated with cyber bullying and cyber abuse by anonymous users online, which leads to problems of self-esteem, privacy ,etc.</a:t>
            </a:r>
          </a:p>
          <a:p>
            <a:pPr marL="342900" indent="-342900" algn="just">
              <a:buFont typeface="Wingdings" panose="05000000000000000000" pitchFamily="2" charset="2"/>
              <a:buChar char="Ø"/>
            </a:pPr>
            <a:r>
              <a:rPr lang="en-US" b="0" i="0" dirty="0">
                <a:effectLst/>
                <a:latin typeface="Sitka Text Semibold" pitchFamily="2" charset="0"/>
              </a:rPr>
              <a:t>Most studies have shown that, social media’s violent games result in increase in violent tendencies and behavior in children.</a:t>
            </a:r>
          </a:p>
          <a:p>
            <a:pPr marL="342900" indent="-342900" algn="just">
              <a:buFont typeface="Wingdings" panose="05000000000000000000" pitchFamily="2" charset="2"/>
              <a:buChar char="Ø"/>
            </a:pPr>
            <a:r>
              <a:rPr lang="en-US" b="0" i="0" dirty="0">
                <a:effectLst/>
                <a:latin typeface="Sitka Text Semibold" pitchFamily="2" charset="0"/>
              </a:rPr>
              <a:t>Social media has also been used as tool to spread negativity and rumors online which has leads to increase in the instances of violence in the society. For instance - Recently, the rumour of kidnappers over WhatsApp have led to deaths of innocent people in various parts of India.</a:t>
            </a:r>
          </a:p>
          <a:p>
            <a:pPr marL="342900" indent="-342900" algn="just">
              <a:buFont typeface="Wingdings" panose="05000000000000000000" pitchFamily="2" charset="2"/>
              <a:buChar char="Ø"/>
            </a:pPr>
            <a:endParaRPr lang="en-IN" dirty="0">
              <a:latin typeface="Sitka Text Semibold" pitchFamily="2" charset="0"/>
            </a:endParaRPr>
          </a:p>
        </p:txBody>
      </p:sp>
    </p:spTree>
    <p:extLst>
      <p:ext uri="{BB962C8B-B14F-4D97-AF65-F5344CB8AC3E}">
        <p14:creationId xmlns:p14="http://schemas.microsoft.com/office/powerpoint/2010/main" val="3449577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03AD93-FAD2-FAF7-BAB1-EFD234D80A9E}"/>
              </a:ext>
            </a:extLst>
          </p:cNvPr>
          <p:cNvSpPr txBox="1"/>
          <p:nvPr/>
        </p:nvSpPr>
        <p:spPr>
          <a:xfrm>
            <a:off x="342900" y="101084"/>
            <a:ext cx="4467225" cy="369332"/>
          </a:xfrm>
          <a:prstGeom prst="rect">
            <a:avLst/>
          </a:prstGeom>
          <a:noFill/>
        </p:spPr>
        <p:txBody>
          <a:bodyPr wrap="square" rtlCol="0">
            <a:spAutoFit/>
          </a:bodyPr>
          <a:lstStyle/>
          <a:p>
            <a:r>
              <a:rPr lang="en-US" dirty="0"/>
              <a:t>Social media stats</a:t>
            </a:r>
            <a:endParaRPr lang="en-IN" dirty="0"/>
          </a:p>
        </p:txBody>
      </p:sp>
      <p:sp>
        <p:nvSpPr>
          <p:cNvPr id="4" name="TextBox 3">
            <a:extLst>
              <a:ext uri="{FF2B5EF4-FFF2-40B4-BE49-F238E27FC236}">
                <a16:creationId xmlns:a16="http://schemas.microsoft.com/office/drawing/2014/main" id="{B54295CD-2BE7-FDEA-4EE4-25B6FC7B2666}"/>
              </a:ext>
            </a:extLst>
          </p:cNvPr>
          <p:cNvSpPr txBox="1"/>
          <p:nvPr/>
        </p:nvSpPr>
        <p:spPr>
          <a:xfrm>
            <a:off x="685800" y="962025"/>
            <a:ext cx="8839200" cy="7294305"/>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444444"/>
                </a:solidFill>
                <a:effectLst/>
                <a:latin typeface="inherit"/>
              </a:rPr>
              <a:t>There are </a:t>
            </a:r>
            <a:r>
              <a:rPr lang="en-US" b="0" i="0" dirty="0">
                <a:solidFill>
                  <a:srgbClr val="265E9C"/>
                </a:solidFill>
                <a:effectLst/>
                <a:latin typeface="inherit"/>
                <a:hlinkClick r:id="rId2"/>
              </a:rPr>
              <a:t>5.31</a:t>
            </a:r>
            <a:r>
              <a:rPr lang="en-US" b="0" i="0" dirty="0">
                <a:solidFill>
                  <a:srgbClr val="444444"/>
                </a:solidFill>
                <a:effectLst/>
                <a:latin typeface="inherit"/>
              </a:rPr>
              <a:t> billion unique mobile phone users in the world.</a:t>
            </a:r>
          </a:p>
          <a:p>
            <a:pPr marL="285750" indent="-285750">
              <a:buFont typeface="Wingdings" panose="05000000000000000000" pitchFamily="2" charset="2"/>
              <a:buChar char="Ø"/>
            </a:pPr>
            <a:r>
              <a:rPr lang="en-US" b="0" i="0" dirty="0">
                <a:solidFill>
                  <a:srgbClr val="265E9C"/>
                </a:solidFill>
                <a:effectLst/>
                <a:latin typeface="inherit"/>
                <a:hlinkClick r:id="rId2"/>
              </a:rPr>
              <a:t>4.95 billion</a:t>
            </a:r>
            <a:r>
              <a:rPr lang="en-US" b="0" i="0" dirty="0">
                <a:solidFill>
                  <a:srgbClr val="444444"/>
                </a:solidFill>
                <a:effectLst/>
                <a:latin typeface="inherit"/>
              </a:rPr>
              <a:t> people are using the internet.</a:t>
            </a:r>
          </a:p>
          <a:p>
            <a:pPr marL="285750" indent="-285750">
              <a:buFont typeface="Wingdings" panose="05000000000000000000" pitchFamily="2" charset="2"/>
              <a:buChar char="Ø"/>
            </a:pPr>
            <a:r>
              <a:rPr lang="en-US" b="0" i="0" dirty="0">
                <a:solidFill>
                  <a:srgbClr val="444444"/>
                </a:solidFill>
                <a:effectLst/>
                <a:latin typeface="inherit"/>
              </a:rPr>
              <a:t>But when it comes to social, a huge 99 percent of users connect via mobile, and </a:t>
            </a:r>
            <a:r>
              <a:rPr lang="en-US" b="0" i="0" dirty="0">
                <a:solidFill>
                  <a:srgbClr val="265E9C"/>
                </a:solidFill>
                <a:effectLst/>
                <a:latin typeface="inherit"/>
                <a:hlinkClick r:id="rId2"/>
              </a:rPr>
              <a:t>just 1 in 5 use a laptop or computer</a:t>
            </a:r>
            <a:r>
              <a:rPr lang="en-US" b="0" i="0" dirty="0">
                <a:solidFill>
                  <a:srgbClr val="444444"/>
                </a:solidFill>
                <a:effectLst/>
                <a:latin typeface="inherit"/>
              </a:rPr>
              <a:t>.</a:t>
            </a:r>
          </a:p>
          <a:p>
            <a:pPr marL="285750" indent="-285750">
              <a:buFont typeface="Wingdings" panose="05000000000000000000" pitchFamily="2" charset="2"/>
              <a:buChar char="Ø"/>
            </a:pPr>
            <a:r>
              <a:rPr lang="en-US" b="0" i="0" dirty="0">
                <a:solidFill>
                  <a:srgbClr val="444444"/>
                </a:solidFill>
                <a:effectLst/>
                <a:latin typeface="inherit"/>
              </a:rPr>
              <a:t>In 2022, there are </a:t>
            </a:r>
            <a:r>
              <a:rPr lang="en-US" b="0" i="0" dirty="0">
                <a:solidFill>
                  <a:srgbClr val="265E9C"/>
                </a:solidFill>
                <a:effectLst/>
                <a:latin typeface="inherit"/>
                <a:hlinkClick r:id="rId2"/>
              </a:rPr>
              <a:t>4.60 billion</a:t>
            </a:r>
            <a:r>
              <a:rPr lang="en-US" b="0" i="0" dirty="0">
                <a:solidFill>
                  <a:srgbClr val="444444"/>
                </a:solidFill>
                <a:effectLst/>
                <a:latin typeface="inherit"/>
              </a:rPr>
              <a:t> active social media users worldwide, a 10.1% increase from last year.</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US" b="0" i="0" dirty="0">
                <a:solidFill>
                  <a:srgbClr val="265E9C"/>
                </a:solidFill>
                <a:effectLst/>
                <a:latin typeface="inherit"/>
                <a:hlinkClick r:id="rId3"/>
              </a:rPr>
              <a:t>47% of internet users</a:t>
            </a:r>
            <a:r>
              <a:rPr lang="en-US" b="0" i="0" dirty="0">
                <a:solidFill>
                  <a:srgbClr val="444444"/>
                </a:solidFill>
                <a:effectLst/>
                <a:latin typeface="Brandon-grotesque"/>
              </a:rPr>
              <a:t> worldwide use video calling services on mobile</a:t>
            </a:r>
          </a:p>
          <a:p>
            <a:pPr marL="285750" indent="-285750">
              <a:buFont typeface="Wingdings" panose="05000000000000000000" pitchFamily="2" charset="2"/>
              <a:buChar char="Ø"/>
            </a:pPr>
            <a:r>
              <a:rPr lang="en-US" b="0" i="0" dirty="0">
                <a:solidFill>
                  <a:srgbClr val="265E9C"/>
                </a:solidFill>
                <a:effectLst/>
                <a:latin typeface="inherit"/>
                <a:hlinkClick r:id="rId4"/>
              </a:rPr>
              <a:t>5.3 billion QR code coupons will be redeemed by smartphones</a:t>
            </a:r>
            <a:r>
              <a:rPr lang="en-US" b="0" i="0" dirty="0">
                <a:solidFill>
                  <a:srgbClr val="444444"/>
                </a:solidFill>
                <a:effectLst/>
                <a:latin typeface="inherit"/>
              </a:rPr>
              <a:t>, and 1 billion smartphones will access QR codes</a:t>
            </a:r>
          </a:p>
          <a:p>
            <a:pPr marL="285750" indent="-285750">
              <a:buFont typeface="Wingdings" panose="05000000000000000000" pitchFamily="2" charset="2"/>
              <a:buChar char="Ø"/>
            </a:pPr>
            <a:r>
              <a:rPr lang="en-US" b="0" i="0" dirty="0">
                <a:solidFill>
                  <a:srgbClr val="444444"/>
                </a:solidFill>
                <a:effectLst/>
                <a:latin typeface="inherit"/>
              </a:rPr>
              <a:t>45 percent of internet users now say they use voice search and voice commands each month, compared to the 43 percent </a:t>
            </a:r>
            <a:r>
              <a:rPr lang="en-US" b="0" i="0" dirty="0">
                <a:solidFill>
                  <a:srgbClr val="265E9C"/>
                </a:solidFill>
                <a:effectLst/>
                <a:latin typeface="inherit"/>
                <a:hlinkClick r:id="rId5"/>
              </a:rPr>
              <a:t>reported</a:t>
            </a:r>
            <a:r>
              <a:rPr lang="en-US" b="0" i="0" dirty="0">
                <a:solidFill>
                  <a:srgbClr val="444444"/>
                </a:solidFill>
                <a:effectLst/>
                <a:latin typeface="inherit"/>
              </a:rPr>
              <a:t> in January 2020.</a:t>
            </a:r>
          </a:p>
          <a:p>
            <a:pPr marL="285750" indent="-285750" algn="l" fontAlgn="base">
              <a:buFont typeface="Wingdings" panose="05000000000000000000" pitchFamily="2" charset="2"/>
              <a:buChar char="Ø"/>
            </a:pPr>
            <a:r>
              <a:rPr lang="en-US" b="0" i="0" dirty="0">
                <a:solidFill>
                  <a:srgbClr val="444444"/>
                </a:solidFill>
                <a:effectLst/>
                <a:latin typeface="inherit"/>
              </a:rPr>
              <a:t>33 percent of internet users worldwide </a:t>
            </a:r>
            <a:r>
              <a:rPr lang="en-US" b="0" i="0" dirty="0">
                <a:solidFill>
                  <a:srgbClr val="265E9C"/>
                </a:solidFill>
                <a:effectLst/>
                <a:latin typeface="inherit"/>
                <a:hlinkClick r:id="rId5"/>
              </a:rPr>
              <a:t>have concerns around how companies are using   their personal data</a:t>
            </a:r>
            <a:r>
              <a:rPr lang="en-US" b="0" i="0" dirty="0">
                <a:solidFill>
                  <a:srgbClr val="444444"/>
                </a:solidFill>
                <a:effectLst/>
                <a:latin typeface="inherit"/>
              </a:rPr>
              <a:t>.</a:t>
            </a:r>
          </a:p>
          <a:p>
            <a:pPr marL="285750" indent="-285750" fontAlgn="base">
              <a:buFont typeface="Wingdings" panose="05000000000000000000" pitchFamily="2" charset="2"/>
              <a:buChar char="Ø"/>
            </a:pPr>
            <a:r>
              <a:rPr lang="en-US" b="0" i="0" dirty="0">
                <a:solidFill>
                  <a:srgbClr val="444444"/>
                </a:solidFill>
                <a:effectLst/>
                <a:latin typeface="inherit"/>
              </a:rPr>
              <a:t>42 percent of internet users worldwide </a:t>
            </a:r>
            <a:r>
              <a:rPr lang="en-US" b="0" i="0" dirty="0">
                <a:solidFill>
                  <a:srgbClr val="265E9C"/>
                </a:solidFill>
                <a:effectLst/>
                <a:latin typeface="inherit"/>
                <a:hlinkClick r:id="rId5"/>
              </a:rPr>
              <a:t>report that they use ad blockers</a:t>
            </a:r>
            <a:r>
              <a:rPr lang="en-US" b="0" i="0" dirty="0">
                <a:solidFill>
                  <a:srgbClr val="444444"/>
                </a:solidFill>
                <a:effectLst/>
                <a:latin typeface="inherit"/>
              </a:rPr>
              <a:t>.</a:t>
            </a:r>
          </a:p>
          <a:p>
            <a:pPr marL="285750" indent="-285750" algn="l" fontAlgn="base">
              <a:buFont typeface="Wingdings" panose="05000000000000000000" pitchFamily="2" charset="2"/>
              <a:buChar char="Ø"/>
            </a:pPr>
            <a:endParaRPr lang="en-US" b="0" i="0" dirty="0">
              <a:solidFill>
                <a:srgbClr val="444444"/>
              </a:solidFill>
              <a:effectLst/>
              <a:latin typeface="inherit"/>
            </a:endParaRPr>
          </a:p>
          <a:p>
            <a:pPr marL="285750" indent="-285750">
              <a:buFont typeface="Wingdings" panose="05000000000000000000" pitchFamily="2" charset="2"/>
              <a:buChar char="Ø"/>
            </a:pPr>
            <a:r>
              <a:rPr lang="en-US" b="0" i="0" dirty="0">
                <a:solidFill>
                  <a:srgbClr val="444444"/>
                </a:solidFill>
                <a:effectLst/>
                <a:latin typeface="inherit"/>
              </a:rPr>
              <a:t>And how are we searching? </a:t>
            </a:r>
            <a:r>
              <a:rPr lang="en-US" b="0" i="0" dirty="0">
                <a:solidFill>
                  <a:srgbClr val="265E9C"/>
                </a:solidFill>
                <a:effectLst/>
                <a:latin typeface="inherit"/>
                <a:hlinkClick r:id="rId3"/>
              </a:rPr>
              <a:t>98% of us use a conventional search engine</a:t>
            </a:r>
            <a:r>
              <a:rPr lang="en-US" b="0" i="0" dirty="0">
                <a:solidFill>
                  <a:srgbClr val="444444"/>
                </a:solidFill>
                <a:effectLst/>
                <a:latin typeface="inherit"/>
              </a:rPr>
              <a:t>, 45.3% use voice search or voice commands, 44.8% use social media and 32.9% use image recognition tools on mobile.</a:t>
            </a:r>
            <a:r>
              <a:rPr lang="en-US" b="0" i="0" dirty="0">
                <a:solidFill>
                  <a:srgbClr val="265E9C"/>
                </a:solidFill>
                <a:effectLst/>
                <a:latin typeface="inherit"/>
                <a:hlinkClick r:id="rId6"/>
              </a:rPr>
              <a:t> We’re choosing online shopping over bricks and mortar more every day</a:t>
            </a:r>
            <a:r>
              <a:rPr lang="en-US" b="0" i="0" dirty="0">
                <a:solidFill>
                  <a:srgbClr val="444444"/>
                </a:solidFill>
                <a:effectLst/>
                <a:latin typeface="inherit"/>
              </a:rPr>
              <a:t> too, with 90.4% of global internet users visiting an online retail site or store, 81.5% searching online for a product or service, 76.8% purchasing a product online, 69.4% using shopping apps on mobile or tablet and 55.4% purchasing a product online from their mobile.</a:t>
            </a:r>
          </a:p>
          <a:p>
            <a:pPr marL="285750" indent="-285750">
              <a:buFont typeface="Wingdings" panose="05000000000000000000" pitchFamily="2" charset="2"/>
              <a:buChar char="Ø"/>
            </a:pPr>
            <a:endParaRPr lang="en-US" b="0" i="0" dirty="0">
              <a:solidFill>
                <a:srgbClr val="444444"/>
              </a:solidFill>
              <a:effectLst/>
              <a:latin typeface="inherit"/>
            </a:endParaRPr>
          </a:p>
          <a:p>
            <a:pPr marL="285750" indent="-285750">
              <a:buFont typeface="Wingdings" panose="05000000000000000000" pitchFamily="2" charset="2"/>
              <a:buChar char="Ø"/>
            </a:pPr>
            <a:r>
              <a:rPr lang="en-US" b="0" i="0" dirty="0">
                <a:solidFill>
                  <a:srgbClr val="265E9C"/>
                </a:solidFill>
                <a:effectLst/>
                <a:latin typeface="inherit"/>
                <a:hlinkClick r:id="rId7"/>
              </a:rPr>
              <a:t>2021 predicted average time spent on mobile devices: 4 hours, 6 minutes</a:t>
            </a:r>
            <a:endParaRPr lang="en-US" b="0" i="0" dirty="0">
              <a:solidFill>
                <a:srgbClr val="444444"/>
              </a:solidFill>
              <a:effectLst/>
              <a:latin typeface="inherit"/>
            </a:endParaRPr>
          </a:p>
          <a:p>
            <a:pPr marL="285750" indent="-285750">
              <a:buFont typeface="Wingdings" panose="05000000000000000000" pitchFamily="2" charset="2"/>
              <a:buChar char="Ø"/>
            </a:pPr>
            <a:br>
              <a:rPr lang="en-US" dirty="0"/>
            </a:br>
            <a:endParaRPr lang="en-IN" dirty="0"/>
          </a:p>
        </p:txBody>
      </p:sp>
    </p:spTree>
    <p:extLst>
      <p:ext uri="{BB962C8B-B14F-4D97-AF65-F5344CB8AC3E}">
        <p14:creationId xmlns:p14="http://schemas.microsoft.com/office/powerpoint/2010/main" val="3592312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graphical user interface&#10;&#10;Description automatically generated">
            <a:extLst>
              <a:ext uri="{FF2B5EF4-FFF2-40B4-BE49-F238E27FC236}">
                <a16:creationId xmlns:a16="http://schemas.microsoft.com/office/drawing/2014/main" id="{1A5B6EF3-9F79-F01C-8228-A518EE03BA09}"/>
              </a:ext>
            </a:extLst>
          </p:cNvPr>
          <p:cNvPicPr>
            <a:picLocks noChangeAspect="1"/>
          </p:cNvPicPr>
          <p:nvPr/>
        </p:nvPicPr>
        <p:blipFill rotWithShape="1">
          <a:blip r:embed="rId2">
            <a:extLst>
              <a:ext uri="{28A0092B-C50C-407E-A947-70E740481C1C}">
                <a14:useLocalDpi xmlns:a14="http://schemas.microsoft.com/office/drawing/2010/main" val="0"/>
              </a:ext>
            </a:extLst>
          </a:blip>
          <a:srcRect t="14180" r="1" b="13266"/>
          <a:stretch/>
        </p:blipFill>
        <p:spPr>
          <a:xfrm>
            <a:off x="568452" y="571500"/>
            <a:ext cx="11055096" cy="5715000"/>
          </a:xfrm>
          <a:prstGeom prst="rect">
            <a:avLst/>
          </a:prstGeom>
        </p:spPr>
      </p:pic>
    </p:spTree>
    <p:extLst>
      <p:ext uri="{BB962C8B-B14F-4D97-AF65-F5344CB8AC3E}">
        <p14:creationId xmlns:p14="http://schemas.microsoft.com/office/powerpoint/2010/main" val="3824207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Diagram, schematic&#10;&#10;Description automatically generated">
            <a:extLst>
              <a:ext uri="{FF2B5EF4-FFF2-40B4-BE49-F238E27FC236}">
                <a16:creationId xmlns:a16="http://schemas.microsoft.com/office/drawing/2014/main" id="{152B27E6-0F02-A034-DC28-E9C3A140E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79" y="1123527"/>
            <a:ext cx="3188824" cy="4604800"/>
          </a:xfrm>
          <a:prstGeom prst="rect">
            <a:avLst/>
          </a:prstGeom>
        </p:spPr>
      </p:pic>
      <p:cxnSp>
        <p:nvCxnSpPr>
          <p:cNvPr id="26" name="Straight Connector 11">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descr="Diagram&#10;&#10;Description automatically generated">
            <a:extLst>
              <a:ext uri="{FF2B5EF4-FFF2-40B4-BE49-F238E27FC236}">
                <a16:creationId xmlns:a16="http://schemas.microsoft.com/office/drawing/2014/main" id="{794F751E-B96E-952F-336E-E8A0EDB38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76" y="1363335"/>
            <a:ext cx="3537345" cy="4125183"/>
          </a:xfrm>
          <a:prstGeom prst="rect">
            <a:avLst/>
          </a:prstGeom>
        </p:spPr>
      </p:pic>
      <p:cxnSp>
        <p:nvCxnSpPr>
          <p:cNvPr id="27" name="Straight Connector 13">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Diagram&#10;&#10;Description automatically generated">
            <a:extLst>
              <a:ext uri="{FF2B5EF4-FFF2-40B4-BE49-F238E27FC236}">
                <a16:creationId xmlns:a16="http://schemas.microsoft.com/office/drawing/2014/main" id="{57B3F429-A93D-EDE3-F2D5-366F46A0DE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36" y="1332404"/>
            <a:ext cx="3517120" cy="4187048"/>
          </a:xfrm>
          <a:prstGeom prst="rect">
            <a:avLst/>
          </a:prstGeom>
        </p:spPr>
      </p:pic>
    </p:spTree>
    <p:extLst>
      <p:ext uri="{BB962C8B-B14F-4D97-AF65-F5344CB8AC3E}">
        <p14:creationId xmlns:p14="http://schemas.microsoft.com/office/powerpoint/2010/main" val="236499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4BC94C3-6F64-4CF2-A3D7-1DFF49851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Diagram&#10;&#10;Description automatically generated">
            <a:extLst>
              <a:ext uri="{FF2B5EF4-FFF2-40B4-BE49-F238E27FC236}">
                <a16:creationId xmlns:a16="http://schemas.microsoft.com/office/drawing/2014/main" id="{0FFEB8A3-7EB0-DD2C-8DC8-96E3E6D32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476" y="643467"/>
            <a:ext cx="4303647" cy="5571066"/>
          </a:xfrm>
          <a:prstGeom prst="rect">
            <a:avLst/>
          </a:prstGeom>
        </p:spPr>
      </p:pic>
      <p:pic>
        <p:nvPicPr>
          <p:cNvPr id="11" name="Picture 10" descr="Diagram&#10;&#10;Description automatically generated">
            <a:extLst>
              <a:ext uri="{FF2B5EF4-FFF2-40B4-BE49-F238E27FC236}">
                <a16:creationId xmlns:a16="http://schemas.microsoft.com/office/drawing/2014/main" id="{89CC016B-D96C-CB43-0C2F-74001A93C5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4997" y="643467"/>
            <a:ext cx="4735405" cy="5571066"/>
          </a:xfrm>
          <a:prstGeom prst="rect">
            <a:avLst/>
          </a:prstGeom>
        </p:spPr>
      </p:pic>
    </p:spTree>
    <p:extLst>
      <p:ext uri="{BB962C8B-B14F-4D97-AF65-F5344CB8AC3E}">
        <p14:creationId xmlns:p14="http://schemas.microsoft.com/office/powerpoint/2010/main" val="2479767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Chart, line chart&#10;&#10;Description automatically generated">
            <a:extLst>
              <a:ext uri="{FF2B5EF4-FFF2-40B4-BE49-F238E27FC236}">
                <a16:creationId xmlns:a16="http://schemas.microsoft.com/office/drawing/2014/main" id="{C776AE27-6325-5C5E-EFA6-D0EB4382F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070" y="643466"/>
            <a:ext cx="6877859" cy="5571067"/>
          </a:xfrm>
          <a:prstGeom prst="rect">
            <a:avLst/>
          </a:prstGeom>
        </p:spPr>
      </p:pic>
    </p:spTree>
    <p:extLst>
      <p:ext uri="{BB962C8B-B14F-4D97-AF65-F5344CB8AC3E}">
        <p14:creationId xmlns:p14="http://schemas.microsoft.com/office/powerpoint/2010/main" val="14631624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TotalTime>
  <Words>660</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Bahnschrift SemiBold SemiConden</vt:lpstr>
      <vt:lpstr>Brandon-grotesque</vt:lpstr>
      <vt:lpstr>inherit</vt:lpstr>
      <vt:lpstr>Sitka Text Semibold</vt:lpstr>
      <vt:lpstr>Source Serif Pro</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adesh sengar</dc:creator>
  <cp:lastModifiedBy>adesh sengar</cp:lastModifiedBy>
  <cp:revision>2</cp:revision>
  <dcterms:created xsi:type="dcterms:W3CDTF">2022-05-07T09:11:06Z</dcterms:created>
  <dcterms:modified xsi:type="dcterms:W3CDTF">2022-05-07T10:16:28Z</dcterms:modified>
</cp:coreProperties>
</file>