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76" r:id="rId5"/>
    <p:sldId id="260" r:id="rId6"/>
    <p:sldId id="261" r:id="rId7"/>
    <p:sldId id="263" r:id="rId8"/>
    <p:sldId id="271" r:id="rId9"/>
    <p:sldId id="272" r:id="rId10"/>
    <p:sldId id="278" r:id="rId11"/>
    <p:sldId id="280" r:id="rId12"/>
    <p:sldId id="285" r:id="rId13"/>
    <p:sldId id="281" r:id="rId14"/>
    <p:sldId id="282" r:id="rId15"/>
    <p:sldId id="283" r:id="rId16"/>
    <p:sldId id="286" r:id="rId17"/>
    <p:sldId id="287" r:id="rId18"/>
    <p:sldId id="289" r:id="rId19"/>
    <p:sldId id="288" r:id="rId20"/>
    <p:sldId id="290" r:id="rId21"/>
    <p:sldId id="291" r:id="rId22"/>
    <p:sldId id="277" r:id="rId23"/>
    <p:sldId id="273" r:id="rId24"/>
    <p:sldId id="274" r:id="rId25"/>
    <p:sldId id="275" r:id="rId26"/>
    <p:sldId id="284" r:id="rId27"/>
    <p:sldId id="264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9911" autoAdjust="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8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3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10/13/18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10/13/18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odangs.tistory.com/125?viewb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lkatatrip.com/airport-pickup-and-drop-servic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.stackexchange.com/questions/15800/how-many-people-can-stand-on-airliners-wings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1642"/>
            <a:ext cx="11277600" cy="287001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SO YOU WANT TO TAKE A </a:t>
            </a:r>
            <a:br>
              <a:rPr lang="en-US" dirty="0"/>
            </a:br>
            <a:r>
              <a:rPr lang="en-US" dirty="0"/>
              <a:t>FLIGHT?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2013-2018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AIRLINE PERFORMANCE</a:t>
            </a:r>
            <a:br>
              <a:rPr lang="en-US" sz="4000" dirty="0"/>
            </a:br>
            <a:r>
              <a:rPr lang="en-US" sz="4000" dirty="0"/>
              <a:t>	TEN US BUSIEST AIRPORTS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5197"/>
            <a:ext cx="6582032" cy="2643884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Georgia Tech Data Science and Analytics Bootcamp </a:t>
            </a:r>
          </a:p>
          <a:p>
            <a:endParaRPr lang="en-US" b="1" dirty="0"/>
          </a:p>
          <a:p>
            <a:r>
              <a:rPr lang="en-US" sz="2500" b="1" dirty="0"/>
              <a:t>Team:</a:t>
            </a:r>
          </a:p>
          <a:p>
            <a:endParaRPr lang="en-US" sz="2500" dirty="0"/>
          </a:p>
          <a:p>
            <a:r>
              <a:rPr lang="en-US" sz="2500" dirty="0" err="1"/>
              <a:t>Saira</a:t>
            </a:r>
            <a:r>
              <a:rPr lang="en-US" sz="2500" dirty="0"/>
              <a:t> </a:t>
            </a:r>
            <a:r>
              <a:rPr lang="en-US" sz="2500" dirty="0" err="1"/>
              <a:t>Bhurjri</a:t>
            </a:r>
            <a:endParaRPr lang="en-US" sz="2500" dirty="0"/>
          </a:p>
          <a:p>
            <a:r>
              <a:rPr lang="en-US" sz="2500" dirty="0" err="1"/>
              <a:t>Hakan</a:t>
            </a:r>
            <a:r>
              <a:rPr lang="en-US" sz="2500" dirty="0"/>
              <a:t> </a:t>
            </a:r>
            <a:r>
              <a:rPr lang="en-US" sz="2500" dirty="0" err="1"/>
              <a:t>Demirojlu</a:t>
            </a:r>
            <a:endParaRPr lang="en-US" sz="2500" dirty="0"/>
          </a:p>
          <a:p>
            <a:r>
              <a:rPr lang="en-US" sz="2500" dirty="0"/>
              <a:t>Bruce Hart</a:t>
            </a:r>
          </a:p>
          <a:p>
            <a:r>
              <a:rPr lang="en-US" sz="2500" dirty="0"/>
              <a:t>Sean McCray</a:t>
            </a:r>
          </a:p>
          <a:p>
            <a:r>
              <a:rPr lang="en-US" sz="2500" dirty="0" err="1"/>
              <a:t>Meryem</a:t>
            </a:r>
            <a:r>
              <a:rPr lang="en-US" sz="2500" dirty="0"/>
              <a:t> </a:t>
            </a:r>
            <a:r>
              <a:rPr lang="en-US" sz="2500" dirty="0" err="1"/>
              <a:t>Ozcelik</a:t>
            </a:r>
            <a:endParaRPr lang="en-US" sz="2500" dirty="0"/>
          </a:p>
          <a:p>
            <a:r>
              <a:rPr lang="en-US" sz="2500" dirty="0"/>
              <a:t>Adrienne Thomas</a:t>
            </a:r>
          </a:p>
          <a:p>
            <a:endParaRPr lang="en-US" sz="2500" dirty="0"/>
          </a:p>
          <a:p>
            <a:r>
              <a:rPr lang="en-US" sz="2500" dirty="0"/>
              <a:t>October 13, 2018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A74A-A7E9-42A4-9BE0-93F2D2975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18754" y="396309"/>
            <a:ext cx="4663646" cy="29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7F4F38-4CAA-4F45-80C5-5DF74E8EC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86" y="1266825"/>
            <a:ext cx="7783829" cy="4324350"/>
          </a:xfrm>
        </p:spPr>
      </p:pic>
    </p:spTree>
    <p:extLst>
      <p:ext uri="{BB962C8B-B14F-4D97-AF65-F5344CB8AC3E}">
        <p14:creationId xmlns:p14="http://schemas.microsoft.com/office/powerpoint/2010/main" val="40238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A2C488-E705-4E79-8E21-A5303FF19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7" y="968483"/>
            <a:ext cx="10278639" cy="5119166"/>
          </a:xfrm>
        </p:spPr>
      </p:pic>
    </p:spTree>
    <p:extLst>
      <p:ext uri="{BB962C8B-B14F-4D97-AF65-F5344CB8AC3E}">
        <p14:creationId xmlns:p14="http://schemas.microsoft.com/office/powerpoint/2010/main" val="32851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070A0-ADC5-4EF7-A6E2-78430B1B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6" y="2165915"/>
            <a:ext cx="9963150" cy="30384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6FEC4C-D58E-4A10-A8B5-10618EA32098}"/>
              </a:ext>
            </a:extLst>
          </p:cNvPr>
          <p:cNvSpPr txBox="1"/>
          <p:nvPr/>
        </p:nvSpPr>
        <p:spPr>
          <a:xfrm>
            <a:off x="2655518" y="1678488"/>
            <a:ext cx="667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MINUTES OF DELAY BY AIRLINE</a:t>
            </a:r>
          </a:p>
        </p:txBody>
      </p:sp>
    </p:spTree>
    <p:extLst>
      <p:ext uri="{BB962C8B-B14F-4D97-AF65-F5344CB8AC3E}">
        <p14:creationId xmlns:p14="http://schemas.microsoft.com/office/powerpoint/2010/main" val="30365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A6B97A-F6F1-4DAA-BA1A-6A3DAAB78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5" y="1546203"/>
            <a:ext cx="11440407" cy="4115561"/>
          </a:xfrm>
        </p:spPr>
      </p:pic>
    </p:spTree>
    <p:extLst>
      <p:ext uri="{BB962C8B-B14F-4D97-AF65-F5344CB8AC3E}">
        <p14:creationId xmlns:p14="http://schemas.microsoft.com/office/powerpoint/2010/main" val="26142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EEB30-4753-4722-8DC6-B286FA6E0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9" y="958773"/>
            <a:ext cx="9436666" cy="5616313"/>
          </a:xfrm>
        </p:spPr>
      </p:pic>
    </p:spTree>
    <p:extLst>
      <p:ext uri="{BB962C8B-B14F-4D97-AF65-F5344CB8AC3E}">
        <p14:creationId xmlns:p14="http://schemas.microsoft.com/office/powerpoint/2010/main" val="40162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D1AC7-F832-435C-B9BA-3A24B5B01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7" y="1159723"/>
            <a:ext cx="9305736" cy="5566267"/>
          </a:xfrm>
        </p:spPr>
      </p:pic>
    </p:spTree>
    <p:extLst>
      <p:ext uri="{BB962C8B-B14F-4D97-AF65-F5344CB8AC3E}">
        <p14:creationId xmlns:p14="http://schemas.microsoft.com/office/powerpoint/2010/main" val="2302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4B05A0-42A0-4188-BD6A-4015D33E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3" y="863129"/>
            <a:ext cx="9662134" cy="5750503"/>
          </a:xfrm>
        </p:spPr>
      </p:pic>
    </p:spTree>
    <p:extLst>
      <p:ext uri="{BB962C8B-B14F-4D97-AF65-F5344CB8AC3E}">
        <p14:creationId xmlns:p14="http://schemas.microsoft.com/office/powerpoint/2010/main" val="36646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4AE46-37F8-47A6-A2A4-08B93DA7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5" y="788224"/>
            <a:ext cx="9932038" cy="5940892"/>
          </a:xfrm>
        </p:spPr>
      </p:pic>
    </p:spTree>
    <p:extLst>
      <p:ext uri="{BB962C8B-B14F-4D97-AF65-F5344CB8AC3E}">
        <p14:creationId xmlns:p14="http://schemas.microsoft.com/office/powerpoint/2010/main" val="40065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95FB5-F56E-4BE1-9D41-6A14E25B2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6" y="834047"/>
            <a:ext cx="10225805" cy="6085976"/>
          </a:xfrm>
        </p:spPr>
      </p:pic>
    </p:spTree>
    <p:extLst>
      <p:ext uri="{BB962C8B-B14F-4D97-AF65-F5344CB8AC3E}">
        <p14:creationId xmlns:p14="http://schemas.microsoft.com/office/powerpoint/2010/main" val="9050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36495-76D8-47A3-B73C-7A49C0E2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7" y="758890"/>
            <a:ext cx="10132453" cy="6060771"/>
          </a:xfrm>
        </p:spPr>
      </p:pic>
    </p:spTree>
    <p:extLst>
      <p:ext uri="{BB962C8B-B14F-4D97-AF65-F5344CB8AC3E}">
        <p14:creationId xmlns:p14="http://schemas.microsoft.com/office/powerpoint/2010/main" val="286722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Project </a:t>
            </a:r>
          </a:p>
          <a:p>
            <a:r>
              <a:rPr lang="en-US" dirty="0"/>
              <a:t>Identify Data Sources and Data Collection</a:t>
            </a:r>
          </a:p>
          <a:p>
            <a:r>
              <a:rPr lang="en-US" dirty="0"/>
              <a:t>Strategy and Metrics, and Data Cleaning</a:t>
            </a:r>
          </a:p>
          <a:p>
            <a:r>
              <a:rPr lang="en-US" dirty="0"/>
              <a:t>Data Visualization/Analysis </a:t>
            </a:r>
          </a:p>
          <a:p>
            <a:r>
              <a:rPr lang="en-US" dirty="0"/>
              <a:t>Limitations and More Stuff if We Had More Time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154A2-71D8-4CBE-B45D-554A41071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4192" y="1143000"/>
            <a:ext cx="2928113" cy="28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ECFCF-0A4E-45EB-AEBF-F601A495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" y="821520"/>
            <a:ext cx="10113070" cy="6018881"/>
          </a:xfrm>
        </p:spPr>
      </p:pic>
    </p:spTree>
    <p:extLst>
      <p:ext uri="{BB962C8B-B14F-4D97-AF65-F5344CB8AC3E}">
        <p14:creationId xmlns:p14="http://schemas.microsoft.com/office/powerpoint/2010/main" val="33921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A54A8-F5A8-48DC-9469-5A96AE7A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7" y="783942"/>
            <a:ext cx="10019719" cy="5993339"/>
          </a:xfrm>
        </p:spPr>
      </p:pic>
    </p:spTree>
    <p:extLst>
      <p:ext uri="{BB962C8B-B14F-4D97-AF65-F5344CB8AC3E}">
        <p14:creationId xmlns:p14="http://schemas.microsoft.com/office/powerpoint/2010/main" val="37408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DE9E09-41AA-4D58-96DC-E79583F42EC8}"/>
              </a:ext>
            </a:extLst>
          </p:cNvPr>
          <p:cNvSpPr txBox="1"/>
          <p:nvPr/>
        </p:nvSpPr>
        <p:spPr>
          <a:xfrm>
            <a:off x="3706095" y="444186"/>
            <a:ext cx="392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DELAY MINUTES OF AIRLINES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1A5213-695F-40A0-A2D5-6ED6E8C3C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3" y="813518"/>
            <a:ext cx="7940371" cy="5955279"/>
          </a:xfrm>
        </p:spPr>
      </p:pic>
    </p:spTree>
    <p:extLst>
      <p:ext uri="{BB962C8B-B14F-4D97-AF65-F5344CB8AC3E}">
        <p14:creationId xmlns:p14="http://schemas.microsoft.com/office/powerpoint/2010/main" val="8088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E4326E-023A-4E59-B03E-7D576F8F2BC6}"/>
              </a:ext>
            </a:extLst>
          </p:cNvPr>
          <p:cNvSpPr txBox="1"/>
          <p:nvPr/>
        </p:nvSpPr>
        <p:spPr>
          <a:xfrm>
            <a:off x="2169090" y="1014608"/>
            <a:ext cx="78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VIOLIN CHART – FREQUENCY OF DELAY MINUTES PER AIRLINE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CDD4E2-E05D-4DD4-91C4-0DB0E46B4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9" y="2249488"/>
            <a:ext cx="10044481" cy="4324350"/>
          </a:xfrm>
        </p:spPr>
      </p:pic>
    </p:spTree>
    <p:extLst>
      <p:ext uri="{BB962C8B-B14F-4D97-AF65-F5344CB8AC3E}">
        <p14:creationId xmlns:p14="http://schemas.microsoft.com/office/powerpoint/2010/main" val="357700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9AECEE-BE0B-4D59-A269-95490556F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0" y="646155"/>
            <a:ext cx="10801700" cy="5760907"/>
          </a:xfrm>
        </p:spPr>
      </p:pic>
    </p:spTree>
    <p:extLst>
      <p:ext uri="{BB962C8B-B14F-4D97-AF65-F5344CB8AC3E}">
        <p14:creationId xmlns:p14="http://schemas.microsoft.com/office/powerpoint/2010/main" val="206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81DBA6-87AA-4B0C-BB77-ACACBC86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1" y="1147197"/>
            <a:ext cx="10484106" cy="5591523"/>
          </a:xfrm>
        </p:spPr>
      </p:pic>
    </p:spTree>
    <p:extLst>
      <p:ext uri="{BB962C8B-B14F-4D97-AF65-F5344CB8AC3E}">
        <p14:creationId xmlns:p14="http://schemas.microsoft.com/office/powerpoint/2010/main" val="40085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VISUALIZATION/ANALYSIS</a:t>
            </a:r>
            <a:br>
              <a:rPr lang="en-US" dirty="0"/>
            </a:br>
            <a:endParaRPr lang="en-US" sz="1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59E36B-485A-41FE-9596-4136F21E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61" y="1986441"/>
            <a:ext cx="6276277" cy="4324350"/>
          </a:xfrm>
        </p:spPr>
      </p:pic>
    </p:spTree>
    <p:extLst>
      <p:ext uri="{BB962C8B-B14F-4D97-AF65-F5344CB8AC3E}">
        <p14:creationId xmlns:p14="http://schemas.microsoft.com/office/powerpoint/2010/main" val="4114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AND MORE STUFF IF WE HAD MORE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38356" cy="4341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Time – identifying a data source with enough information to answer our questions</a:t>
            </a:r>
          </a:p>
          <a:p>
            <a:pPr lvl="1"/>
            <a:endParaRPr lang="en-US" dirty="0"/>
          </a:p>
          <a:p>
            <a:r>
              <a:rPr lang="en-US" dirty="0"/>
              <a:t>Additional questions that we wanted to consider if we had more time</a:t>
            </a:r>
          </a:p>
          <a:p>
            <a:pPr lvl="1"/>
            <a:r>
              <a:rPr lang="en-US" dirty="0"/>
              <a:t>Origin and destination analysis</a:t>
            </a:r>
          </a:p>
          <a:p>
            <a:pPr lvl="2"/>
            <a:r>
              <a:rPr lang="en-US" dirty="0"/>
              <a:t>Pricing</a:t>
            </a:r>
          </a:p>
          <a:p>
            <a:pPr lvl="2"/>
            <a:r>
              <a:rPr lang="en-US" dirty="0"/>
              <a:t>Weather impacts</a:t>
            </a:r>
          </a:p>
          <a:p>
            <a:pPr marL="978408" lvl="3" indent="0">
              <a:buNone/>
            </a:pPr>
            <a:r>
              <a:rPr lang="en-US" dirty="0"/>
              <a:t>•Thunderstorms •Ceiling and Visibility •In‐flight icing •Turbulence</a:t>
            </a:r>
          </a:p>
          <a:p>
            <a:pPr lvl="1"/>
            <a:r>
              <a:rPr lang="en-US" dirty="0"/>
              <a:t>Airport-focused delay analysis</a:t>
            </a:r>
          </a:p>
          <a:p>
            <a:pPr lvl="1"/>
            <a:r>
              <a:rPr lang="en-US" dirty="0"/>
              <a:t>The cost of delay</a:t>
            </a:r>
          </a:p>
          <a:p>
            <a:pPr lvl="2"/>
            <a:r>
              <a:rPr lang="en-US" dirty="0"/>
              <a:t>Fuel consumption (2007 congressional study estimated 740 million gallons of additional jet fuel was burned due to flight delays, about five percent of total fuel consumption).</a:t>
            </a:r>
          </a:p>
          <a:p>
            <a:pPr lvl="2"/>
            <a:r>
              <a:rPr lang="en-US"/>
              <a:t>Passenger expenses (The 2007 study determined that $16.7 </a:t>
            </a:r>
            <a:r>
              <a:rPr lang="en-US" dirty="0"/>
              <a:t>billion was borne by passengers in lost time and additional </a:t>
            </a:r>
            <a:r>
              <a:rPr lang="en-US"/>
              <a:t>travel expenses).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E444-0B3D-40B8-BA25-E84B7851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67061" y="2333753"/>
            <a:ext cx="5857875" cy="389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E4788-9334-4DAD-999A-722D475D6502}"/>
              </a:ext>
            </a:extLst>
          </p:cNvPr>
          <p:cNvSpPr txBox="1"/>
          <p:nvPr/>
        </p:nvSpPr>
        <p:spPr>
          <a:xfrm>
            <a:off x="3167062" y="7662862"/>
            <a:ext cx="585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viation.stackexchange.com/questions/15800/how-many-people-can-stand-on-airliners-wing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passengers with information on airline performance as they consider flight options</a:t>
            </a:r>
          </a:p>
          <a:p>
            <a:r>
              <a:rPr lang="en-US" dirty="0"/>
              <a:t>Present analysis in meaningful ways for traveling public, airport and airline operators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VISUALIZATION/ANALYSIS</a:t>
            </a:r>
            <a:br>
              <a:rPr lang="en-US" dirty="0"/>
            </a:br>
            <a:endParaRPr lang="en-US" sz="1300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4182DB0-5338-4D75-B36F-A9095E03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61" y="2249488"/>
            <a:ext cx="6276277" cy="4324350"/>
          </a:xfrm>
        </p:spPr>
      </p:pic>
    </p:spTree>
    <p:extLst>
      <p:ext uri="{BB962C8B-B14F-4D97-AF65-F5344CB8AC3E}">
        <p14:creationId xmlns:p14="http://schemas.microsoft.com/office/powerpoint/2010/main" val="1827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DATA SOURCES AND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Department of Transportation, Bureau of Transportation Statistics</a:t>
            </a:r>
          </a:p>
          <a:p>
            <a:pPr lvl="1"/>
            <a:r>
              <a:rPr lang="en-US" dirty="0"/>
              <a:t>“Reporting Carrier On-Time Performance” data 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METRICS, AND DATA CLEANING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82184" cy="4341875"/>
          </a:xfrm>
        </p:spPr>
        <p:txBody>
          <a:bodyPr/>
          <a:lstStyle/>
          <a:p>
            <a:r>
              <a:rPr lang="en-US" dirty="0"/>
              <a:t>Years:  2013-2018 </a:t>
            </a:r>
          </a:p>
          <a:p>
            <a:r>
              <a:rPr lang="en-US" dirty="0"/>
              <a:t>US Airports (highest passenger volume):  ATL, LAX, CHI, DFW, DEN, JFK </a:t>
            </a:r>
          </a:p>
          <a:p>
            <a:r>
              <a:rPr lang="en-US" dirty="0"/>
              <a:t>US Airlines:  </a:t>
            </a:r>
          </a:p>
          <a:p>
            <a:pPr lvl="1"/>
            <a:r>
              <a:rPr lang="en-US" b="1" dirty="0"/>
              <a:t>began with 17 </a:t>
            </a:r>
            <a:r>
              <a:rPr lang="en-US" dirty="0"/>
              <a:t>(American [AA], Delta [FL], United [UA], Southwest [WN], Spirit [NK], </a:t>
            </a:r>
            <a:r>
              <a:rPr lang="en-US" dirty="0" err="1"/>
              <a:t>Airtran</a:t>
            </a:r>
            <a:r>
              <a:rPr lang="en-US" dirty="0"/>
              <a:t> [FL], Alaska [AS], Endeavor [9E], Envoy [MQ], ExpressJet [EV], Frontier [F9], Hawaiian [HA], JetBlue [B6], Mesa [YV], </a:t>
            </a:r>
            <a:r>
              <a:rPr lang="en-US" dirty="0" err="1"/>
              <a:t>Skywest</a:t>
            </a:r>
            <a:r>
              <a:rPr lang="en-US" dirty="0"/>
              <a:t> [OO], </a:t>
            </a:r>
            <a:r>
              <a:rPr lang="en-US" dirty="0" err="1"/>
              <a:t>USAirways</a:t>
            </a:r>
            <a:r>
              <a:rPr lang="en-US" dirty="0"/>
              <a:t> [US], and Virgin America [VX])</a:t>
            </a:r>
          </a:p>
          <a:p>
            <a:pPr lvl="1"/>
            <a:r>
              <a:rPr lang="en-US" b="1" dirty="0"/>
              <a:t>Reduced to 10 busiest airlines </a:t>
            </a:r>
            <a:r>
              <a:rPr lang="en-US" dirty="0"/>
              <a:t>(passenger volume)</a:t>
            </a:r>
          </a:p>
          <a:p>
            <a:r>
              <a:rPr lang="en-US" dirty="0"/>
              <a:t>Domestic flights</a:t>
            </a:r>
          </a:p>
          <a:p>
            <a:endParaRPr lang="en-US" dirty="0"/>
          </a:p>
          <a:p>
            <a:r>
              <a:rPr lang="en-US" dirty="0"/>
              <a:t>Data cleaning:  merged various versions of BTS tables into one table for analysis (eliminated airlines and airports that didn’t include the target airlines and airports)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19D0BD-1996-41BA-BD9E-77CFAF9B0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42" y="1886232"/>
            <a:ext cx="7803714" cy="43243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8399F-6D39-46FF-B671-6FF5C1405285}"/>
              </a:ext>
            </a:extLst>
          </p:cNvPr>
          <p:cNvSpPr txBox="1"/>
          <p:nvPr/>
        </p:nvSpPr>
        <p:spPr>
          <a:xfrm>
            <a:off x="2764076" y="951978"/>
            <a:ext cx="666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VISUALIZATION/ANALYSIS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024BC9-686F-4366-A6B8-00E2F9B9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21" y="1560556"/>
            <a:ext cx="8133907" cy="4324350"/>
          </a:xfrm>
        </p:spPr>
      </p:pic>
    </p:spTree>
    <p:extLst>
      <p:ext uri="{BB962C8B-B14F-4D97-AF65-F5344CB8AC3E}">
        <p14:creationId xmlns:p14="http://schemas.microsoft.com/office/powerpoint/2010/main" val="24782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86A75-9875-41B3-99CF-EA8E6A25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27" y="1114816"/>
            <a:ext cx="7801829" cy="5201219"/>
          </a:xfrm>
        </p:spPr>
      </p:pic>
    </p:spTree>
    <p:extLst>
      <p:ext uri="{BB962C8B-B14F-4D97-AF65-F5344CB8AC3E}">
        <p14:creationId xmlns:p14="http://schemas.microsoft.com/office/powerpoint/2010/main" val="16701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1181</TotalTime>
  <Words>521</Words>
  <Application>Microsoft Macintosh PowerPoint</Application>
  <PresentationFormat>Widescreen</PresentationFormat>
  <Paragraphs>75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Georgia</vt:lpstr>
      <vt:lpstr>Wingdings 2</vt:lpstr>
      <vt:lpstr>Training presentation</vt:lpstr>
      <vt:lpstr>SO YOU WANT TO TAKE A  FLIGHT?  2013-2018   AIRLINE PERFORMANCE  TEN US BUSIEST AIRPORTS</vt:lpstr>
      <vt:lpstr>Introduction</vt:lpstr>
      <vt:lpstr>PURPOSE OF THE PROJECT</vt:lpstr>
      <vt:lpstr>DATA VISUALIZATION/ANALYSIS </vt:lpstr>
      <vt:lpstr>IDENTIFYING DATA SOURCES AND DATA COLLECTION</vt:lpstr>
      <vt:lpstr>STRATEGY AND METRICS, AND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VISUALIZATION/ANALYSIS </vt:lpstr>
      <vt:lpstr>LIMITATIONS AND MORE STUFF IF WE HAD MORE TIME</vt:lpstr>
      <vt:lpstr> 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Bruce Hart</dc:creator>
  <cp:lastModifiedBy>Adrienne Thomas</cp:lastModifiedBy>
  <cp:revision>32</cp:revision>
  <dcterms:created xsi:type="dcterms:W3CDTF">2018-10-11T23:37:53Z</dcterms:created>
  <dcterms:modified xsi:type="dcterms:W3CDTF">2018-10-13T14:02:27Z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