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61"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8" autoAdjust="0"/>
    <p:restoredTop sz="94660"/>
  </p:normalViewPr>
  <p:slideViewPr>
    <p:cSldViewPr snapToGrid="0">
      <p:cViewPr varScale="1">
        <p:scale>
          <a:sx n="67" d="100"/>
          <a:sy n="67"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F3D8-C37A-419D-8DBD-5C7FCB700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349544-816C-44DB-BCFF-774539D0C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F8E160-75AE-4141-8E5E-28A760045C48}"/>
              </a:ext>
            </a:extLst>
          </p:cNvPr>
          <p:cNvSpPr>
            <a:spLocks noGrp="1"/>
          </p:cNvSpPr>
          <p:nvPr>
            <p:ph type="dt" sz="half" idx="10"/>
          </p:nvPr>
        </p:nvSpPr>
        <p:spPr/>
        <p:txBody>
          <a:bodyPr/>
          <a:lstStyle/>
          <a:p>
            <a:fld id="{C38DFAE6-1D1A-4ADA-B365-00042985DDDD}" type="datetimeFigureOut">
              <a:rPr lang="en-US" smtClean="0"/>
              <a:t>6/11/2020</a:t>
            </a:fld>
            <a:endParaRPr lang="en-US"/>
          </a:p>
        </p:txBody>
      </p:sp>
      <p:sp>
        <p:nvSpPr>
          <p:cNvPr id="5" name="Footer Placeholder 4">
            <a:extLst>
              <a:ext uri="{FF2B5EF4-FFF2-40B4-BE49-F238E27FC236}">
                <a16:creationId xmlns:a16="http://schemas.microsoft.com/office/drawing/2014/main" id="{BA364C73-50B1-4071-A794-F8CF1320A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6BA7E-A518-4CE2-A02B-3C6F25E4B535}"/>
              </a:ext>
            </a:extLst>
          </p:cNvPr>
          <p:cNvSpPr>
            <a:spLocks noGrp="1"/>
          </p:cNvSpPr>
          <p:nvPr>
            <p:ph type="sldNum" sz="quarter" idx="12"/>
          </p:nvPr>
        </p:nvSpPr>
        <p:spPr/>
        <p:txBody>
          <a:bodyPr/>
          <a:lstStyle/>
          <a:p>
            <a:fld id="{8F5A8A1F-6AA9-4B4A-A733-E064B7E5EC19}" type="slidenum">
              <a:rPr lang="en-US" smtClean="0"/>
              <a:t>‹#›</a:t>
            </a:fld>
            <a:endParaRPr lang="en-US"/>
          </a:p>
        </p:txBody>
      </p:sp>
    </p:spTree>
    <p:extLst>
      <p:ext uri="{BB962C8B-B14F-4D97-AF65-F5344CB8AC3E}">
        <p14:creationId xmlns:p14="http://schemas.microsoft.com/office/powerpoint/2010/main" val="1083425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914C-789F-4EFC-9E27-219EA80ECB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CAF93D-C99B-4303-9720-1851522A95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EA34A-4B6E-4431-8FC2-96C82A5C9688}"/>
              </a:ext>
            </a:extLst>
          </p:cNvPr>
          <p:cNvSpPr>
            <a:spLocks noGrp="1"/>
          </p:cNvSpPr>
          <p:nvPr>
            <p:ph type="dt" sz="half" idx="10"/>
          </p:nvPr>
        </p:nvSpPr>
        <p:spPr/>
        <p:txBody>
          <a:bodyPr/>
          <a:lstStyle/>
          <a:p>
            <a:fld id="{C38DFAE6-1D1A-4ADA-B365-00042985DDDD}" type="datetimeFigureOut">
              <a:rPr lang="en-US" smtClean="0"/>
              <a:t>6/11/2020</a:t>
            </a:fld>
            <a:endParaRPr lang="en-US"/>
          </a:p>
        </p:txBody>
      </p:sp>
      <p:sp>
        <p:nvSpPr>
          <p:cNvPr id="5" name="Footer Placeholder 4">
            <a:extLst>
              <a:ext uri="{FF2B5EF4-FFF2-40B4-BE49-F238E27FC236}">
                <a16:creationId xmlns:a16="http://schemas.microsoft.com/office/drawing/2014/main" id="{0BF337FA-70A1-4E25-A624-CD3DF3027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226EE-1224-4D68-81D4-39C8E3D95FE9}"/>
              </a:ext>
            </a:extLst>
          </p:cNvPr>
          <p:cNvSpPr>
            <a:spLocks noGrp="1"/>
          </p:cNvSpPr>
          <p:nvPr>
            <p:ph type="sldNum" sz="quarter" idx="12"/>
          </p:nvPr>
        </p:nvSpPr>
        <p:spPr/>
        <p:txBody>
          <a:bodyPr/>
          <a:lstStyle/>
          <a:p>
            <a:fld id="{8F5A8A1F-6AA9-4B4A-A733-E064B7E5EC19}" type="slidenum">
              <a:rPr lang="en-US" smtClean="0"/>
              <a:t>‹#›</a:t>
            </a:fld>
            <a:endParaRPr lang="en-US"/>
          </a:p>
        </p:txBody>
      </p:sp>
    </p:spTree>
    <p:extLst>
      <p:ext uri="{BB962C8B-B14F-4D97-AF65-F5344CB8AC3E}">
        <p14:creationId xmlns:p14="http://schemas.microsoft.com/office/powerpoint/2010/main" val="249094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94D7D-D7F9-4F19-AA55-36BAB42226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70DF78-DDEC-4E78-AD66-EF4A9DE4C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18528-78EB-4AE4-9006-FC95CC66E4A1}"/>
              </a:ext>
            </a:extLst>
          </p:cNvPr>
          <p:cNvSpPr>
            <a:spLocks noGrp="1"/>
          </p:cNvSpPr>
          <p:nvPr>
            <p:ph type="dt" sz="half" idx="10"/>
          </p:nvPr>
        </p:nvSpPr>
        <p:spPr/>
        <p:txBody>
          <a:bodyPr/>
          <a:lstStyle/>
          <a:p>
            <a:fld id="{C38DFAE6-1D1A-4ADA-B365-00042985DDDD}" type="datetimeFigureOut">
              <a:rPr lang="en-US" smtClean="0"/>
              <a:t>6/11/2020</a:t>
            </a:fld>
            <a:endParaRPr lang="en-US"/>
          </a:p>
        </p:txBody>
      </p:sp>
      <p:sp>
        <p:nvSpPr>
          <p:cNvPr id="5" name="Footer Placeholder 4">
            <a:extLst>
              <a:ext uri="{FF2B5EF4-FFF2-40B4-BE49-F238E27FC236}">
                <a16:creationId xmlns:a16="http://schemas.microsoft.com/office/drawing/2014/main" id="{E3A7D60D-B295-458A-89CA-41A1D92BC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B86EF-7BAA-46F5-B07F-65D5079D0892}"/>
              </a:ext>
            </a:extLst>
          </p:cNvPr>
          <p:cNvSpPr>
            <a:spLocks noGrp="1"/>
          </p:cNvSpPr>
          <p:nvPr>
            <p:ph type="sldNum" sz="quarter" idx="12"/>
          </p:nvPr>
        </p:nvSpPr>
        <p:spPr/>
        <p:txBody>
          <a:bodyPr/>
          <a:lstStyle/>
          <a:p>
            <a:fld id="{8F5A8A1F-6AA9-4B4A-A733-E064B7E5EC19}" type="slidenum">
              <a:rPr lang="en-US" smtClean="0"/>
              <a:t>‹#›</a:t>
            </a:fld>
            <a:endParaRPr lang="en-US"/>
          </a:p>
        </p:txBody>
      </p:sp>
    </p:spTree>
    <p:extLst>
      <p:ext uri="{BB962C8B-B14F-4D97-AF65-F5344CB8AC3E}">
        <p14:creationId xmlns:p14="http://schemas.microsoft.com/office/powerpoint/2010/main" val="368567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F65A-7B6B-4DC9-94CD-E5D8790C9C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86651-7ECB-4502-9B0C-F333094F9F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CEF9F-A2E1-4DB4-95F9-8CEA6AAEF679}"/>
              </a:ext>
            </a:extLst>
          </p:cNvPr>
          <p:cNvSpPr>
            <a:spLocks noGrp="1"/>
          </p:cNvSpPr>
          <p:nvPr>
            <p:ph type="dt" sz="half" idx="10"/>
          </p:nvPr>
        </p:nvSpPr>
        <p:spPr/>
        <p:txBody>
          <a:bodyPr/>
          <a:lstStyle/>
          <a:p>
            <a:fld id="{C38DFAE6-1D1A-4ADA-B365-00042985DDDD}" type="datetimeFigureOut">
              <a:rPr lang="en-US" smtClean="0"/>
              <a:t>6/11/2020</a:t>
            </a:fld>
            <a:endParaRPr lang="en-US"/>
          </a:p>
        </p:txBody>
      </p:sp>
      <p:sp>
        <p:nvSpPr>
          <p:cNvPr id="5" name="Footer Placeholder 4">
            <a:extLst>
              <a:ext uri="{FF2B5EF4-FFF2-40B4-BE49-F238E27FC236}">
                <a16:creationId xmlns:a16="http://schemas.microsoft.com/office/drawing/2014/main" id="{C892E789-7666-4CDA-AD6B-40CA06896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F437C-C3D0-4F1F-B09B-3FA18E9E180D}"/>
              </a:ext>
            </a:extLst>
          </p:cNvPr>
          <p:cNvSpPr>
            <a:spLocks noGrp="1"/>
          </p:cNvSpPr>
          <p:nvPr>
            <p:ph type="sldNum" sz="quarter" idx="12"/>
          </p:nvPr>
        </p:nvSpPr>
        <p:spPr/>
        <p:txBody>
          <a:bodyPr/>
          <a:lstStyle/>
          <a:p>
            <a:fld id="{8F5A8A1F-6AA9-4B4A-A733-E064B7E5EC19}" type="slidenum">
              <a:rPr lang="en-US" smtClean="0"/>
              <a:t>‹#›</a:t>
            </a:fld>
            <a:endParaRPr lang="en-US"/>
          </a:p>
        </p:txBody>
      </p:sp>
    </p:spTree>
    <p:extLst>
      <p:ext uri="{BB962C8B-B14F-4D97-AF65-F5344CB8AC3E}">
        <p14:creationId xmlns:p14="http://schemas.microsoft.com/office/powerpoint/2010/main" val="11544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9D0A-9585-4004-A96C-BDFEA98ADF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0B8C9E-9AB1-4A16-9307-EACA44A50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4CB042-F47C-475E-948C-252001C31666}"/>
              </a:ext>
            </a:extLst>
          </p:cNvPr>
          <p:cNvSpPr>
            <a:spLocks noGrp="1"/>
          </p:cNvSpPr>
          <p:nvPr>
            <p:ph type="dt" sz="half" idx="10"/>
          </p:nvPr>
        </p:nvSpPr>
        <p:spPr/>
        <p:txBody>
          <a:bodyPr/>
          <a:lstStyle/>
          <a:p>
            <a:fld id="{C38DFAE6-1D1A-4ADA-B365-00042985DDDD}" type="datetimeFigureOut">
              <a:rPr lang="en-US" smtClean="0"/>
              <a:t>6/11/2020</a:t>
            </a:fld>
            <a:endParaRPr lang="en-US"/>
          </a:p>
        </p:txBody>
      </p:sp>
      <p:sp>
        <p:nvSpPr>
          <p:cNvPr id="5" name="Footer Placeholder 4">
            <a:extLst>
              <a:ext uri="{FF2B5EF4-FFF2-40B4-BE49-F238E27FC236}">
                <a16:creationId xmlns:a16="http://schemas.microsoft.com/office/drawing/2014/main" id="{1BE52C8A-DD8C-47E5-B29E-854025A1C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74929-61AA-49D8-9F03-C35EA4876DAF}"/>
              </a:ext>
            </a:extLst>
          </p:cNvPr>
          <p:cNvSpPr>
            <a:spLocks noGrp="1"/>
          </p:cNvSpPr>
          <p:nvPr>
            <p:ph type="sldNum" sz="quarter" idx="12"/>
          </p:nvPr>
        </p:nvSpPr>
        <p:spPr/>
        <p:txBody>
          <a:bodyPr/>
          <a:lstStyle/>
          <a:p>
            <a:fld id="{8F5A8A1F-6AA9-4B4A-A733-E064B7E5EC19}" type="slidenum">
              <a:rPr lang="en-US" smtClean="0"/>
              <a:t>‹#›</a:t>
            </a:fld>
            <a:endParaRPr lang="en-US"/>
          </a:p>
        </p:txBody>
      </p:sp>
    </p:spTree>
    <p:extLst>
      <p:ext uri="{BB962C8B-B14F-4D97-AF65-F5344CB8AC3E}">
        <p14:creationId xmlns:p14="http://schemas.microsoft.com/office/powerpoint/2010/main" val="88231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71B8-593B-4FE1-AAC4-747CFD4FE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6840F2-A0D3-40DA-8BF4-121269705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1C43F-EE9E-4C24-8CE7-BDCD49DAE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7C00D4-5D9E-40B3-933E-C0CC51007B88}"/>
              </a:ext>
            </a:extLst>
          </p:cNvPr>
          <p:cNvSpPr>
            <a:spLocks noGrp="1"/>
          </p:cNvSpPr>
          <p:nvPr>
            <p:ph type="dt" sz="half" idx="10"/>
          </p:nvPr>
        </p:nvSpPr>
        <p:spPr/>
        <p:txBody>
          <a:bodyPr/>
          <a:lstStyle/>
          <a:p>
            <a:fld id="{C38DFAE6-1D1A-4ADA-B365-00042985DDDD}" type="datetimeFigureOut">
              <a:rPr lang="en-US" smtClean="0"/>
              <a:t>6/11/2020</a:t>
            </a:fld>
            <a:endParaRPr lang="en-US"/>
          </a:p>
        </p:txBody>
      </p:sp>
      <p:sp>
        <p:nvSpPr>
          <p:cNvPr id="6" name="Footer Placeholder 5">
            <a:extLst>
              <a:ext uri="{FF2B5EF4-FFF2-40B4-BE49-F238E27FC236}">
                <a16:creationId xmlns:a16="http://schemas.microsoft.com/office/drawing/2014/main" id="{C7CF5F51-039F-4973-8F9E-0265760A9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013722-95EF-4E44-82E1-0D7DB1D0F0DB}"/>
              </a:ext>
            </a:extLst>
          </p:cNvPr>
          <p:cNvSpPr>
            <a:spLocks noGrp="1"/>
          </p:cNvSpPr>
          <p:nvPr>
            <p:ph type="sldNum" sz="quarter" idx="12"/>
          </p:nvPr>
        </p:nvSpPr>
        <p:spPr/>
        <p:txBody>
          <a:bodyPr/>
          <a:lstStyle/>
          <a:p>
            <a:fld id="{8F5A8A1F-6AA9-4B4A-A733-E064B7E5EC19}" type="slidenum">
              <a:rPr lang="en-US" smtClean="0"/>
              <a:t>‹#›</a:t>
            </a:fld>
            <a:endParaRPr lang="en-US"/>
          </a:p>
        </p:txBody>
      </p:sp>
    </p:spTree>
    <p:extLst>
      <p:ext uri="{BB962C8B-B14F-4D97-AF65-F5344CB8AC3E}">
        <p14:creationId xmlns:p14="http://schemas.microsoft.com/office/powerpoint/2010/main" val="358857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111A-1D65-4951-A006-72951ECA91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D53C04-45BB-4990-A2B9-E80564EF5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A907A-0902-4D96-825F-43D9D886C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41F530-AA0C-46F5-8624-8C33DC253E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268A1-C14F-4520-A8F4-B4BAE3A633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1B63D3-2383-42D7-8395-5C050124D786}"/>
              </a:ext>
            </a:extLst>
          </p:cNvPr>
          <p:cNvSpPr>
            <a:spLocks noGrp="1"/>
          </p:cNvSpPr>
          <p:nvPr>
            <p:ph type="dt" sz="half" idx="10"/>
          </p:nvPr>
        </p:nvSpPr>
        <p:spPr/>
        <p:txBody>
          <a:bodyPr/>
          <a:lstStyle/>
          <a:p>
            <a:fld id="{C38DFAE6-1D1A-4ADA-B365-00042985DDDD}" type="datetimeFigureOut">
              <a:rPr lang="en-US" smtClean="0"/>
              <a:t>6/11/2020</a:t>
            </a:fld>
            <a:endParaRPr lang="en-US"/>
          </a:p>
        </p:txBody>
      </p:sp>
      <p:sp>
        <p:nvSpPr>
          <p:cNvPr id="8" name="Footer Placeholder 7">
            <a:extLst>
              <a:ext uri="{FF2B5EF4-FFF2-40B4-BE49-F238E27FC236}">
                <a16:creationId xmlns:a16="http://schemas.microsoft.com/office/drawing/2014/main" id="{EABD4F41-7AF0-4909-9A7F-1CC603BE36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8DA562-3F5D-4331-A2FB-01D0CE6E0760}"/>
              </a:ext>
            </a:extLst>
          </p:cNvPr>
          <p:cNvSpPr>
            <a:spLocks noGrp="1"/>
          </p:cNvSpPr>
          <p:nvPr>
            <p:ph type="sldNum" sz="quarter" idx="12"/>
          </p:nvPr>
        </p:nvSpPr>
        <p:spPr/>
        <p:txBody>
          <a:bodyPr/>
          <a:lstStyle/>
          <a:p>
            <a:fld id="{8F5A8A1F-6AA9-4B4A-A733-E064B7E5EC19}" type="slidenum">
              <a:rPr lang="en-US" smtClean="0"/>
              <a:t>‹#›</a:t>
            </a:fld>
            <a:endParaRPr lang="en-US"/>
          </a:p>
        </p:txBody>
      </p:sp>
    </p:spTree>
    <p:extLst>
      <p:ext uri="{BB962C8B-B14F-4D97-AF65-F5344CB8AC3E}">
        <p14:creationId xmlns:p14="http://schemas.microsoft.com/office/powerpoint/2010/main" val="244256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D83E-B7F6-4254-8720-8B4EB3FD72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D50D3D-93FA-48F6-AA13-7020E947B116}"/>
              </a:ext>
            </a:extLst>
          </p:cNvPr>
          <p:cNvSpPr>
            <a:spLocks noGrp="1"/>
          </p:cNvSpPr>
          <p:nvPr>
            <p:ph type="dt" sz="half" idx="10"/>
          </p:nvPr>
        </p:nvSpPr>
        <p:spPr/>
        <p:txBody>
          <a:bodyPr/>
          <a:lstStyle/>
          <a:p>
            <a:fld id="{C38DFAE6-1D1A-4ADA-B365-00042985DDDD}" type="datetimeFigureOut">
              <a:rPr lang="en-US" smtClean="0"/>
              <a:t>6/11/2020</a:t>
            </a:fld>
            <a:endParaRPr lang="en-US"/>
          </a:p>
        </p:txBody>
      </p:sp>
      <p:sp>
        <p:nvSpPr>
          <p:cNvPr id="4" name="Footer Placeholder 3">
            <a:extLst>
              <a:ext uri="{FF2B5EF4-FFF2-40B4-BE49-F238E27FC236}">
                <a16:creationId xmlns:a16="http://schemas.microsoft.com/office/drawing/2014/main" id="{60F373C2-50F3-4FA7-A360-D3B3685A30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11E2D-CA0F-43D4-8D95-A1FF6FC0CDB5}"/>
              </a:ext>
            </a:extLst>
          </p:cNvPr>
          <p:cNvSpPr>
            <a:spLocks noGrp="1"/>
          </p:cNvSpPr>
          <p:nvPr>
            <p:ph type="sldNum" sz="quarter" idx="12"/>
          </p:nvPr>
        </p:nvSpPr>
        <p:spPr/>
        <p:txBody>
          <a:bodyPr/>
          <a:lstStyle/>
          <a:p>
            <a:fld id="{8F5A8A1F-6AA9-4B4A-A733-E064B7E5EC19}" type="slidenum">
              <a:rPr lang="en-US" smtClean="0"/>
              <a:t>‹#›</a:t>
            </a:fld>
            <a:endParaRPr lang="en-US"/>
          </a:p>
        </p:txBody>
      </p:sp>
    </p:spTree>
    <p:extLst>
      <p:ext uri="{BB962C8B-B14F-4D97-AF65-F5344CB8AC3E}">
        <p14:creationId xmlns:p14="http://schemas.microsoft.com/office/powerpoint/2010/main" val="42348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429C1-711E-4711-BC1D-B84908351E80}"/>
              </a:ext>
            </a:extLst>
          </p:cNvPr>
          <p:cNvSpPr>
            <a:spLocks noGrp="1"/>
          </p:cNvSpPr>
          <p:nvPr>
            <p:ph type="dt" sz="half" idx="10"/>
          </p:nvPr>
        </p:nvSpPr>
        <p:spPr/>
        <p:txBody>
          <a:bodyPr/>
          <a:lstStyle/>
          <a:p>
            <a:fld id="{C38DFAE6-1D1A-4ADA-B365-00042985DDDD}" type="datetimeFigureOut">
              <a:rPr lang="en-US" smtClean="0"/>
              <a:t>6/11/2020</a:t>
            </a:fld>
            <a:endParaRPr lang="en-US"/>
          </a:p>
        </p:txBody>
      </p:sp>
      <p:sp>
        <p:nvSpPr>
          <p:cNvPr id="3" name="Footer Placeholder 2">
            <a:extLst>
              <a:ext uri="{FF2B5EF4-FFF2-40B4-BE49-F238E27FC236}">
                <a16:creationId xmlns:a16="http://schemas.microsoft.com/office/drawing/2014/main" id="{299866B0-65A7-457A-AD4D-245AC9D793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B18740-BD3D-4FD3-A3E5-69933272E6E8}"/>
              </a:ext>
            </a:extLst>
          </p:cNvPr>
          <p:cNvSpPr>
            <a:spLocks noGrp="1"/>
          </p:cNvSpPr>
          <p:nvPr>
            <p:ph type="sldNum" sz="quarter" idx="12"/>
          </p:nvPr>
        </p:nvSpPr>
        <p:spPr/>
        <p:txBody>
          <a:bodyPr/>
          <a:lstStyle/>
          <a:p>
            <a:fld id="{8F5A8A1F-6AA9-4B4A-A733-E064B7E5EC19}" type="slidenum">
              <a:rPr lang="en-US" smtClean="0"/>
              <a:t>‹#›</a:t>
            </a:fld>
            <a:endParaRPr lang="en-US"/>
          </a:p>
        </p:txBody>
      </p:sp>
    </p:spTree>
    <p:extLst>
      <p:ext uri="{BB962C8B-B14F-4D97-AF65-F5344CB8AC3E}">
        <p14:creationId xmlns:p14="http://schemas.microsoft.com/office/powerpoint/2010/main" val="378004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0B32-D38A-4263-9C60-D09130C66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77AD2B-C074-4B83-B5F4-7558B42001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DE29F0-9443-4E0B-AD42-E3C8E175A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1F6A1-8372-4040-9048-696CD802C372}"/>
              </a:ext>
            </a:extLst>
          </p:cNvPr>
          <p:cNvSpPr>
            <a:spLocks noGrp="1"/>
          </p:cNvSpPr>
          <p:nvPr>
            <p:ph type="dt" sz="half" idx="10"/>
          </p:nvPr>
        </p:nvSpPr>
        <p:spPr/>
        <p:txBody>
          <a:bodyPr/>
          <a:lstStyle/>
          <a:p>
            <a:fld id="{C38DFAE6-1D1A-4ADA-B365-00042985DDDD}" type="datetimeFigureOut">
              <a:rPr lang="en-US" smtClean="0"/>
              <a:t>6/11/2020</a:t>
            </a:fld>
            <a:endParaRPr lang="en-US"/>
          </a:p>
        </p:txBody>
      </p:sp>
      <p:sp>
        <p:nvSpPr>
          <p:cNvPr id="6" name="Footer Placeholder 5">
            <a:extLst>
              <a:ext uri="{FF2B5EF4-FFF2-40B4-BE49-F238E27FC236}">
                <a16:creationId xmlns:a16="http://schemas.microsoft.com/office/drawing/2014/main" id="{DCABE7A7-439E-45A9-8329-D4698A75C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5401C-E048-4C60-A278-4453B67B1288}"/>
              </a:ext>
            </a:extLst>
          </p:cNvPr>
          <p:cNvSpPr>
            <a:spLocks noGrp="1"/>
          </p:cNvSpPr>
          <p:nvPr>
            <p:ph type="sldNum" sz="quarter" idx="12"/>
          </p:nvPr>
        </p:nvSpPr>
        <p:spPr/>
        <p:txBody>
          <a:bodyPr/>
          <a:lstStyle/>
          <a:p>
            <a:fld id="{8F5A8A1F-6AA9-4B4A-A733-E064B7E5EC19}" type="slidenum">
              <a:rPr lang="en-US" smtClean="0"/>
              <a:t>‹#›</a:t>
            </a:fld>
            <a:endParaRPr lang="en-US"/>
          </a:p>
        </p:txBody>
      </p:sp>
    </p:spTree>
    <p:extLst>
      <p:ext uri="{BB962C8B-B14F-4D97-AF65-F5344CB8AC3E}">
        <p14:creationId xmlns:p14="http://schemas.microsoft.com/office/powerpoint/2010/main" val="1791730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9054-D1B1-4E39-8921-4537E4113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A660FC-2C42-4F77-85AA-73655B3E5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11C323-96EB-4E5D-8B40-E3421FBF0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8787A-D32E-41CE-B9ED-8DC422CA3873}"/>
              </a:ext>
            </a:extLst>
          </p:cNvPr>
          <p:cNvSpPr>
            <a:spLocks noGrp="1"/>
          </p:cNvSpPr>
          <p:nvPr>
            <p:ph type="dt" sz="half" idx="10"/>
          </p:nvPr>
        </p:nvSpPr>
        <p:spPr/>
        <p:txBody>
          <a:bodyPr/>
          <a:lstStyle/>
          <a:p>
            <a:fld id="{C38DFAE6-1D1A-4ADA-B365-00042985DDDD}" type="datetimeFigureOut">
              <a:rPr lang="en-US" smtClean="0"/>
              <a:t>6/11/2020</a:t>
            </a:fld>
            <a:endParaRPr lang="en-US"/>
          </a:p>
        </p:txBody>
      </p:sp>
      <p:sp>
        <p:nvSpPr>
          <p:cNvPr id="6" name="Footer Placeholder 5">
            <a:extLst>
              <a:ext uri="{FF2B5EF4-FFF2-40B4-BE49-F238E27FC236}">
                <a16:creationId xmlns:a16="http://schemas.microsoft.com/office/drawing/2014/main" id="{A5D3BE83-520D-48F5-A075-5F5B62068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0D5B7-8DDC-45E9-B501-3CCF39311213}"/>
              </a:ext>
            </a:extLst>
          </p:cNvPr>
          <p:cNvSpPr>
            <a:spLocks noGrp="1"/>
          </p:cNvSpPr>
          <p:nvPr>
            <p:ph type="sldNum" sz="quarter" idx="12"/>
          </p:nvPr>
        </p:nvSpPr>
        <p:spPr/>
        <p:txBody>
          <a:bodyPr/>
          <a:lstStyle/>
          <a:p>
            <a:fld id="{8F5A8A1F-6AA9-4B4A-A733-E064B7E5EC19}" type="slidenum">
              <a:rPr lang="en-US" smtClean="0"/>
              <a:t>‹#›</a:t>
            </a:fld>
            <a:endParaRPr lang="en-US"/>
          </a:p>
        </p:txBody>
      </p:sp>
    </p:spTree>
    <p:extLst>
      <p:ext uri="{BB962C8B-B14F-4D97-AF65-F5344CB8AC3E}">
        <p14:creationId xmlns:p14="http://schemas.microsoft.com/office/powerpoint/2010/main" val="4285185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1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1E8AE-45E8-4CA6-8230-2EA837DB3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200BCC-0A32-4A6C-B4DE-AF31A2C0B9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580F1-3076-4ED5-8AC0-264EDF33EA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DFAE6-1D1A-4ADA-B365-00042985DDDD}" type="datetimeFigureOut">
              <a:rPr lang="en-US" smtClean="0"/>
              <a:t>6/11/2020</a:t>
            </a:fld>
            <a:endParaRPr lang="en-US"/>
          </a:p>
        </p:txBody>
      </p:sp>
      <p:sp>
        <p:nvSpPr>
          <p:cNvPr id="5" name="Footer Placeholder 4">
            <a:extLst>
              <a:ext uri="{FF2B5EF4-FFF2-40B4-BE49-F238E27FC236}">
                <a16:creationId xmlns:a16="http://schemas.microsoft.com/office/drawing/2014/main" id="{597C9BE5-073D-4C3F-9E51-7BED39E2F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47C4AD-BC4E-4089-8341-14111B258A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A8A1F-6AA9-4B4A-A733-E064B7E5EC19}" type="slidenum">
              <a:rPr lang="en-US" smtClean="0"/>
              <a:t>‹#›</a:t>
            </a:fld>
            <a:endParaRPr lang="en-US"/>
          </a:p>
        </p:txBody>
      </p:sp>
    </p:spTree>
    <p:extLst>
      <p:ext uri="{BB962C8B-B14F-4D97-AF65-F5344CB8AC3E}">
        <p14:creationId xmlns:p14="http://schemas.microsoft.com/office/powerpoint/2010/main" val="3525248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hgiydan/detroit-crimeincidents20092016" TargetMode="External"/><Relationship Id="rId2" Type="http://schemas.openxmlformats.org/officeDocument/2006/relationships/hyperlink" Target="https://www.kaggle.com/vinchinzu/dc-metro-crime-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329A-DCA5-452A-896C-04D6C2FFBADA}"/>
              </a:ext>
            </a:extLst>
          </p:cNvPr>
          <p:cNvSpPr>
            <a:spLocks noGrp="1"/>
          </p:cNvSpPr>
          <p:nvPr>
            <p:ph type="ctrTitle"/>
          </p:nvPr>
        </p:nvSpPr>
        <p:spPr/>
        <p:txBody>
          <a:bodyPr>
            <a:normAutofit/>
          </a:bodyPr>
          <a:lstStyle/>
          <a:p>
            <a:r>
              <a:rPr lang="en-US" b="1" dirty="0"/>
              <a:t> CURB HIGH CRIME RATE IN MICHIGAN</a:t>
            </a:r>
          </a:p>
        </p:txBody>
      </p:sp>
      <p:sp>
        <p:nvSpPr>
          <p:cNvPr id="3" name="Subtitle 2">
            <a:extLst>
              <a:ext uri="{FF2B5EF4-FFF2-40B4-BE49-F238E27FC236}">
                <a16:creationId xmlns:a16="http://schemas.microsoft.com/office/drawing/2014/main" id="{0EFB7134-1B6C-44BB-A72E-08B6C7D40514}"/>
              </a:ext>
            </a:extLst>
          </p:cNvPr>
          <p:cNvSpPr>
            <a:spLocks noGrp="1"/>
          </p:cNvSpPr>
          <p:nvPr>
            <p:ph type="subTitle" idx="1"/>
          </p:nvPr>
        </p:nvSpPr>
        <p:spPr/>
        <p:txBody>
          <a:bodyPr/>
          <a:lstStyle/>
          <a:p>
            <a:r>
              <a:rPr lang="en-US" dirty="0"/>
              <a:t>Adesewa Adesida </a:t>
            </a:r>
          </a:p>
        </p:txBody>
      </p:sp>
    </p:spTree>
    <p:extLst>
      <p:ext uri="{BB962C8B-B14F-4D97-AF65-F5344CB8AC3E}">
        <p14:creationId xmlns:p14="http://schemas.microsoft.com/office/powerpoint/2010/main" val="105882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35AD-BFF3-4145-BB4B-DAFDAED21C3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Weka initial visualizations (DC DATA)</a:t>
            </a:r>
          </a:p>
        </p:txBody>
      </p:sp>
      <p:pic>
        <p:nvPicPr>
          <p:cNvPr id="9" name="Content Placeholder 8" descr="A screenshot of a video game&#10;&#10;Description automatically generated">
            <a:extLst>
              <a:ext uri="{FF2B5EF4-FFF2-40B4-BE49-F238E27FC236}">
                <a16:creationId xmlns:a16="http://schemas.microsoft.com/office/drawing/2014/main" id="{32BEE469-CA99-4296-97FF-532F48900F1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06" r="1" b="25897"/>
          <a:stretch/>
        </p:blipFill>
        <p:spPr>
          <a:xfrm>
            <a:off x="828675" y="1825626"/>
            <a:ext cx="10525125" cy="4351338"/>
          </a:xfrm>
          <a:prstGeom prst="rect">
            <a:avLst/>
          </a:prstGeom>
        </p:spPr>
      </p:pic>
    </p:spTree>
    <p:extLst>
      <p:ext uri="{BB962C8B-B14F-4D97-AF65-F5344CB8AC3E}">
        <p14:creationId xmlns:p14="http://schemas.microsoft.com/office/powerpoint/2010/main" val="2057126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t="-9000" b="-9000"/>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D4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C4AC5-4CA5-4DFD-95C1-3836390DE792}"/>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After removing Unnecessary Data (DC DATA)</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screenshot of a computer&#10;&#10;Description automatically generated">
            <a:extLst>
              <a:ext uri="{FF2B5EF4-FFF2-40B4-BE49-F238E27FC236}">
                <a16:creationId xmlns:a16="http://schemas.microsoft.com/office/drawing/2014/main" id="{B30AA2C8-231D-46BF-8CAE-E22DD60C21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3353" y="484631"/>
            <a:ext cx="8129017" cy="5724144"/>
          </a:xfrm>
        </p:spPr>
      </p:pic>
    </p:spTree>
    <p:extLst>
      <p:ext uri="{BB962C8B-B14F-4D97-AF65-F5344CB8AC3E}">
        <p14:creationId xmlns:p14="http://schemas.microsoft.com/office/powerpoint/2010/main" val="74637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5451-531E-46D0-81F4-13A6CA3A8CF4}"/>
              </a:ext>
            </a:extLst>
          </p:cNvPr>
          <p:cNvSpPr>
            <a:spLocks noGrp="1"/>
          </p:cNvSpPr>
          <p:nvPr>
            <p:ph type="title"/>
          </p:nvPr>
        </p:nvSpPr>
        <p:spPr/>
        <p:txBody>
          <a:bodyPr/>
          <a:lstStyle/>
          <a:p>
            <a:r>
              <a:rPr lang="en-US" dirty="0"/>
              <a:t>Identified patterns in DC Data and techniques</a:t>
            </a:r>
          </a:p>
        </p:txBody>
      </p:sp>
      <p:sp>
        <p:nvSpPr>
          <p:cNvPr id="3" name="Content Placeholder 2">
            <a:extLst>
              <a:ext uri="{FF2B5EF4-FFF2-40B4-BE49-F238E27FC236}">
                <a16:creationId xmlns:a16="http://schemas.microsoft.com/office/drawing/2014/main" id="{D0CFC61D-5991-4791-8199-6C453B8936AC}"/>
              </a:ext>
            </a:extLst>
          </p:cNvPr>
          <p:cNvSpPr>
            <a:spLocks noGrp="1"/>
          </p:cNvSpPr>
          <p:nvPr>
            <p:ph idx="1"/>
          </p:nvPr>
        </p:nvSpPr>
        <p:spPr/>
        <p:txBody>
          <a:bodyPr/>
          <a:lstStyle/>
          <a:p>
            <a:r>
              <a:rPr lang="en-US" dirty="0"/>
              <a:t>Using offense as the class and crime type as the selected attributes on </a:t>
            </a:r>
            <a:r>
              <a:rPr lang="en-US" dirty="0" err="1"/>
              <a:t>weka</a:t>
            </a:r>
            <a:r>
              <a:rPr lang="en-US" dirty="0"/>
              <a:t> visualization. More non-violent crimes in DC than violent (about 82%)</a:t>
            </a:r>
          </a:p>
          <a:p>
            <a:r>
              <a:rPr lang="en-US" dirty="0"/>
              <a:t>Theft is the most common crime, usually committed with other weapons, not guns and knives.</a:t>
            </a:r>
          </a:p>
          <a:p>
            <a:r>
              <a:rPr lang="en-US" dirty="0"/>
              <a:t>Most offenses are committed during the Evening and Day.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045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B776-40D0-43C2-9B7A-C08D51967F20}"/>
              </a:ext>
            </a:extLst>
          </p:cNvPr>
          <p:cNvSpPr>
            <a:spLocks noGrp="1"/>
          </p:cNvSpPr>
          <p:nvPr>
            <p:ph type="title"/>
          </p:nvPr>
        </p:nvSpPr>
        <p:spPr/>
        <p:txBody>
          <a:bodyPr/>
          <a:lstStyle/>
          <a:p>
            <a:r>
              <a:rPr lang="en-US" dirty="0"/>
              <a:t>Exploring Dataset</a:t>
            </a:r>
          </a:p>
        </p:txBody>
      </p:sp>
      <p:sp>
        <p:nvSpPr>
          <p:cNvPr id="3" name="Content Placeholder 2">
            <a:extLst>
              <a:ext uri="{FF2B5EF4-FFF2-40B4-BE49-F238E27FC236}">
                <a16:creationId xmlns:a16="http://schemas.microsoft.com/office/drawing/2014/main" id="{523CFC33-42B7-4E91-AA31-240D52345C53}"/>
              </a:ext>
            </a:extLst>
          </p:cNvPr>
          <p:cNvSpPr>
            <a:spLocks noGrp="1"/>
          </p:cNvSpPr>
          <p:nvPr>
            <p:ph idx="1"/>
          </p:nvPr>
        </p:nvSpPr>
        <p:spPr/>
        <p:txBody>
          <a:bodyPr/>
          <a:lstStyle/>
          <a:p>
            <a:r>
              <a:rPr lang="en-US" dirty="0"/>
              <a:t>Used google </a:t>
            </a:r>
            <a:r>
              <a:rPr lang="en-US" dirty="0" err="1"/>
              <a:t>colab</a:t>
            </a:r>
            <a:endParaRPr lang="en-US" dirty="0"/>
          </a:p>
          <a:p>
            <a:r>
              <a:rPr lang="en-US" dirty="0"/>
              <a:t>https://colab.research.google.com/drive/1nNuCoXDd5u09Fcswbhb_pgs5C0AqE7iB?usp=sharing</a:t>
            </a:r>
          </a:p>
        </p:txBody>
      </p:sp>
    </p:spTree>
    <p:extLst>
      <p:ext uri="{BB962C8B-B14F-4D97-AF65-F5344CB8AC3E}">
        <p14:creationId xmlns:p14="http://schemas.microsoft.com/office/powerpoint/2010/main" val="415957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7791-8F11-4DFF-A0A3-A1960ACCCC1A}"/>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id="{2EA76F26-62B4-4B81-AA78-E90B7D98B0EB}"/>
              </a:ext>
            </a:extLst>
          </p:cNvPr>
          <p:cNvSpPr>
            <a:spLocks noGrp="1"/>
          </p:cNvSpPr>
          <p:nvPr>
            <p:ph idx="1"/>
          </p:nvPr>
        </p:nvSpPr>
        <p:spPr/>
        <p:txBody>
          <a:bodyPr/>
          <a:lstStyle/>
          <a:p>
            <a:r>
              <a:rPr lang="en-US" dirty="0"/>
              <a:t>Google </a:t>
            </a:r>
            <a:r>
              <a:rPr lang="en-US" dirty="0" err="1"/>
              <a:t>colab</a:t>
            </a:r>
            <a:endParaRPr lang="en-US" dirty="0"/>
          </a:p>
        </p:txBody>
      </p:sp>
    </p:spTree>
    <p:extLst>
      <p:ext uri="{BB962C8B-B14F-4D97-AF65-F5344CB8AC3E}">
        <p14:creationId xmlns:p14="http://schemas.microsoft.com/office/powerpoint/2010/main" val="254570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6B77-CD15-4560-ABD7-9A7FD08ADE7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0F80C6B-8EBF-4CF6-B90A-78BDFBC41AA0}"/>
              </a:ext>
            </a:extLst>
          </p:cNvPr>
          <p:cNvSpPr>
            <a:spLocks noGrp="1"/>
          </p:cNvSpPr>
          <p:nvPr>
            <p:ph idx="1"/>
          </p:nvPr>
        </p:nvSpPr>
        <p:spPr/>
        <p:txBody>
          <a:bodyPr/>
          <a:lstStyle/>
          <a:p>
            <a:r>
              <a:rPr lang="en-US" dirty="0"/>
              <a:t>More resources should be applied towards curbing theft as the most rampant crime in the United States.</a:t>
            </a:r>
          </a:p>
        </p:txBody>
      </p:sp>
    </p:spTree>
    <p:extLst>
      <p:ext uri="{BB962C8B-B14F-4D97-AF65-F5344CB8AC3E}">
        <p14:creationId xmlns:p14="http://schemas.microsoft.com/office/powerpoint/2010/main" val="365580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D11A-FA25-44B9-8A0F-C1F753FD7448}"/>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396CC87F-82F7-4100-8CCD-2E247F0A7C5F}"/>
              </a:ext>
            </a:extLst>
          </p:cNvPr>
          <p:cNvSpPr>
            <a:spLocks noGrp="1"/>
          </p:cNvSpPr>
          <p:nvPr>
            <p:ph idx="1"/>
          </p:nvPr>
        </p:nvSpPr>
        <p:spPr/>
        <p:txBody>
          <a:bodyPr/>
          <a:lstStyle/>
          <a:p>
            <a:r>
              <a:rPr lang="en-US" dirty="0"/>
              <a:t>Vastness of the data – it was difficult to find the best range fit to use because the data set is very large.</a:t>
            </a:r>
          </a:p>
          <a:p>
            <a:r>
              <a:rPr lang="en-US" dirty="0"/>
              <a:t>Time – With other courses and </a:t>
            </a:r>
            <a:r>
              <a:rPr lang="en-US" dirty="0" err="1"/>
              <a:t>covid</a:t>
            </a:r>
            <a:r>
              <a:rPr lang="en-US" dirty="0"/>
              <a:t> was very hard to find time to properly work on this project.</a:t>
            </a:r>
          </a:p>
          <a:p>
            <a:r>
              <a:rPr lang="en-US" dirty="0"/>
              <a:t>Communication</a:t>
            </a:r>
          </a:p>
        </p:txBody>
      </p:sp>
    </p:spTree>
    <p:extLst>
      <p:ext uri="{BB962C8B-B14F-4D97-AF65-F5344CB8AC3E}">
        <p14:creationId xmlns:p14="http://schemas.microsoft.com/office/powerpoint/2010/main" val="70521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77DB-96BD-4028-9227-963510801883}"/>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AC62DA95-063C-4404-8262-38F8716D1DB3}"/>
              </a:ext>
            </a:extLst>
          </p:cNvPr>
          <p:cNvSpPr>
            <a:spLocks noGrp="1"/>
          </p:cNvSpPr>
          <p:nvPr>
            <p:ph idx="1"/>
          </p:nvPr>
        </p:nvSpPr>
        <p:spPr/>
        <p:txBody>
          <a:bodyPr/>
          <a:lstStyle/>
          <a:p>
            <a:endParaRPr lang="en-US" dirty="0">
              <a:hlinkClick r:id="rId2">
                <a:extLst>
                  <a:ext uri="{A12FA001-AC4F-418D-AE19-62706E023703}">
                    <ahyp:hlinkClr xmlns:ahyp="http://schemas.microsoft.com/office/drawing/2018/hyperlinkcolor" val="tx"/>
                  </a:ext>
                </a:extLst>
              </a:hlinkClick>
            </a:endParaRPr>
          </a:p>
          <a:p>
            <a:r>
              <a:rPr lang="en-US" dirty="0">
                <a:hlinkClick r:id="rId2">
                  <a:extLst>
                    <a:ext uri="{A12FA001-AC4F-418D-AE19-62706E023703}">
                      <ahyp:hlinkClr xmlns:ahyp="http://schemas.microsoft.com/office/drawing/2018/hyperlinkcolor" val="tx"/>
                    </a:ext>
                  </a:extLst>
                </a:hlinkClick>
              </a:rPr>
              <a:t>https://www.kaggle.com/vinchinzu/dc-metro-crime-data</a:t>
            </a:r>
            <a:endParaRPr lang="en-US" dirty="0"/>
          </a:p>
          <a:p>
            <a:r>
              <a:rPr lang="en-US" dirty="0">
                <a:hlinkClick r:id="rId3">
                  <a:extLst>
                    <a:ext uri="{A12FA001-AC4F-418D-AE19-62706E023703}">
                      <ahyp:hlinkClr xmlns:ahyp="http://schemas.microsoft.com/office/drawing/2018/hyperlinkcolor" val="tx"/>
                    </a:ext>
                  </a:extLst>
                </a:hlinkClick>
              </a:rPr>
              <a:t>https://www.kaggle.com/hgiydan/detroit-crimeincidents20092016</a:t>
            </a:r>
            <a:endParaRPr lang="en-US" dirty="0"/>
          </a:p>
        </p:txBody>
      </p:sp>
    </p:spTree>
    <p:extLst>
      <p:ext uri="{BB962C8B-B14F-4D97-AF65-F5344CB8AC3E}">
        <p14:creationId xmlns:p14="http://schemas.microsoft.com/office/powerpoint/2010/main" val="101221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16D5-D91B-49C6-BC30-9FA79242271B}"/>
              </a:ext>
            </a:extLst>
          </p:cNvPr>
          <p:cNvSpPr>
            <a:spLocks noGrp="1"/>
          </p:cNvSpPr>
          <p:nvPr>
            <p:ph type="title"/>
          </p:nvPr>
        </p:nvSpPr>
        <p:spPr/>
        <p:txBody>
          <a:bodyPr/>
          <a:lstStyle/>
          <a:p>
            <a:r>
              <a:rPr lang="en-US" b="1" dirty="0"/>
              <a:t>Overview</a:t>
            </a:r>
          </a:p>
        </p:txBody>
      </p:sp>
      <p:sp>
        <p:nvSpPr>
          <p:cNvPr id="3" name="Content Placeholder 2">
            <a:extLst>
              <a:ext uri="{FF2B5EF4-FFF2-40B4-BE49-F238E27FC236}">
                <a16:creationId xmlns:a16="http://schemas.microsoft.com/office/drawing/2014/main" id="{485EF3AE-B605-4DC6-9BCB-CEB921899D16}"/>
              </a:ext>
            </a:extLst>
          </p:cNvPr>
          <p:cNvSpPr>
            <a:spLocks noGrp="1"/>
          </p:cNvSpPr>
          <p:nvPr>
            <p:ph idx="1"/>
          </p:nvPr>
        </p:nvSpPr>
        <p:spPr>
          <a:xfrm>
            <a:off x="1104900" y="2616200"/>
            <a:ext cx="10515600" cy="2622550"/>
          </a:xfrm>
        </p:spPr>
        <p:txBody>
          <a:bodyPr>
            <a:noAutofit/>
          </a:bodyPr>
          <a:lstStyle/>
          <a:p>
            <a:pPr marL="0" indent="0" algn="ctr">
              <a:buNone/>
            </a:pPr>
            <a:r>
              <a:rPr lang="en-US" sz="4000" dirty="0"/>
              <a:t>This project is intended to help other countries or cities reduce their crime rates by studying the factors that influence crime such as income, education etc., implementing changes, specifically zoning on Michigan.</a:t>
            </a:r>
          </a:p>
        </p:txBody>
      </p:sp>
    </p:spTree>
    <p:extLst>
      <p:ext uri="{BB962C8B-B14F-4D97-AF65-F5344CB8AC3E}">
        <p14:creationId xmlns:p14="http://schemas.microsoft.com/office/powerpoint/2010/main" val="106485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05BD3-EEE4-475B-AB44-DE8F3B586A6E}"/>
              </a:ext>
            </a:extLst>
          </p:cNvPr>
          <p:cNvSpPr>
            <a:spLocks noGrp="1"/>
          </p:cNvSpPr>
          <p:nvPr>
            <p:ph type="title"/>
          </p:nvPr>
        </p:nvSpPr>
        <p:spPr>
          <a:xfrm>
            <a:off x="838200" y="1212850"/>
            <a:ext cx="10515600" cy="1325563"/>
          </a:xfrm>
        </p:spPr>
        <p:txBody>
          <a:bodyPr/>
          <a:lstStyle/>
          <a:p>
            <a:r>
              <a:rPr lang="en-US" b="1" dirty="0"/>
              <a:t>Understanding the Problem</a:t>
            </a:r>
          </a:p>
        </p:txBody>
      </p:sp>
      <p:sp>
        <p:nvSpPr>
          <p:cNvPr id="3" name="Content Placeholder 2">
            <a:extLst>
              <a:ext uri="{FF2B5EF4-FFF2-40B4-BE49-F238E27FC236}">
                <a16:creationId xmlns:a16="http://schemas.microsoft.com/office/drawing/2014/main" id="{06C7C187-A8F4-44C8-B3BA-FD0B34E40490}"/>
              </a:ext>
            </a:extLst>
          </p:cNvPr>
          <p:cNvSpPr>
            <a:spLocks noGrp="1"/>
          </p:cNvSpPr>
          <p:nvPr>
            <p:ph idx="1"/>
          </p:nvPr>
        </p:nvSpPr>
        <p:spPr>
          <a:xfrm>
            <a:off x="1076325" y="2778125"/>
            <a:ext cx="10515600" cy="4351338"/>
          </a:xfrm>
        </p:spPr>
        <p:txBody>
          <a:bodyPr/>
          <a:lstStyle/>
          <a:p>
            <a:r>
              <a:rPr lang="en-US" dirty="0"/>
              <a:t>Washington, DC used to be the crime capital of The US.</a:t>
            </a:r>
          </a:p>
          <a:p>
            <a:r>
              <a:rPr lang="en-US" dirty="0"/>
              <a:t>Washington, DC is now one of the safest cities in the world.</a:t>
            </a:r>
          </a:p>
          <a:p>
            <a:r>
              <a:rPr lang="en-US" dirty="0"/>
              <a:t>Detroit, Michigan is the current crime capital of the US.</a:t>
            </a:r>
          </a:p>
          <a:p>
            <a:r>
              <a:rPr lang="en-US" dirty="0"/>
              <a:t>How can we reduce crime in DC?</a:t>
            </a:r>
          </a:p>
        </p:txBody>
      </p:sp>
    </p:spTree>
    <p:extLst>
      <p:ext uri="{BB962C8B-B14F-4D97-AF65-F5344CB8AC3E}">
        <p14:creationId xmlns:p14="http://schemas.microsoft.com/office/powerpoint/2010/main" val="336127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7A00-C411-49C6-A00B-42E4EED0A561}"/>
              </a:ext>
            </a:extLst>
          </p:cNvPr>
          <p:cNvSpPr>
            <a:spLocks noGrp="1"/>
          </p:cNvSpPr>
          <p:nvPr>
            <p:ph type="title"/>
          </p:nvPr>
        </p:nvSpPr>
        <p:spPr>
          <a:xfrm>
            <a:off x="1028700" y="1060451"/>
            <a:ext cx="10515600" cy="958850"/>
          </a:xfrm>
        </p:spPr>
        <p:txBody>
          <a:bodyPr/>
          <a:lstStyle/>
          <a:p>
            <a:r>
              <a:rPr lang="en-US" b="1" dirty="0"/>
              <a:t>Project Goal</a:t>
            </a:r>
          </a:p>
        </p:txBody>
      </p:sp>
      <p:sp>
        <p:nvSpPr>
          <p:cNvPr id="3" name="Content Placeholder 2">
            <a:extLst>
              <a:ext uri="{FF2B5EF4-FFF2-40B4-BE49-F238E27FC236}">
                <a16:creationId xmlns:a16="http://schemas.microsoft.com/office/drawing/2014/main" id="{0CF7A637-495D-4A85-A6CF-B24E7CBCECA8}"/>
              </a:ext>
            </a:extLst>
          </p:cNvPr>
          <p:cNvSpPr>
            <a:spLocks noGrp="1"/>
          </p:cNvSpPr>
          <p:nvPr>
            <p:ph idx="1"/>
          </p:nvPr>
        </p:nvSpPr>
        <p:spPr>
          <a:xfrm>
            <a:off x="923925" y="2320925"/>
            <a:ext cx="10515600" cy="4351338"/>
          </a:xfrm>
        </p:spPr>
        <p:txBody>
          <a:bodyPr>
            <a:normAutofit/>
          </a:bodyPr>
          <a:lstStyle/>
          <a:p>
            <a:pPr marL="0" indent="0">
              <a:buNone/>
            </a:pPr>
            <a:r>
              <a:rPr lang="en-US" sz="3600" dirty="0"/>
              <a:t>This project is intended to help other countries or cities reduce their crime rates by studying the factors that influence crime such as income, education etc., implementing changes based on DC crime data, specifically zoning on Michigan.</a:t>
            </a:r>
          </a:p>
        </p:txBody>
      </p:sp>
    </p:spTree>
    <p:extLst>
      <p:ext uri="{BB962C8B-B14F-4D97-AF65-F5344CB8AC3E}">
        <p14:creationId xmlns:p14="http://schemas.microsoft.com/office/powerpoint/2010/main" val="428049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t="-9000" b="-9000"/>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288A5-1653-4D6E-9745-9B9F54B795A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b="1" kern="1200">
                <a:solidFill>
                  <a:srgbClr val="FFFFFF"/>
                </a:solidFill>
                <a:latin typeface="+mj-lt"/>
                <a:ea typeface="+mj-ea"/>
                <a:cs typeface="+mj-cs"/>
              </a:rPr>
              <a:t>Tools used </a:t>
            </a:r>
          </a:p>
        </p:txBody>
      </p:sp>
      <p:pic>
        <p:nvPicPr>
          <p:cNvPr id="5" name="Content Placeholder 4" descr="A picture containing drawing&#10;&#10;Description automatically generated">
            <a:extLst>
              <a:ext uri="{FF2B5EF4-FFF2-40B4-BE49-F238E27FC236}">
                <a16:creationId xmlns:a16="http://schemas.microsoft.com/office/drawing/2014/main" id="{8C0EBAF3-B964-411A-A982-25EE5EEC4F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81650" y="4275138"/>
            <a:ext cx="3557588" cy="1189038"/>
          </a:xfrm>
        </p:spPr>
      </p:pic>
      <p:pic>
        <p:nvPicPr>
          <p:cNvPr id="7" name="Picture 6" descr="A picture containing drawing&#10;&#10;Description automatically generated">
            <a:extLst>
              <a:ext uri="{FF2B5EF4-FFF2-40B4-BE49-F238E27FC236}">
                <a16:creationId xmlns:a16="http://schemas.microsoft.com/office/drawing/2014/main" id="{9043A6DA-85CC-4DF7-BD15-A1896D7CB2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1650" y="5546725"/>
            <a:ext cx="3557588" cy="78581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C8ECFA86-1B3D-48B0-83C7-5D3B005A15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1788" y="4275138"/>
            <a:ext cx="2057400" cy="2057400"/>
          </a:xfrm>
          <a:prstGeom prst="rect">
            <a:avLst/>
          </a:prstGeom>
        </p:spPr>
      </p:pic>
    </p:spTree>
    <p:extLst>
      <p:ext uri="{BB962C8B-B14F-4D97-AF65-F5344CB8AC3E}">
        <p14:creationId xmlns:p14="http://schemas.microsoft.com/office/powerpoint/2010/main" val="487613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6D02AA1-0FBC-402F-BABC-898B7670D79A}"/>
              </a:ext>
            </a:extLst>
          </p:cNvPr>
          <p:cNvSpPr>
            <a:spLocks noGrp="1"/>
          </p:cNvSpPr>
          <p:nvPr>
            <p:ph idx="1"/>
          </p:nvPr>
        </p:nvSpPr>
        <p:spPr>
          <a:xfrm>
            <a:off x="5183188" y="285751"/>
            <a:ext cx="6172200" cy="5575300"/>
          </a:xfrm>
        </p:spPr>
        <p:txBody>
          <a:bodyPr>
            <a:normAutofit fontScale="62500" lnSpcReduction="20000"/>
          </a:bodyPr>
          <a:lstStyle/>
          <a:p>
            <a:r>
              <a:rPr lang="en-US" dirty="0"/>
              <a:t>The dc crime dataset is a Dataset of all of the crimes in the DC metro police system ranging from Theft, Arson, Assault, Homicide, Sex Abuse, Robbery, and Burglary. Data can be easily geocoded and mapped, trends can be extracted, and predictions can be made. </a:t>
            </a:r>
          </a:p>
          <a:p>
            <a:r>
              <a:rPr lang="en-US" dirty="0"/>
              <a:t>The Detroit crime dataset, This data reflects reported criminal offenses that have occurred in the City of Detroit. Offense data was extracted from the Detroit Police Department's records management system. This data set contains the most recent data available and is updated anytime DPD sends official crime records contributing to the Michigan Incident Crime Reporting (MICR) or the National Incident Based Reporting systems (reflected by the IBR Date field). It should be noted that some incidents involve the commission of multiple offenses, such as a domestic assault where property was also vandalized. Accordingly, the data describe all offenses associated with all reported incidents. </a:t>
            </a:r>
          </a:p>
          <a:p>
            <a:r>
              <a:rPr lang="en-US" dirty="0"/>
              <a:t>To be specific, the datasets contain the dates, times, places, type of crime </a:t>
            </a:r>
            <a:r>
              <a:rPr lang="en-US" dirty="0" err="1"/>
              <a:t>commited</a:t>
            </a:r>
            <a:r>
              <a:rPr lang="en-US" dirty="0"/>
              <a:t>, report number, hour of day etc. In summary </a:t>
            </a:r>
            <a:r>
              <a:rPr lang="en-US" dirty="0" err="1"/>
              <a:t>thes</a:t>
            </a:r>
            <a:r>
              <a:rPr lang="en-US" dirty="0"/>
              <a:t> contains most details regarding crimes </a:t>
            </a:r>
            <a:r>
              <a:rPr lang="en-US" dirty="0" err="1"/>
              <a:t>commited</a:t>
            </a:r>
            <a:r>
              <a:rPr lang="en-US" dirty="0"/>
              <a:t> in the respective cities.</a:t>
            </a:r>
          </a:p>
        </p:txBody>
      </p:sp>
      <p:sp>
        <p:nvSpPr>
          <p:cNvPr id="6" name="Text Placeholder 5">
            <a:extLst>
              <a:ext uri="{FF2B5EF4-FFF2-40B4-BE49-F238E27FC236}">
                <a16:creationId xmlns:a16="http://schemas.microsoft.com/office/drawing/2014/main" id="{6235A9D4-855A-4F40-A3AC-473EB9719290}"/>
              </a:ext>
            </a:extLst>
          </p:cNvPr>
          <p:cNvSpPr>
            <a:spLocks noGrp="1"/>
          </p:cNvSpPr>
          <p:nvPr>
            <p:ph type="body" sz="half" idx="2"/>
          </p:nvPr>
        </p:nvSpPr>
        <p:spPr>
          <a:xfrm>
            <a:off x="398462" y="2962275"/>
            <a:ext cx="3932237" cy="2390775"/>
          </a:xfrm>
        </p:spPr>
        <p:txBody>
          <a:bodyPr>
            <a:normAutofit/>
          </a:bodyPr>
          <a:lstStyle/>
          <a:p>
            <a:r>
              <a:rPr lang="en-US" sz="5400" b="1" dirty="0"/>
              <a:t>Our Datasets</a:t>
            </a:r>
          </a:p>
        </p:txBody>
      </p:sp>
    </p:spTree>
    <p:extLst>
      <p:ext uri="{BB962C8B-B14F-4D97-AF65-F5344CB8AC3E}">
        <p14:creationId xmlns:p14="http://schemas.microsoft.com/office/powerpoint/2010/main" val="166208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F9A5C6-EDED-4195-BE1D-D3CF98465DCA}"/>
              </a:ext>
            </a:extLst>
          </p:cNvPr>
          <p:cNvSpPr>
            <a:spLocks noGrp="1"/>
          </p:cNvSpPr>
          <p:nvPr>
            <p:ph type="title"/>
          </p:nvPr>
        </p:nvSpPr>
        <p:spPr>
          <a:xfrm>
            <a:off x="838200" y="365125"/>
            <a:ext cx="10515600" cy="711835"/>
          </a:xfrm>
        </p:spPr>
        <p:txBody>
          <a:bodyPr/>
          <a:lstStyle/>
          <a:p>
            <a:r>
              <a:rPr lang="en-US" b="1"/>
              <a:t>DC CRIME DATASET</a:t>
            </a:r>
            <a:endParaRPr lang="en-US" b="1" dirty="0"/>
          </a:p>
        </p:txBody>
      </p:sp>
      <p:pic>
        <p:nvPicPr>
          <p:cNvPr id="5" name="Content Placeholder 4" descr="A picture containing water, computer, table, large&#10;&#10;Description automatically generated">
            <a:extLst>
              <a:ext uri="{FF2B5EF4-FFF2-40B4-BE49-F238E27FC236}">
                <a16:creationId xmlns:a16="http://schemas.microsoft.com/office/drawing/2014/main" id="{EDA2D26A-AF68-48CB-A387-6D37963231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8880"/>
            <a:ext cx="12192000" cy="5659119"/>
          </a:xfrm>
        </p:spPr>
      </p:pic>
    </p:spTree>
    <p:extLst>
      <p:ext uri="{BB962C8B-B14F-4D97-AF65-F5344CB8AC3E}">
        <p14:creationId xmlns:p14="http://schemas.microsoft.com/office/powerpoint/2010/main" val="171581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9DB7-9E35-46D5-8291-83499D045371}"/>
              </a:ext>
            </a:extLst>
          </p:cNvPr>
          <p:cNvSpPr>
            <a:spLocks noGrp="1"/>
          </p:cNvSpPr>
          <p:nvPr>
            <p:ph type="title"/>
          </p:nvPr>
        </p:nvSpPr>
        <p:spPr/>
        <p:txBody>
          <a:bodyPr/>
          <a:lstStyle/>
          <a:p>
            <a:r>
              <a:rPr lang="en-US" dirty="0"/>
              <a:t>Detroit Data</a:t>
            </a:r>
          </a:p>
        </p:txBody>
      </p:sp>
      <p:pic>
        <p:nvPicPr>
          <p:cNvPr id="9" name="Content Placeholder 8" descr="A screenshot of a computer&#10;&#10;Description automatically generated">
            <a:extLst>
              <a:ext uri="{FF2B5EF4-FFF2-40B4-BE49-F238E27FC236}">
                <a16:creationId xmlns:a16="http://schemas.microsoft.com/office/drawing/2014/main" id="{FBF8B5C2-D789-42B8-8524-79F6110E84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2012" r="1702" b="5266"/>
          <a:stretch/>
        </p:blipFill>
        <p:spPr>
          <a:xfrm>
            <a:off x="1415845" y="1838633"/>
            <a:ext cx="8416413" cy="4739147"/>
          </a:xfrm>
        </p:spPr>
      </p:pic>
    </p:spTree>
    <p:extLst>
      <p:ext uri="{BB962C8B-B14F-4D97-AF65-F5344CB8AC3E}">
        <p14:creationId xmlns:p14="http://schemas.microsoft.com/office/powerpoint/2010/main" val="109003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923D-153F-4169-A22D-D0CADD16D663}"/>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372EF9C0-5595-4D45-BE33-1467160A148A}"/>
              </a:ext>
            </a:extLst>
          </p:cNvPr>
          <p:cNvSpPr>
            <a:spLocks noGrp="1"/>
          </p:cNvSpPr>
          <p:nvPr>
            <p:ph idx="1"/>
          </p:nvPr>
        </p:nvSpPr>
        <p:spPr/>
        <p:txBody>
          <a:bodyPr/>
          <a:lstStyle/>
          <a:p>
            <a:r>
              <a:rPr lang="en-US" dirty="0"/>
              <a:t>Saved dataset as csv file</a:t>
            </a:r>
          </a:p>
          <a:p>
            <a:r>
              <a:rPr lang="en-US" dirty="0"/>
              <a:t>Loaded data into </a:t>
            </a:r>
            <a:r>
              <a:rPr lang="en-US" dirty="0" err="1"/>
              <a:t>weka</a:t>
            </a:r>
            <a:r>
              <a:rPr lang="en-US" dirty="0"/>
              <a:t>, </a:t>
            </a:r>
            <a:r>
              <a:rPr lang="en-US" dirty="0" err="1"/>
              <a:t>jupyter</a:t>
            </a:r>
            <a:r>
              <a:rPr lang="en-US" dirty="0"/>
              <a:t> notebook</a:t>
            </a:r>
          </a:p>
          <a:p>
            <a:r>
              <a:rPr lang="en-US" dirty="0"/>
              <a:t>Removed unnecessary data and columns with excessive missing data</a:t>
            </a:r>
          </a:p>
          <a:p>
            <a:endParaRPr lang="en-US" dirty="0"/>
          </a:p>
        </p:txBody>
      </p:sp>
    </p:spTree>
    <p:extLst>
      <p:ext uri="{BB962C8B-B14F-4D97-AF65-F5344CB8AC3E}">
        <p14:creationId xmlns:p14="http://schemas.microsoft.com/office/powerpoint/2010/main" val="3279939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7160</TotalTime>
  <Words>573</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 CURB HIGH CRIME RATE IN MICHIGAN</vt:lpstr>
      <vt:lpstr>Overview</vt:lpstr>
      <vt:lpstr>Understanding the Problem</vt:lpstr>
      <vt:lpstr>Project Goal</vt:lpstr>
      <vt:lpstr>Tools used </vt:lpstr>
      <vt:lpstr>PowerPoint Presentation</vt:lpstr>
      <vt:lpstr>DC CRIME DATASET</vt:lpstr>
      <vt:lpstr>Detroit Data</vt:lpstr>
      <vt:lpstr>Preprocessing</vt:lpstr>
      <vt:lpstr>Weka initial visualizations (DC DATA)</vt:lpstr>
      <vt:lpstr>After removing Unnecessary Data (DC DATA)</vt:lpstr>
      <vt:lpstr>Identified patterns in DC Data and techniques</vt:lpstr>
      <vt:lpstr>Exploring Dataset</vt:lpstr>
      <vt:lpstr>Visualization</vt:lpstr>
      <vt:lpstr>Results</vt:lpstr>
      <vt:lpstr>Challenges Faced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CURB HIGH CRIME RATE IN MICHIGAN</dc:title>
  <dc:creator>adesewa adesida</dc:creator>
  <cp:lastModifiedBy>adesewa adesida</cp:lastModifiedBy>
  <cp:revision>10</cp:revision>
  <dcterms:created xsi:type="dcterms:W3CDTF">2020-06-10T02:34:14Z</dcterms:created>
  <dcterms:modified xsi:type="dcterms:W3CDTF">2020-06-15T04:04:52Z</dcterms:modified>
</cp:coreProperties>
</file>