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3" r:id="rId7"/>
    <p:sldId id="265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0A8B-1083-4781-9AFB-54DE4233C2F2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226FD-EB78-4FCA-9FB6-853F443AC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0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26FD-EB78-4FCA-9FB6-853F443ACF5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0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4C9-FCBE-4A8B-9E26-C35ED8CC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24B9-96AD-434F-B0A6-65DD474D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15B5-20AD-463E-B35E-7B0FA7A2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7E91-68B8-4EB6-B92F-5A3B4BCC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5658-A388-4719-9445-E3C13F1F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D057-8A6A-4791-ABF0-09AD3D5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5B30E-44A2-49BC-9CF0-68CFF4BA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E8C5-ECAE-48EC-BD12-F16352E8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B9EE-8715-49D0-A32C-D927B2EC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209B-4EF1-4EE0-B177-A688C925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1165C-760D-4485-9546-DA3DBA04A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A3D4C-333A-4446-8484-3650CB0E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F389-0870-42F1-A970-D5D564A6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9386-CFBC-4072-AA54-5ED7E82C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D2DA-3478-42C2-BA2D-9E48C9C3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AD23-781A-4798-9CED-D35C736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4D54-01B0-449C-92C7-9A04F5FE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1F48-0242-4E10-97EA-1A98EB55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90A-029F-4969-BCB0-EBFA6D1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AA54-7FCE-45E3-AC9A-85D8055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5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89C1-3B8C-4198-91DF-B9ED586D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5917-C4B3-469E-9881-4DF44857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56BD-EF57-42D7-B2EC-BF97AC65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FDFC-BD1D-4B24-ACD2-142C9331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09E6-784C-414A-9089-B291C0B2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5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C80-CB6B-42EB-8ED7-112F9F92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29D3-1B81-4BDA-9A07-EE839926A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87CE-54A4-4C9F-AD7C-79D1D421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8C5B-F663-4CCE-969D-19FC1F7A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726-6C51-4C60-A2D1-2E4D30CB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D1DD-CE7F-47D1-9278-9048043E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8297-67A6-4928-9350-F88B3C5D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75BE-2702-4541-9B2E-EE2C15FF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EE40-1E52-400D-A5B7-C5957C92C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313DF-8556-4F4B-BA69-CF9EB9E43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610F-7331-4E55-8A6E-58F855E78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22E02-A99F-497A-921E-C27051B2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3C31B-CBCD-46D6-9EB1-9797A0DC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1B38E-2B02-4E18-B9EA-497A9A78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D867-609A-4CA6-BBB9-4CD680EE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9342-67E0-472C-9D1C-2CD76456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81022-E48F-43F4-8A14-7CE0843C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44E0E-83F6-4EA2-911C-9E5B5752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F3316-E70C-4484-B779-0E37049B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70ADE-EC31-4B5D-A0ED-3925F2C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04DFE-435F-424D-A69A-B531C611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3FA-AB77-400C-9BF0-E962A15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796-E8AB-4DFA-AD2E-DAD268B7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9492-3917-48C3-8123-168BB373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93F7-7530-4A62-962C-D932CC9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F314-AE85-4F1F-B33A-2616327D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4337-2EE2-45A1-B31F-035C9599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F4FD-8D7E-472A-8618-8E5C62FF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EFE8-A27A-4930-BBB8-82D2B8315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2ADFF-FA77-4218-A7E8-7F7EC1F1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20BD-EB81-42E7-AA18-452D655E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6045C-C576-4494-ACB2-7428D83B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FD2B-1C8A-423E-A294-671E071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E857-AA91-4545-B55B-62A2708B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0B3A-E4CC-493D-8A47-DB2DFE15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18D3-E149-457E-B168-C97D7040A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50ED-227F-447C-83F5-8BE82891BFF9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C65E-3879-4A15-9DE1-0904E0415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5C70-54BE-4841-AC1F-78DB71948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AB71-E97A-4C06-B4EA-6E15BA1FD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1EBB-F4A5-4CE9-8D3D-16E7771F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87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rgbClr val="FF0000"/>
                </a:solidFill>
              </a:rPr>
              <a:t>Attacking NNs with Adversarial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71010-B82D-4E4E-839C-FED91628FFE1}"/>
              </a:ext>
            </a:extLst>
          </p:cNvPr>
          <p:cNvSpPr txBox="1"/>
          <p:nvPr/>
        </p:nvSpPr>
        <p:spPr>
          <a:xfrm>
            <a:off x="5999584" y="4833258"/>
            <a:ext cx="6335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</a:rPr>
              <a:t>IST 707</a:t>
            </a:r>
          </a:p>
          <a:p>
            <a:r>
              <a:rPr lang="en-IN" sz="2800" b="1" dirty="0">
                <a:solidFill>
                  <a:schemeClr val="accent6"/>
                </a:solidFill>
              </a:rPr>
              <a:t>Name: Adesh Gadge</a:t>
            </a:r>
          </a:p>
          <a:p>
            <a:endParaRPr lang="en-IN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4D7B-368D-47A2-97EB-13796D60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of the attacker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1E1B-C072-44E5-877D-A4246DE3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/>
              <a:t>White box – We have access to the network layers ( Like we did! )</a:t>
            </a:r>
          </a:p>
          <a:p>
            <a:endParaRPr lang="en-IN" dirty="0"/>
          </a:p>
          <a:p>
            <a:r>
              <a:rPr lang="en-IN" dirty="0"/>
              <a:t>Black box – </a:t>
            </a:r>
          </a:p>
          <a:p>
            <a:pPr lvl="1"/>
            <a:r>
              <a:rPr lang="en-IN" sz="2000" dirty="0"/>
              <a:t>Query the model as many times: We don’t have access to layers (Use numerical Gradient)</a:t>
            </a:r>
          </a:p>
          <a:p>
            <a:pPr lvl="1"/>
            <a:r>
              <a:rPr lang="en-IN" sz="2000" dirty="0"/>
              <a:t>Can’t query the model: Adversarial examples are highly transferrable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85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B8ED-39FD-43C8-AA2A-1FA5C25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Safety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152F-9DCA-4AF4-90BA-E2361F77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SafetyNet</a:t>
            </a:r>
          </a:p>
          <a:p>
            <a:endParaRPr lang="en-IN" dirty="0"/>
          </a:p>
          <a:p>
            <a:r>
              <a:rPr lang="en-IN" dirty="0"/>
              <a:t>Ensemble Models </a:t>
            </a:r>
          </a:p>
          <a:p>
            <a:endParaRPr lang="en-IN" dirty="0"/>
          </a:p>
          <a:p>
            <a:r>
              <a:rPr lang="en-IN" dirty="0"/>
              <a:t>Train on correctly labelled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6502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1640-55E8-4C99-9F45-0BAAE3A3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CA0E-8FBA-4144-B39F-FFD6B86A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A. Attacking a network with adversarial example</a:t>
            </a:r>
          </a:p>
          <a:p>
            <a:endParaRPr lang="en-IN" dirty="0"/>
          </a:p>
          <a:p>
            <a:r>
              <a:rPr lang="en-IN" dirty="0"/>
              <a:t>B. Attacks Examples</a:t>
            </a:r>
          </a:p>
          <a:p>
            <a:endParaRPr lang="en-IN" dirty="0"/>
          </a:p>
          <a:p>
            <a:r>
              <a:rPr lang="en-IN" dirty="0"/>
              <a:t>C. Knowledge of attacker</a:t>
            </a:r>
          </a:p>
          <a:p>
            <a:endParaRPr lang="en-IN" dirty="0"/>
          </a:p>
          <a:p>
            <a:r>
              <a:rPr lang="en-IN" dirty="0"/>
              <a:t>D. Safety Measures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3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1B65-C8E1-40E9-9E8C-A1ADC66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A. Attacking a network with adversarial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2787-CE54-44E2-A161-7D2F1B3A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4" y="1377755"/>
            <a:ext cx="10515600" cy="4351338"/>
          </a:xfrm>
        </p:spPr>
        <p:txBody>
          <a:bodyPr/>
          <a:lstStyle/>
          <a:p>
            <a:r>
              <a:rPr lang="en-IN" dirty="0"/>
              <a:t>Goal: Given pre-trained model on ImageNet, finding an image that is not a iguana but will be classified as iguana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A64F-F0C5-447D-AF44-D4784BE7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61" y="2930590"/>
            <a:ext cx="2188028" cy="16410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02DD3-D49E-48A9-85E1-F0DAB5CFE5D2}"/>
              </a:ext>
            </a:extLst>
          </p:cNvPr>
          <p:cNvSpPr/>
          <p:nvPr/>
        </p:nvSpPr>
        <p:spPr>
          <a:xfrm>
            <a:off x="5518280" y="3061234"/>
            <a:ext cx="2188028" cy="1427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 Pretrained on ImageNet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D51FE7-1B97-448D-85A4-4B903D58A42D}"/>
              </a:ext>
            </a:extLst>
          </p:cNvPr>
          <p:cNvSpPr/>
          <p:nvPr/>
        </p:nvSpPr>
        <p:spPr>
          <a:xfrm>
            <a:off x="4281974" y="3558090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6A436-6D07-48A2-8D71-7D15EC2D5F60}"/>
              </a:ext>
            </a:extLst>
          </p:cNvPr>
          <p:cNvSpPr/>
          <p:nvPr/>
        </p:nvSpPr>
        <p:spPr>
          <a:xfrm>
            <a:off x="7867262" y="3534163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3F774-3762-421F-99D6-6A87F2B81F32}"/>
              </a:ext>
            </a:extLst>
          </p:cNvPr>
          <p:cNvSpPr/>
          <p:nvPr/>
        </p:nvSpPr>
        <p:spPr>
          <a:xfrm>
            <a:off x="9025811" y="2482736"/>
            <a:ext cx="802432" cy="2584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0.04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0.02</a:t>
            </a:r>
          </a:p>
          <a:p>
            <a:pPr algn="ctr"/>
            <a:r>
              <a:rPr lang="en-IN" dirty="0"/>
              <a:t>0.07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0.81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5EAE8-717F-49CF-9111-463394FAE3ED}"/>
              </a:ext>
            </a:extLst>
          </p:cNvPr>
          <p:cNvSpPr txBox="1"/>
          <p:nvPr/>
        </p:nvSpPr>
        <p:spPr>
          <a:xfrm>
            <a:off x="10112048" y="2458437"/>
            <a:ext cx="1035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“car”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“bus”</a:t>
            </a:r>
          </a:p>
          <a:p>
            <a:r>
              <a:rPr lang="en-IN" dirty="0"/>
              <a:t>“plane”</a:t>
            </a:r>
          </a:p>
          <a:p>
            <a:endParaRPr lang="en-IN" dirty="0"/>
          </a:p>
          <a:p>
            <a:r>
              <a:rPr lang="en-IN" dirty="0"/>
              <a:t>“dog”</a:t>
            </a:r>
          </a:p>
          <a:p>
            <a:endParaRPr lang="en-IN" dirty="0"/>
          </a:p>
          <a:p>
            <a:r>
              <a:rPr lang="en-IN" dirty="0"/>
              <a:t>“catfish”</a:t>
            </a:r>
          </a:p>
        </p:txBody>
      </p:sp>
    </p:spTree>
    <p:extLst>
      <p:ext uri="{BB962C8B-B14F-4D97-AF65-F5344CB8AC3E}">
        <p14:creationId xmlns:p14="http://schemas.microsoft.com/office/powerpoint/2010/main" val="2485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1B65-C8E1-40E9-9E8C-A1ADC66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A. Attacking a network with adversarial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2787-CE54-44E2-A161-7D2F1B3A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4" y="1377755"/>
            <a:ext cx="10515600" cy="944309"/>
          </a:xfrm>
        </p:spPr>
        <p:txBody>
          <a:bodyPr/>
          <a:lstStyle/>
          <a:p>
            <a:r>
              <a:rPr lang="en-IN" dirty="0"/>
              <a:t>Goal: Given pre-trained model on ImageNet, finding an image that is not a iguana but will be classified as iguana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02DD3-D49E-48A9-85E1-F0DAB5CFE5D2}"/>
              </a:ext>
            </a:extLst>
          </p:cNvPr>
          <p:cNvSpPr/>
          <p:nvPr/>
        </p:nvSpPr>
        <p:spPr>
          <a:xfrm>
            <a:off x="5431193" y="2715208"/>
            <a:ext cx="2188028" cy="1427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 Pretrained on ImageNet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D51FE7-1B97-448D-85A4-4B903D58A42D}"/>
              </a:ext>
            </a:extLst>
          </p:cNvPr>
          <p:cNvSpPr/>
          <p:nvPr/>
        </p:nvSpPr>
        <p:spPr>
          <a:xfrm>
            <a:off x="4410270" y="3119551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6A436-6D07-48A2-8D71-7D15EC2D5F60}"/>
              </a:ext>
            </a:extLst>
          </p:cNvPr>
          <p:cNvSpPr/>
          <p:nvPr/>
        </p:nvSpPr>
        <p:spPr>
          <a:xfrm>
            <a:off x="7832267" y="3092423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3F774-3762-421F-99D6-6A87F2B81F32}"/>
              </a:ext>
            </a:extLst>
          </p:cNvPr>
          <p:cNvSpPr/>
          <p:nvPr/>
        </p:nvSpPr>
        <p:spPr>
          <a:xfrm>
            <a:off x="8953886" y="2136710"/>
            <a:ext cx="802432" cy="2584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0.04</a:t>
            </a:r>
          </a:p>
          <a:p>
            <a:pPr algn="ctr"/>
            <a:r>
              <a:rPr lang="en-IN" dirty="0"/>
              <a:t>0.89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0.21</a:t>
            </a:r>
          </a:p>
          <a:p>
            <a:pPr algn="ctr"/>
            <a:r>
              <a:rPr lang="en-IN" dirty="0"/>
              <a:t>0.11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5EAE8-717F-49CF-9111-463394FAE3ED}"/>
              </a:ext>
            </a:extLst>
          </p:cNvPr>
          <p:cNvSpPr txBox="1"/>
          <p:nvPr/>
        </p:nvSpPr>
        <p:spPr>
          <a:xfrm>
            <a:off x="9969364" y="2136710"/>
            <a:ext cx="1035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“car”</a:t>
            </a:r>
          </a:p>
          <a:p>
            <a:r>
              <a:rPr lang="en-IN" dirty="0"/>
              <a:t>“iguana”</a:t>
            </a:r>
          </a:p>
          <a:p>
            <a:endParaRPr lang="en-IN" dirty="0"/>
          </a:p>
          <a:p>
            <a:r>
              <a:rPr lang="en-IN" dirty="0"/>
              <a:t>“bus”</a:t>
            </a:r>
          </a:p>
          <a:p>
            <a:r>
              <a:rPr lang="en-IN" dirty="0"/>
              <a:t>“plane”</a:t>
            </a:r>
          </a:p>
          <a:p>
            <a:endParaRPr lang="en-IN" dirty="0"/>
          </a:p>
          <a:p>
            <a:r>
              <a:rPr lang="en-IN" dirty="0"/>
              <a:t>“dog”</a:t>
            </a:r>
          </a:p>
          <a:p>
            <a:endParaRPr lang="en-IN" dirty="0"/>
          </a:p>
          <a:p>
            <a:r>
              <a:rPr lang="en-IN" dirty="0"/>
              <a:t>“catfish”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B988A-B7F5-42CC-BD81-8437187A2DB6}"/>
              </a:ext>
            </a:extLst>
          </p:cNvPr>
          <p:cNvSpPr/>
          <p:nvPr/>
        </p:nvSpPr>
        <p:spPr>
          <a:xfrm>
            <a:off x="1992861" y="2575249"/>
            <a:ext cx="2100944" cy="165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X</a:t>
            </a:r>
            <a:endParaRPr lang="en-IN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A96FA-6CC6-499D-9F20-6C51131120B3}"/>
              </a:ext>
            </a:extLst>
          </p:cNvPr>
          <p:cNvSpPr txBox="1"/>
          <p:nvPr/>
        </p:nvSpPr>
        <p:spPr>
          <a:xfrm>
            <a:off x="149682" y="5028736"/>
            <a:ext cx="28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(1) Rephrase Problem Mathematically:  </a:t>
            </a:r>
            <a:r>
              <a:rPr lang="en-IN" dirty="0" err="1"/>
              <a:t>y_hat</a:t>
            </a:r>
            <a:r>
              <a:rPr lang="en-IN" dirty="0"/>
              <a:t>(x)=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D0D07A-0B28-4B32-A344-A125B5F04F62}"/>
              </a:ext>
            </a:extLst>
          </p:cNvPr>
          <p:cNvSpPr/>
          <p:nvPr/>
        </p:nvSpPr>
        <p:spPr>
          <a:xfrm>
            <a:off x="2712490" y="4620335"/>
            <a:ext cx="802432" cy="20001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0.04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6538F-D867-4421-BF23-5445301BF67E}"/>
              </a:ext>
            </a:extLst>
          </p:cNvPr>
          <p:cNvSpPr txBox="1"/>
          <p:nvPr/>
        </p:nvSpPr>
        <p:spPr>
          <a:xfrm>
            <a:off x="3770344" y="4620335"/>
            <a:ext cx="107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“car”</a:t>
            </a:r>
          </a:p>
          <a:p>
            <a:endParaRPr lang="en-IN" dirty="0"/>
          </a:p>
          <a:p>
            <a:r>
              <a:rPr lang="en-IN" dirty="0"/>
              <a:t>“bus”</a:t>
            </a:r>
          </a:p>
          <a:p>
            <a:r>
              <a:rPr lang="en-IN" dirty="0"/>
              <a:t>“plane”</a:t>
            </a:r>
          </a:p>
          <a:p>
            <a:endParaRPr lang="en-IN" dirty="0"/>
          </a:p>
          <a:p>
            <a:r>
              <a:rPr lang="en-IN" dirty="0"/>
              <a:t>“iguana”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FB4F7-E4A4-4917-958E-7432B623EE01}"/>
              </a:ext>
            </a:extLst>
          </p:cNvPr>
          <p:cNvSpPr txBox="1"/>
          <p:nvPr/>
        </p:nvSpPr>
        <p:spPr>
          <a:xfrm>
            <a:off x="5431193" y="4982569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(2) Loss Function: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28DF6-67B3-4129-A4C8-7C222A87BD41}"/>
              </a:ext>
            </a:extLst>
          </p:cNvPr>
          <p:cNvSpPr/>
          <p:nvPr/>
        </p:nvSpPr>
        <p:spPr>
          <a:xfrm>
            <a:off x="9106286" y="5441237"/>
            <a:ext cx="500352" cy="437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43451-3D89-4335-BA8A-AC762E17CB7F}"/>
              </a:ext>
            </a:extLst>
          </p:cNvPr>
          <p:cNvSpPr txBox="1"/>
          <p:nvPr/>
        </p:nvSpPr>
        <p:spPr>
          <a:xfrm>
            <a:off x="8923176" y="4965675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(3) Optimization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A9299-82B7-4C34-993A-EC6EB9F75474}"/>
              </a:ext>
            </a:extLst>
          </p:cNvPr>
          <p:cNvSpPr/>
          <p:nvPr/>
        </p:nvSpPr>
        <p:spPr>
          <a:xfrm>
            <a:off x="9014635" y="6300605"/>
            <a:ext cx="500352" cy="437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EC2CCD-F480-4257-950D-DDA27E18779D}"/>
              </a:ext>
            </a:extLst>
          </p:cNvPr>
          <p:cNvCxnSpPr/>
          <p:nvPr/>
        </p:nvCxnSpPr>
        <p:spPr>
          <a:xfrm>
            <a:off x="8953886" y="5861000"/>
            <a:ext cx="0" cy="43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7061A-AC33-458E-9F6B-5D1F90CFF806}"/>
              </a:ext>
            </a:extLst>
          </p:cNvPr>
          <p:cNvSpPr/>
          <p:nvPr/>
        </p:nvSpPr>
        <p:spPr>
          <a:xfrm>
            <a:off x="9974032" y="5395079"/>
            <a:ext cx="980873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Network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8AFA57-3652-4E6D-9342-6F8478DEE09C}"/>
              </a:ext>
            </a:extLst>
          </p:cNvPr>
          <p:cNvSpPr txBox="1"/>
          <p:nvPr/>
        </p:nvSpPr>
        <p:spPr>
          <a:xfrm>
            <a:off x="11238136" y="5325401"/>
            <a:ext cx="78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6295ED-2855-492F-8440-6B5521D71FF6}"/>
              </a:ext>
            </a:extLst>
          </p:cNvPr>
          <p:cNvCxnSpPr>
            <a:cxnSpLocks/>
          </p:cNvCxnSpPr>
          <p:nvPr/>
        </p:nvCxnSpPr>
        <p:spPr>
          <a:xfrm flipV="1">
            <a:off x="9586121" y="5700191"/>
            <a:ext cx="358083" cy="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4E1691-5F39-42A6-8558-03034748EFDD}"/>
              </a:ext>
            </a:extLst>
          </p:cNvPr>
          <p:cNvCxnSpPr>
            <a:cxnSpLocks/>
          </p:cNvCxnSpPr>
          <p:nvPr/>
        </p:nvCxnSpPr>
        <p:spPr>
          <a:xfrm>
            <a:off x="10820601" y="5675067"/>
            <a:ext cx="41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0CA336C-3D7C-44BE-B84B-7A63F30004A4}"/>
              </a:ext>
            </a:extLst>
          </p:cNvPr>
          <p:cNvCxnSpPr>
            <a:cxnSpLocks/>
          </p:cNvCxnSpPr>
          <p:nvPr/>
        </p:nvCxnSpPr>
        <p:spPr>
          <a:xfrm rot="5400000">
            <a:off x="11048401" y="5958629"/>
            <a:ext cx="547794" cy="369071"/>
          </a:xfrm>
          <a:prstGeom prst="curvedConnector3">
            <a:avLst>
              <a:gd name="adj1" fmla="val 107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EA4292-9E71-4553-915A-8E8B6113DEB8}"/>
                  </a:ext>
                </a:extLst>
              </p:cNvPr>
              <p:cNvSpPr txBox="1"/>
              <p:nvPr/>
            </p:nvSpPr>
            <p:spPr>
              <a:xfrm>
                <a:off x="9944204" y="6152218"/>
                <a:ext cx="1189639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x =x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EA4292-9E71-4553-915A-8E8B6113D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04" y="6152218"/>
                <a:ext cx="1189639" cy="544893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33D4C28-C64B-449E-8B76-80AFA7259471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9481836" y="5971785"/>
            <a:ext cx="462369" cy="452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6847B9-52B6-4EA7-93D5-6C12829EC631}"/>
                  </a:ext>
                </a:extLst>
              </p:cNvPr>
              <p:cNvSpPr txBox="1"/>
              <p:nvPr/>
            </p:nvSpPr>
            <p:spPr>
              <a:xfrm rot="10800000" flipH="1" flipV="1">
                <a:off x="4986506" y="5626830"/>
                <a:ext cx="3836547" cy="434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y-GB" sz="2000" b="0" i="1" smtClean="0">
                            <a:latin typeface="Cambria Math" panose="02040503050406030204" pitchFamily="18" charset="0"/>
                          </a:rPr>
                          <m:t>ŷ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||</m:t>
                    </m:r>
                    <m:r>
                      <a:rPr lang="cy-GB" sz="2000" i="1">
                        <a:latin typeface="Cambria Math" panose="02040503050406030204" pitchFamily="18" charset="0"/>
                      </a:rPr>
                      <m:t>ŷ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</a:rPr>
                      <m:t>𝑔𝑢𝑎𝑛𝑎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IN" sz="2000" b="0" spc="-1000" baseline="30000" dirty="0"/>
                  <a:t>2</a:t>
                </a:r>
                <a:r>
                  <a:rPr lang="en-IN" sz="2000" b="0" baseline="-25000" dirty="0"/>
                  <a:t>2</a:t>
                </a:r>
                <a:endParaRPr lang="en-IN" sz="2000" b="0" baseline="30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6847B9-52B6-4EA7-93D5-6C12829EC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986506" y="5626830"/>
                <a:ext cx="3836547" cy="434606"/>
              </a:xfrm>
              <a:prstGeom prst="rect">
                <a:avLst/>
              </a:prstGeom>
              <a:blipFill>
                <a:blip r:embed="rId5"/>
                <a:stretch>
                  <a:fillRect l="-2385" r="-1272" b="-19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2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61B1D-FD71-45EA-B04F-A8A1C958A0C3}"/>
              </a:ext>
            </a:extLst>
          </p:cNvPr>
          <p:cNvSpPr/>
          <p:nvPr/>
        </p:nvSpPr>
        <p:spPr>
          <a:xfrm>
            <a:off x="2444621" y="2901819"/>
            <a:ext cx="7016619" cy="314441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491B1-624B-449F-9B4B-3DAF6585BA4C}"/>
              </a:ext>
            </a:extLst>
          </p:cNvPr>
          <p:cNvSpPr txBox="1"/>
          <p:nvPr/>
        </p:nvSpPr>
        <p:spPr>
          <a:xfrm>
            <a:off x="3704253" y="3985149"/>
            <a:ext cx="175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Space of the all possible 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578839-1B40-406E-B09A-010D10CD2B1E}"/>
              </a:ext>
            </a:extLst>
          </p:cNvPr>
          <p:cNvSpPr/>
          <p:nvPr/>
        </p:nvSpPr>
        <p:spPr>
          <a:xfrm>
            <a:off x="6186098" y="4312491"/>
            <a:ext cx="2066925" cy="1323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Space of images of real images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12F27-6809-492E-80DC-0FCB2236910E}"/>
              </a:ext>
            </a:extLst>
          </p:cNvPr>
          <p:cNvSpPr txBox="1"/>
          <p:nvPr/>
        </p:nvSpPr>
        <p:spPr>
          <a:xfrm>
            <a:off x="1222310" y="718456"/>
            <a:ext cx="970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Do you think image will look like Iguana?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4D0B31-B90E-4279-8706-2E8D12AA2258}"/>
              </a:ext>
            </a:extLst>
          </p:cNvPr>
          <p:cNvSpPr/>
          <p:nvPr/>
        </p:nvSpPr>
        <p:spPr>
          <a:xfrm>
            <a:off x="7219561" y="3545633"/>
            <a:ext cx="1642188" cy="1085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Space of images classified as Iguana</a:t>
            </a:r>
          </a:p>
        </p:txBody>
      </p:sp>
    </p:spTree>
    <p:extLst>
      <p:ext uri="{BB962C8B-B14F-4D97-AF65-F5344CB8AC3E}">
        <p14:creationId xmlns:p14="http://schemas.microsoft.com/office/powerpoint/2010/main" val="25167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oise image">
            <a:extLst>
              <a:ext uri="{FF2B5EF4-FFF2-40B4-BE49-F238E27FC236}">
                <a16:creationId xmlns:a16="http://schemas.microsoft.com/office/drawing/2014/main" id="{432D4ED5-4AF5-4137-B28E-D26157A7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9" y="2225836"/>
            <a:ext cx="3103203" cy="310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072C-86DF-4BBA-AECC-866924D8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Attacks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42AF-DFED-4FE1-852F-E1421887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– Violent media</a:t>
            </a:r>
          </a:p>
          <a:p>
            <a:endParaRPr lang="en-IN" dirty="0"/>
          </a:p>
          <a:p>
            <a:r>
              <a:rPr lang="en-IN" dirty="0"/>
              <a:t>Self driving cars </a:t>
            </a:r>
          </a:p>
          <a:p>
            <a:endParaRPr lang="en-IN" dirty="0"/>
          </a:p>
          <a:p>
            <a:r>
              <a:rPr lang="en-IN" dirty="0"/>
              <a:t>Face recognition </a:t>
            </a:r>
          </a:p>
          <a:p>
            <a:endParaRPr lang="en-IN" dirty="0"/>
          </a:p>
          <a:p>
            <a:r>
              <a:rPr lang="en-IN" dirty="0"/>
              <a:t>Changing digits on checks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23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100574C-1E42-4636-9D19-20C694D6BD54}"/>
              </a:ext>
            </a:extLst>
          </p:cNvPr>
          <p:cNvSpPr/>
          <p:nvPr/>
        </p:nvSpPr>
        <p:spPr>
          <a:xfrm>
            <a:off x="4731397" y="1996751"/>
            <a:ext cx="2188028" cy="1427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 Pretrained on ImageNet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FEECD61-ADD7-4155-9704-6F962D7508BE}"/>
              </a:ext>
            </a:extLst>
          </p:cNvPr>
          <p:cNvSpPr/>
          <p:nvPr/>
        </p:nvSpPr>
        <p:spPr>
          <a:xfrm>
            <a:off x="3710474" y="2401094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63B6A27-5781-40F3-B759-1F03B316438D}"/>
              </a:ext>
            </a:extLst>
          </p:cNvPr>
          <p:cNvSpPr/>
          <p:nvPr/>
        </p:nvSpPr>
        <p:spPr>
          <a:xfrm>
            <a:off x="7132471" y="2373966"/>
            <a:ext cx="80243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7883ED-52A4-42F8-A675-72686ED8D7B7}"/>
              </a:ext>
            </a:extLst>
          </p:cNvPr>
          <p:cNvSpPr/>
          <p:nvPr/>
        </p:nvSpPr>
        <p:spPr>
          <a:xfrm>
            <a:off x="8277893" y="1687340"/>
            <a:ext cx="802432" cy="20001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0.04</a:t>
            </a:r>
          </a:p>
          <a:p>
            <a:pPr algn="ctr"/>
            <a:r>
              <a:rPr lang="en-IN" dirty="0"/>
              <a:t>0.001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0.03</a:t>
            </a:r>
          </a:p>
          <a:p>
            <a:pPr algn="ctr"/>
            <a:r>
              <a:rPr lang="en-IN" dirty="0"/>
              <a:t>0.01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0.89</a:t>
            </a:r>
          </a:p>
          <a:p>
            <a:pPr algn="ctr"/>
            <a:r>
              <a:rPr lang="en-IN" dirty="0"/>
              <a:t>..</a:t>
            </a:r>
          </a:p>
          <a:p>
            <a:pPr algn="ctr"/>
            <a:r>
              <a:rPr lang="en-IN" dirty="0"/>
              <a:t>0.07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9BE4FE-2BB9-42CD-AC45-985140D3F333}"/>
              </a:ext>
            </a:extLst>
          </p:cNvPr>
          <p:cNvSpPr txBox="1"/>
          <p:nvPr/>
        </p:nvSpPr>
        <p:spPr>
          <a:xfrm>
            <a:off x="9335747" y="1687340"/>
            <a:ext cx="107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“car”</a:t>
            </a:r>
          </a:p>
          <a:p>
            <a:endParaRPr lang="en-IN" dirty="0"/>
          </a:p>
          <a:p>
            <a:r>
              <a:rPr lang="en-IN" dirty="0"/>
              <a:t>“bus”</a:t>
            </a:r>
          </a:p>
          <a:p>
            <a:r>
              <a:rPr lang="en-IN" dirty="0"/>
              <a:t>“plane”</a:t>
            </a:r>
          </a:p>
          <a:p>
            <a:endParaRPr lang="en-IN" dirty="0"/>
          </a:p>
          <a:p>
            <a:r>
              <a:rPr lang="en-IN" dirty="0"/>
              <a:t>“iguana”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5EA8B-73D2-4F5D-AFC6-9A386FFBD686}"/>
              </a:ext>
            </a:extLst>
          </p:cNvPr>
          <p:cNvSpPr txBox="1"/>
          <p:nvPr/>
        </p:nvSpPr>
        <p:spPr>
          <a:xfrm>
            <a:off x="3229169" y="4587278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Loss Function: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ABBA2B-B670-42F1-A22B-CFA351A56F8C}"/>
              </a:ext>
            </a:extLst>
          </p:cNvPr>
          <p:cNvSpPr/>
          <p:nvPr/>
        </p:nvSpPr>
        <p:spPr>
          <a:xfrm>
            <a:off x="8406490" y="4722780"/>
            <a:ext cx="500352" cy="437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07670F-9AED-42AB-8B5D-A0BA263DED1F}"/>
              </a:ext>
            </a:extLst>
          </p:cNvPr>
          <p:cNvSpPr txBox="1"/>
          <p:nvPr/>
        </p:nvSpPr>
        <p:spPr>
          <a:xfrm>
            <a:off x="8223380" y="4247218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Optimization 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118112-8CA0-41CB-BE63-DF0D4335079E}"/>
              </a:ext>
            </a:extLst>
          </p:cNvPr>
          <p:cNvSpPr/>
          <p:nvPr/>
        </p:nvSpPr>
        <p:spPr>
          <a:xfrm>
            <a:off x="8314839" y="5582148"/>
            <a:ext cx="500352" cy="437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BA5447-405F-4815-B1B9-AECC9ADAFBD9}"/>
              </a:ext>
            </a:extLst>
          </p:cNvPr>
          <p:cNvCxnSpPr/>
          <p:nvPr/>
        </p:nvCxnSpPr>
        <p:spPr>
          <a:xfrm>
            <a:off x="8254090" y="5142543"/>
            <a:ext cx="0" cy="43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7A7AA08-EBAD-4D98-A2C2-C031704CB685}"/>
              </a:ext>
            </a:extLst>
          </p:cNvPr>
          <p:cNvSpPr/>
          <p:nvPr/>
        </p:nvSpPr>
        <p:spPr>
          <a:xfrm>
            <a:off x="9274236" y="4676622"/>
            <a:ext cx="980873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Network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58B130-64CB-4EF3-8CD8-54B862D9E102}"/>
              </a:ext>
            </a:extLst>
          </p:cNvPr>
          <p:cNvSpPr txBox="1"/>
          <p:nvPr/>
        </p:nvSpPr>
        <p:spPr>
          <a:xfrm>
            <a:off x="10538340" y="4606944"/>
            <a:ext cx="78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E5F2A1-1414-4B7B-B6DB-4EFA6DEE8D77}"/>
              </a:ext>
            </a:extLst>
          </p:cNvPr>
          <p:cNvCxnSpPr>
            <a:cxnSpLocks/>
          </p:cNvCxnSpPr>
          <p:nvPr/>
        </p:nvCxnSpPr>
        <p:spPr>
          <a:xfrm flipV="1">
            <a:off x="8886325" y="4981734"/>
            <a:ext cx="358083" cy="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05C5DF-0E9E-4120-B9AB-BF2BD11AB031}"/>
              </a:ext>
            </a:extLst>
          </p:cNvPr>
          <p:cNvCxnSpPr>
            <a:cxnSpLocks/>
          </p:cNvCxnSpPr>
          <p:nvPr/>
        </p:nvCxnSpPr>
        <p:spPr>
          <a:xfrm>
            <a:off x="10120805" y="4956610"/>
            <a:ext cx="41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ADDF7BE-3E6E-4684-B06F-1D9CC54EF761}"/>
              </a:ext>
            </a:extLst>
          </p:cNvPr>
          <p:cNvCxnSpPr>
            <a:cxnSpLocks/>
          </p:cNvCxnSpPr>
          <p:nvPr/>
        </p:nvCxnSpPr>
        <p:spPr>
          <a:xfrm rot="5400000">
            <a:off x="10348605" y="5240172"/>
            <a:ext cx="547794" cy="369071"/>
          </a:xfrm>
          <a:prstGeom prst="curvedConnector3">
            <a:avLst>
              <a:gd name="adj1" fmla="val 107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E669D8-D840-416B-92DB-C1953EDCB8DD}"/>
                  </a:ext>
                </a:extLst>
              </p:cNvPr>
              <p:cNvSpPr txBox="1"/>
              <p:nvPr/>
            </p:nvSpPr>
            <p:spPr>
              <a:xfrm>
                <a:off x="9244408" y="5433761"/>
                <a:ext cx="1189639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x =x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E669D8-D840-416B-92DB-C1953EDC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08" y="5433761"/>
                <a:ext cx="1189639" cy="544893"/>
              </a:xfrm>
              <a:prstGeom prst="rect">
                <a:avLst/>
              </a:prstGeom>
              <a:blipFill>
                <a:blip r:embed="rId2"/>
                <a:stretch>
                  <a:fillRect l="-2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2EC8310-BF17-4AE5-A7C0-E60A08895E55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782040" y="5253328"/>
            <a:ext cx="462369" cy="452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38DD81-7545-4DEC-BDD3-0229D6F9B403}"/>
                  </a:ext>
                </a:extLst>
              </p:cNvPr>
              <p:cNvSpPr txBox="1"/>
              <p:nvPr/>
            </p:nvSpPr>
            <p:spPr>
              <a:xfrm rot="10800000" flipH="1" flipV="1">
                <a:off x="1832317" y="5127385"/>
                <a:ext cx="5893824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y-GB" b="0" i="1" smtClean="0">
                            <a:latin typeface="Cambria Math" panose="02040503050406030204" pitchFamily="18" charset="0"/>
                          </a:rPr>
                          <m:t>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||</m:t>
                    </m:r>
                    <m:r>
                      <a:rPr lang="cy-GB" i="1">
                        <a:latin typeface="Cambria Math" panose="02040503050406030204" pitchFamily="18" charset="0"/>
                      </a:rPr>
                      <m:t>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𝑔𝑢𝑎𝑛𝑎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IN" b="0" spc="-1000" baseline="30000" dirty="0"/>
                  <a:t>2</a:t>
                </a:r>
                <a:r>
                  <a:rPr lang="en-IN" b="0" baseline="-25000" dirty="0"/>
                  <a:t>2</a:t>
                </a:r>
                <a:r>
                  <a:rPr lang="en-IN" b="0" dirty="0"/>
                  <a:t>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 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𝑥𝑑𝑜𝑔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IN" spc="-1000" baseline="30000" dirty="0"/>
                      <m:t>2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endParaRPr lang="en-IN" b="0" baseline="30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38DD81-7545-4DEC-BDD3-0229D6F9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832317" y="5127385"/>
                <a:ext cx="5893824" cy="391133"/>
              </a:xfrm>
              <a:prstGeom prst="rect">
                <a:avLst/>
              </a:prstGeom>
              <a:blipFill>
                <a:blip r:embed="rId3"/>
                <a:stretch>
                  <a:fillRect l="-1449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F43698F5-3A65-4498-9E12-84A242316FFF}"/>
              </a:ext>
            </a:extLst>
          </p:cNvPr>
          <p:cNvSpPr/>
          <p:nvPr/>
        </p:nvSpPr>
        <p:spPr>
          <a:xfrm>
            <a:off x="1354108" y="1882543"/>
            <a:ext cx="2100944" cy="165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X</a:t>
            </a:r>
            <a:endParaRPr lang="en-IN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32BFE8-0B17-48E2-BBE4-EB69AD818947}"/>
              </a:ext>
            </a:extLst>
          </p:cNvPr>
          <p:cNvSpPr txBox="1"/>
          <p:nvPr/>
        </p:nvSpPr>
        <p:spPr>
          <a:xfrm>
            <a:off x="1244081" y="533435"/>
            <a:ext cx="970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Make it look like a dog?</a:t>
            </a:r>
          </a:p>
        </p:txBody>
      </p:sp>
    </p:spTree>
    <p:extLst>
      <p:ext uri="{BB962C8B-B14F-4D97-AF65-F5344CB8AC3E}">
        <p14:creationId xmlns:p14="http://schemas.microsoft.com/office/powerpoint/2010/main" val="28101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03CD5-70BB-4E3C-BAB3-830F1E29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02" y="1738798"/>
            <a:ext cx="4500653" cy="3380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60FFB-8D3D-4395-9908-C3DAA362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4" y="1738797"/>
            <a:ext cx="4467511" cy="33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9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398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Attacking NNs with Adversarial Examples</vt:lpstr>
      <vt:lpstr>Contents</vt:lpstr>
      <vt:lpstr>A. Attacking a network with adversarial example </vt:lpstr>
      <vt:lpstr>A. Attacking a network with adversarial example </vt:lpstr>
      <vt:lpstr>PowerPoint Presentation</vt:lpstr>
      <vt:lpstr>PowerPoint Presentation</vt:lpstr>
      <vt:lpstr>Attacks Examples</vt:lpstr>
      <vt:lpstr>PowerPoint Presentation</vt:lpstr>
      <vt:lpstr>PowerPoint Presentation</vt:lpstr>
      <vt:lpstr>Knowledge of the attacker</vt:lpstr>
      <vt:lpstr>Safety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NNs with Adversarial Examples</dc:title>
  <dc:creator>Adesh Gadge</dc:creator>
  <cp:lastModifiedBy>Adesh Gadge</cp:lastModifiedBy>
  <cp:revision>29</cp:revision>
  <dcterms:created xsi:type="dcterms:W3CDTF">2019-04-08T23:53:02Z</dcterms:created>
  <dcterms:modified xsi:type="dcterms:W3CDTF">2019-04-12T21:59:12Z</dcterms:modified>
</cp:coreProperties>
</file>