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9" r:id="rId4"/>
    <p:sldId id="260" r:id="rId5"/>
    <p:sldId id="259" r:id="rId6"/>
    <p:sldId id="261" r:id="rId7"/>
    <p:sldId id="268" r:id="rId8"/>
  </p:sldIdLst>
  <p:sldSz cx="20104100" cy="11309350"/>
  <p:notesSz cx="20104100" cy="11309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  <p:bold r:id="rId16"/>
    </p:embeddedFont>
    <p:embeddedFont>
      <p:font typeface="Inter ExtraBold" panose="020B0604020202020204" charset="0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Source Sans Pro SemiBold" panose="020B0603030403020204" pitchFamily="34" charset="0"/>
      <p:bold r:id="rId22"/>
      <p:boldItalic r:id="rId23"/>
    </p:embeddedFont>
    <p:embeddedFont>
      <p:font typeface="Stencil" panose="040409050D0802020404" pitchFamily="8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459"/>
    <a:srgbClr val="F5F8FA"/>
    <a:srgbClr val="CECBCC"/>
    <a:srgbClr val="FF0000"/>
    <a:srgbClr val="ED1C23"/>
    <a:srgbClr val="324559"/>
    <a:srgbClr val="F4785C"/>
    <a:srgbClr val="EE1C23"/>
    <a:srgbClr val="ED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76"/>
  </p:normalViewPr>
  <p:slideViewPr>
    <p:cSldViewPr snapToGrid="0">
      <p:cViewPr varScale="1">
        <p:scale>
          <a:sx n="36" d="100"/>
          <a:sy n="36" d="100"/>
        </p:scale>
        <p:origin x="100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85"/>
            </a:lvl1pPr>
          </a:lstStyle>
          <a:p>
            <a:fld id="{696C064A-D61B-4B21-B757-51A9B82445B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8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8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0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 u="none" strike="noStrike" cap="none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38002" y="1112547"/>
            <a:ext cx="10926614" cy="402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/>
            <a:r>
              <a:rPr lang="en-US" sz="4800" b="1" i="0" u="none" strike="noStrike" dirty="0">
                <a:solidFill>
                  <a:srgbClr val="324659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A Comparison Between </a:t>
            </a:r>
            <a:r>
              <a:rPr lang="en-US" sz="4800" b="1" i="0" u="none" strike="noStrike" dirty="0">
                <a:solidFill>
                  <a:srgbClr val="FF0000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Model-Less</a:t>
            </a:r>
            <a:r>
              <a:rPr lang="en-US" sz="4800" b="1" i="0" u="none" strike="noStrike" dirty="0">
                <a:solidFill>
                  <a:srgbClr val="324659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 And </a:t>
            </a:r>
            <a:r>
              <a:rPr lang="en-US" sz="4800" b="1" i="0" u="none" strike="noStrike" dirty="0">
                <a:solidFill>
                  <a:srgbClr val="FF0000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Model-Based</a:t>
            </a:r>
            <a:r>
              <a:rPr lang="en-US" sz="4800" b="1" i="0" u="none" strike="noStrike" dirty="0">
                <a:solidFill>
                  <a:srgbClr val="324659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 </a:t>
            </a:r>
            <a:r>
              <a:rPr lang="en-US" sz="4800" b="1" i="0" u="none" strike="noStrike" dirty="0">
                <a:solidFill>
                  <a:srgbClr val="FF0000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RL</a:t>
            </a:r>
            <a:r>
              <a:rPr lang="en-US" sz="4800" b="1" i="0" u="none" strike="noStrike" dirty="0">
                <a:solidFill>
                  <a:srgbClr val="324659"/>
                </a:solidFill>
                <a:effectLst/>
                <a:latin typeface="Stencil" panose="040409050D0802020404" pitchFamily="82" charset="77"/>
                <a:cs typeface="Times New Roman" panose="02020603050405020304" pitchFamily="18" charset="0"/>
              </a:rPr>
              <a:t> Approaches</a:t>
            </a:r>
            <a:br>
              <a:rPr lang="en-US" sz="8250" dirty="0">
                <a:latin typeface="Inter ExtraBold" panose="02000503000000020004" pitchFamily="2" charset="0"/>
                <a:ea typeface="Inter ExtraBold" panose="02000503000000020004" pitchFamily="2" charset="0"/>
                <a:cs typeface="Inter" panose="020B0502030000000004"/>
                <a:sym typeface="Inter Black"/>
              </a:rPr>
            </a:br>
            <a:br>
              <a:rPr lang="en-US" sz="8250" dirty="0">
                <a:latin typeface="Inter ExtraBold" panose="02000503000000020004" pitchFamily="2" charset="0"/>
                <a:ea typeface="Inter ExtraBold" panose="02000503000000020004" pitchFamily="2" charset="0"/>
                <a:cs typeface="Inter" panose="020B0502030000000004"/>
                <a:sym typeface="Inter Black"/>
              </a:rPr>
            </a:br>
            <a:endParaRPr sz="8250" dirty="0">
              <a:latin typeface="Inter ExtraBold" panose="02000503000000020004" pitchFamily="2" charset="0"/>
              <a:ea typeface="Inter ExtraBold" panose="02000503000000020004" pitchFamily="2" charset="0"/>
              <a:cs typeface="Inter" panose="020B0502030000000004"/>
              <a:sym typeface="Inter Black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77943" y="3527767"/>
            <a:ext cx="10862133" cy="278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en-US" sz="4800" dirty="0">
                <a:solidFill>
                  <a:srgbClr val="324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Model-Free RL through a mathematical approach to playing tennis and also to explore Model-Based RL through playing tennis using the Deep Q Network and compare them.</a:t>
            </a:r>
          </a:p>
          <a:p>
            <a:pPr marL="12700"/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1775780" y="3252242"/>
            <a:ext cx="1990964" cy="1990964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9" name="Google Shape;49;p7"/>
          <p:cNvSpPr/>
          <p:nvPr/>
        </p:nvSpPr>
        <p:spPr>
          <a:xfrm>
            <a:off x="14319891" y="3252241"/>
            <a:ext cx="1990965" cy="1990965"/>
          </a:xfrm>
          <a:custGeom>
            <a:avLst/>
            <a:gdLst/>
            <a:ahLst/>
            <a:cxnLst/>
            <a:rect l="l" t="t" r="r" b="b"/>
            <a:pathLst>
              <a:path w="2764790" h="2764790" extrusionOk="0">
                <a:moveTo>
                  <a:pt x="652691" y="2764713"/>
                </a:moveTo>
                <a:lnTo>
                  <a:pt x="0" y="2304046"/>
                </a:lnTo>
                <a:lnTo>
                  <a:pt x="0" y="2726169"/>
                </a:lnTo>
                <a:lnTo>
                  <a:pt x="54597" y="2764713"/>
                </a:lnTo>
                <a:lnTo>
                  <a:pt x="652691" y="2764713"/>
                </a:lnTo>
                <a:close/>
              </a:path>
              <a:path w="2764790" h="2764790" extrusionOk="0">
                <a:moveTo>
                  <a:pt x="1848840" y="2764713"/>
                </a:moveTo>
                <a:lnTo>
                  <a:pt x="0" y="1459801"/>
                </a:lnTo>
                <a:lnTo>
                  <a:pt x="0" y="1881924"/>
                </a:lnTo>
                <a:lnTo>
                  <a:pt x="1250759" y="2764713"/>
                </a:lnTo>
                <a:lnTo>
                  <a:pt x="1848840" y="2764713"/>
                </a:lnTo>
                <a:close/>
              </a:path>
              <a:path w="2764790" h="2764790" extrusionOk="0">
                <a:moveTo>
                  <a:pt x="2764574" y="878332"/>
                </a:moveTo>
                <a:lnTo>
                  <a:pt x="1520139" y="0"/>
                </a:lnTo>
                <a:lnTo>
                  <a:pt x="922070" y="0"/>
                </a:lnTo>
                <a:lnTo>
                  <a:pt x="2764574" y="1300441"/>
                </a:lnTo>
                <a:lnTo>
                  <a:pt x="2764574" y="878332"/>
                </a:lnTo>
                <a:close/>
              </a:path>
              <a:path w="2764790" h="2764790" extrusionOk="0">
                <a:moveTo>
                  <a:pt x="2764586" y="2566809"/>
                </a:moveTo>
                <a:lnTo>
                  <a:pt x="0" y="615569"/>
                </a:lnTo>
                <a:lnTo>
                  <a:pt x="0" y="1037678"/>
                </a:lnTo>
                <a:lnTo>
                  <a:pt x="2446921" y="2764726"/>
                </a:lnTo>
                <a:lnTo>
                  <a:pt x="2764586" y="2764726"/>
                </a:lnTo>
                <a:lnTo>
                  <a:pt x="2764586" y="2566809"/>
                </a:lnTo>
                <a:close/>
              </a:path>
              <a:path w="2764790" h="2764790" extrusionOk="0">
                <a:moveTo>
                  <a:pt x="2764586" y="1722564"/>
                </a:moveTo>
                <a:lnTo>
                  <a:pt x="323977" y="0"/>
                </a:lnTo>
                <a:lnTo>
                  <a:pt x="0" y="0"/>
                </a:lnTo>
                <a:lnTo>
                  <a:pt x="0" y="193459"/>
                </a:lnTo>
                <a:lnTo>
                  <a:pt x="2764586" y="2144687"/>
                </a:lnTo>
                <a:lnTo>
                  <a:pt x="2764586" y="1722564"/>
                </a:lnTo>
                <a:close/>
              </a:path>
              <a:path w="2764790" h="2764790" extrusionOk="0">
                <a:moveTo>
                  <a:pt x="2764586" y="34099"/>
                </a:moveTo>
                <a:lnTo>
                  <a:pt x="2716276" y="0"/>
                </a:lnTo>
                <a:lnTo>
                  <a:pt x="2118207" y="0"/>
                </a:lnTo>
                <a:lnTo>
                  <a:pt x="2764586" y="456209"/>
                </a:lnTo>
                <a:lnTo>
                  <a:pt x="2764586" y="34099"/>
                </a:lnTo>
                <a:close/>
              </a:path>
            </a:pathLst>
          </a:custGeom>
          <a:solidFill>
            <a:srgbClr val="231E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0" name="Google Shape;50;p7"/>
          <p:cNvSpPr/>
          <p:nvPr/>
        </p:nvSpPr>
        <p:spPr>
          <a:xfrm>
            <a:off x="16949812" y="3185344"/>
            <a:ext cx="1990965" cy="1990965"/>
          </a:xfrm>
          <a:custGeom>
            <a:avLst/>
            <a:gdLst/>
            <a:ahLst/>
            <a:cxnLst/>
            <a:rect l="l" t="t" r="r" b="b"/>
            <a:pathLst>
              <a:path w="3015615" h="3015615" extrusionOk="0">
                <a:moveTo>
                  <a:pt x="1507807" y="0"/>
                </a:moveTo>
                <a:lnTo>
                  <a:pt x="1459943" y="745"/>
                </a:lnTo>
                <a:lnTo>
                  <a:pt x="1412451" y="2966"/>
                </a:lnTo>
                <a:lnTo>
                  <a:pt x="1365353" y="6641"/>
                </a:lnTo>
                <a:lnTo>
                  <a:pt x="1318671" y="11747"/>
                </a:lnTo>
                <a:lnTo>
                  <a:pt x="1272427" y="18264"/>
                </a:lnTo>
                <a:lnTo>
                  <a:pt x="1226643" y="26167"/>
                </a:lnTo>
                <a:lnTo>
                  <a:pt x="1181342" y="35437"/>
                </a:lnTo>
                <a:lnTo>
                  <a:pt x="1136545" y="46049"/>
                </a:lnTo>
                <a:lnTo>
                  <a:pt x="1092275" y="57983"/>
                </a:lnTo>
                <a:lnTo>
                  <a:pt x="1048553" y="71216"/>
                </a:lnTo>
                <a:lnTo>
                  <a:pt x="1005402" y="85727"/>
                </a:lnTo>
                <a:lnTo>
                  <a:pt x="962844" y="101492"/>
                </a:lnTo>
                <a:lnTo>
                  <a:pt x="920900" y="118490"/>
                </a:lnTo>
                <a:lnTo>
                  <a:pt x="879594" y="136700"/>
                </a:lnTo>
                <a:lnTo>
                  <a:pt x="838946" y="156098"/>
                </a:lnTo>
                <a:lnTo>
                  <a:pt x="798979" y="176663"/>
                </a:lnTo>
                <a:lnTo>
                  <a:pt x="759716" y="198372"/>
                </a:lnTo>
                <a:lnTo>
                  <a:pt x="721177" y="221205"/>
                </a:lnTo>
                <a:lnTo>
                  <a:pt x="683386" y="245137"/>
                </a:lnTo>
                <a:lnTo>
                  <a:pt x="646364" y="270148"/>
                </a:lnTo>
                <a:lnTo>
                  <a:pt x="610134" y="296216"/>
                </a:lnTo>
                <a:lnTo>
                  <a:pt x="574717" y="323318"/>
                </a:lnTo>
                <a:lnTo>
                  <a:pt x="540136" y="351432"/>
                </a:lnTo>
                <a:lnTo>
                  <a:pt x="506412" y="380536"/>
                </a:lnTo>
                <a:lnTo>
                  <a:pt x="473568" y="410608"/>
                </a:lnTo>
                <a:lnTo>
                  <a:pt x="441626" y="441626"/>
                </a:lnTo>
                <a:lnTo>
                  <a:pt x="410608" y="473568"/>
                </a:lnTo>
                <a:lnTo>
                  <a:pt x="380536" y="506412"/>
                </a:lnTo>
                <a:lnTo>
                  <a:pt x="351432" y="540136"/>
                </a:lnTo>
                <a:lnTo>
                  <a:pt x="323318" y="574717"/>
                </a:lnTo>
                <a:lnTo>
                  <a:pt x="296216" y="610134"/>
                </a:lnTo>
                <a:lnTo>
                  <a:pt x="270148" y="646364"/>
                </a:lnTo>
                <a:lnTo>
                  <a:pt x="245137" y="683386"/>
                </a:lnTo>
                <a:lnTo>
                  <a:pt x="221205" y="721177"/>
                </a:lnTo>
                <a:lnTo>
                  <a:pt x="198372" y="759716"/>
                </a:lnTo>
                <a:lnTo>
                  <a:pt x="176663" y="798979"/>
                </a:lnTo>
                <a:lnTo>
                  <a:pt x="156098" y="838946"/>
                </a:lnTo>
                <a:lnTo>
                  <a:pt x="136700" y="879594"/>
                </a:lnTo>
                <a:lnTo>
                  <a:pt x="118490" y="920900"/>
                </a:lnTo>
                <a:lnTo>
                  <a:pt x="101492" y="962844"/>
                </a:lnTo>
                <a:lnTo>
                  <a:pt x="85727" y="1005402"/>
                </a:lnTo>
                <a:lnTo>
                  <a:pt x="71216" y="1048553"/>
                </a:lnTo>
                <a:lnTo>
                  <a:pt x="57983" y="1092275"/>
                </a:lnTo>
                <a:lnTo>
                  <a:pt x="46049" y="1136545"/>
                </a:lnTo>
                <a:lnTo>
                  <a:pt x="35437" y="1181342"/>
                </a:lnTo>
                <a:lnTo>
                  <a:pt x="26167" y="1226643"/>
                </a:lnTo>
                <a:lnTo>
                  <a:pt x="18264" y="1272427"/>
                </a:lnTo>
                <a:lnTo>
                  <a:pt x="11747" y="1318671"/>
                </a:lnTo>
                <a:lnTo>
                  <a:pt x="6641" y="1365353"/>
                </a:lnTo>
                <a:lnTo>
                  <a:pt x="2966" y="1412451"/>
                </a:lnTo>
                <a:lnTo>
                  <a:pt x="745" y="1459943"/>
                </a:lnTo>
                <a:lnTo>
                  <a:pt x="0" y="1507807"/>
                </a:lnTo>
                <a:lnTo>
                  <a:pt x="745" y="1555671"/>
                </a:lnTo>
                <a:lnTo>
                  <a:pt x="2966" y="1603163"/>
                </a:lnTo>
                <a:lnTo>
                  <a:pt x="6641" y="1650261"/>
                </a:lnTo>
                <a:lnTo>
                  <a:pt x="11747" y="1696943"/>
                </a:lnTo>
                <a:lnTo>
                  <a:pt x="18264" y="1743187"/>
                </a:lnTo>
                <a:lnTo>
                  <a:pt x="26167" y="1788971"/>
                </a:lnTo>
                <a:lnTo>
                  <a:pt x="35437" y="1834272"/>
                </a:lnTo>
                <a:lnTo>
                  <a:pt x="46049" y="1879069"/>
                </a:lnTo>
                <a:lnTo>
                  <a:pt x="57983" y="1923339"/>
                </a:lnTo>
                <a:lnTo>
                  <a:pt x="71216" y="1967061"/>
                </a:lnTo>
                <a:lnTo>
                  <a:pt x="85727" y="2010212"/>
                </a:lnTo>
                <a:lnTo>
                  <a:pt x="101492" y="2052770"/>
                </a:lnTo>
                <a:lnTo>
                  <a:pt x="118490" y="2094714"/>
                </a:lnTo>
                <a:lnTo>
                  <a:pt x="136700" y="2136020"/>
                </a:lnTo>
                <a:lnTo>
                  <a:pt x="156098" y="2176668"/>
                </a:lnTo>
                <a:lnTo>
                  <a:pt x="176663" y="2216635"/>
                </a:lnTo>
                <a:lnTo>
                  <a:pt x="198372" y="2255898"/>
                </a:lnTo>
                <a:lnTo>
                  <a:pt x="221205" y="2294437"/>
                </a:lnTo>
                <a:lnTo>
                  <a:pt x="245137" y="2332228"/>
                </a:lnTo>
                <a:lnTo>
                  <a:pt x="270148" y="2369250"/>
                </a:lnTo>
                <a:lnTo>
                  <a:pt x="296216" y="2405480"/>
                </a:lnTo>
                <a:lnTo>
                  <a:pt x="323318" y="2440897"/>
                </a:lnTo>
                <a:lnTo>
                  <a:pt x="351432" y="2475478"/>
                </a:lnTo>
                <a:lnTo>
                  <a:pt x="380536" y="2509202"/>
                </a:lnTo>
                <a:lnTo>
                  <a:pt x="410608" y="2542046"/>
                </a:lnTo>
                <a:lnTo>
                  <a:pt x="441626" y="2573988"/>
                </a:lnTo>
                <a:lnTo>
                  <a:pt x="473568" y="2605006"/>
                </a:lnTo>
                <a:lnTo>
                  <a:pt x="506412" y="2635078"/>
                </a:lnTo>
                <a:lnTo>
                  <a:pt x="540136" y="2664182"/>
                </a:lnTo>
                <a:lnTo>
                  <a:pt x="574717" y="2692296"/>
                </a:lnTo>
                <a:lnTo>
                  <a:pt x="610134" y="2719398"/>
                </a:lnTo>
                <a:lnTo>
                  <a:pt x="646364" y="2745466"/>
                </a:lnTo>
                <a:lnTo>
                  <a:pt x="683386" y="2770477"/>
                </a:lnTo>
                <a:lnTo>
                  <a:pt x="721177" y="2794409"/>
                </a:lnTo>
                <a:lnTo>
                  <a:pt x="759716" y="2817242"/>
                </a:lnTo>
                <a:lnTo>
                  <a:pt x="798979" y="2838951"/>
                </a:lnTo>
                <a:lnTo>
                  <a:pt x="838946" y="2859516"/>
                </a:lnTo>
                <a:lnTo>
                  <a:pt x="879594" y="2878914"/>
                </a:lnTo>
                <a:lnTo>
                  <a:pt x="920900" y="2897123"/>
                </a:lnTo>
                <a:lnTo>
                  <a:pt x="962844" y="2914122"/>
                </a:lnTo>
                <a:lnTo>
                  <a:pt x="1005402" y="2929887"/>
                </a:lnTo>
                <a:lnTo>
                  <a:pt x="1048553" y="2944398"/>
                </a:lnTo>
                <a:lnTo>
                  <a:pt x="1092275" y="2957631"/>
                </a:lnTo>
                <a:lnTo>
                  <a:pt x="1136545" y="2969565"/>
                </a:lnTo>
                <a:lnTo>
                  <a:pt x="1181342" y="2980177"/>
                </a:lnTo>
                <a:lnTo>
                  <a:pt x="1226643" y="2989447"/>
                </a:lnTo>
                <a:lnTo>
                  <a:pt x="1272427" y="2997350"/>
                </a:lnTo>
                <a:lnTo>
                  <a:pt x="1318671" y="3003867"/>
                </a:lnTo>
                <a:lnTo>
                  <a:pt x="1365353" y="3008973"/>
                </a:lnTo>
                <a:lnTo>
                  <a:pt x="1412451" y="3012648"/>
                </a:lnTo>
                <a:lnTo>
                  <a:pt x="1459943" y="3014869"/>
                </a:lnTo>
                <a:lnTo>
                  <a:pt x="1507807" y="3015614"/>
                </a:lnTo>
                <a:lnTo>
                  <a:pt x="1555671" y="3014869"/>
                </a:lnTo>
                <a:lnTo>
                  <a:pt x="1603163" y="3012648"/>
                </a:lnTo>
                <a:lnTo>
                  <a:pt x="1650261" y="3008973"/>
                </a:lnTo>
                <a:lnTo>
                  <a:pt x="1696943" y="3003867"/>
                </a:lnTo>
                <a:lnTo>
                  <a:pt x="1743187" y="2997350"/>
                </a:lnTo>
                <a:lnTo>
                  <a:pt x="1788971" y="2989447"/>
                </a:lnTo>
                <a:lnTo>
                  <a:pt x="1834272" y="2980177"/>
                </a:lnTo>
                <a:lnTo>
                  <a:pt x="1879069" y="2969565"/>
                </a:lnTo>
                <a:lnTo>
                  <a:pt x="1923339" y="2957631"/>
                </a:lnTo>
                <a:lnTo>
                  <a:pt x="1967061" y="2944398"/>
                </a:lnTo>
                <a:lnTo>
                  <a:pt x="2010212" y="2929887"/>
                </a:lnTo>
                <a:lnTo>
                  <a:pt x="2052770" y="2914122"/>
                </a:lnTo>
                <a:lnTo>
                  <a:pt x="2094714" y="2897123"/>
                </a:lnTo>
                <a:lnTo>
                  <a:pt x="2136020" y="2878914"/>
                </a:lnTo>
                <a:lnTo>
                  <a:pt x="2176668" y="2859516"/>
                </a:lnTo>
                <a:lnTo>
                  <a:pt x="2216635" y="2838951"/>
                </a:lnTo>
                <a:lnTo>
                  <a:pt x="2255898" y="2817242"/>
                </a:lnTo>
                <a:lnTo>
                  <a:pt x="2294437" y="2794409"/>
                </a:lnTo>
                <a:lnTo>
                  <a:pt x="2332228" y="2770477"/>
                </a:lnTo>
                <a:lnTo>
                  <a:pt x="2369250" y="2745466"/>
                </a:lnTo>
                <a:lnTo>
                  <a:pt x="2405480" y="2719398"/>
                </a:lnTo>
                <a:lnTo>
                  <a:pt x="2440897" y="2692296"/>
                </a:lnTo>
                <a:lnTo>
                  <a:pt x="2475478" y="2664182"/>
                </a:lnTo>
                <a:lnTo>
                  <a:pt x="2509202" y="2635078"/>
                </a:lnTo>
                <a:lnTo>
                  <a:pt x="2542046" y="2605006"/>
                </a:lnTo>
                <a:lnTo>
                  <a:pt x="2573988" y="2573988"/>
                </a:lnTo>
                <a:lnTo>
                  <a:pt x="2605006" y="2542046"/>
                </a:lnTo>
                <a:lnTo>
                  <a:pt x="2635078" y="2509202"/>
                </a:lnTo>
                <a:lnTo>
                  <a:pt x="2664182" y="2475478"/>
                </a:lnTo>
                <a:lnTo>
                  <a:pt x="2692296" y="2440897"/>
                </a:lnTo>
                <a:lnTo>
                  <a:pt x="2719398" y="2405480"/>
                </a:lnTo>
                <a:lnTo>
                  <a:pt x="2745466" y="2369250"/>
                </a:lnTo>
                <a:lnTo>
                  <a:pt x="2770477" y="2332228"/>
                </a:lnTo>
                <a:lnTo>
                  <a:pt x="2794409" y="2294437"/>
                </a:lnTo>
                <a:lnTo>
                  <a:pt x="2817242" y="2255898"/>
                </a:lnTo>
                <a:lnTo>
                  <a:pt x="2838951" y="2216635"/>
                </a:lnTo>
                <a:lnTo>
                  <a:pt x="2859516" y="2176668"/>
                </a:lnTo>
                <a:lnTo>
                  <a:pt x="2878914" y="2136020"/>
                </a:lnTo>
                <a:lnTo>
                  <a:pt x="2897123" y="2094714"/>
                </a:lnTo>
                <a:lnTo>
                  <a:pt x="2914122" y="2052770"/>
                </a:lnTo>
                <a:lnTo>
                  <a:pt x="2929887" y="2010212"/>
                </a:lnTo>
                <a:lnTo>
                  <a:pt x="2944398" y="1967061"/>
                </a:lnTo>
                <a:lnTo>
                  <a:pt x="2957631" y="1923339"/>
                </a:lnTo>
                <a:lnTo>
                  <a:pt x="2969565" y="1879069"/>
                </a:lnTo>
                <a:lnTo>
                  <a:pt x="2980177" y="1834272"/>
                </a:lnTo>
                <a:lnTo>
                  <a:pt x="2989447" y="1788971"/>
                </a:lnTo>
                <a:lnTo>
                  <a:pt x="2997350" y="1743187"/>
                </a:lnTo>
                <a:lnTo>
                  <a:pt x="3003867" y="1696943"/>
                </a:lnTo>
                <a:lnTo>
                  <a:pt x="3008973" y="1650261"/>
                </a:lnTo>
                <a:lnTo>
                  <a:pt x="3012648" y="1603163"/>
                </a:lnTo>
                <a:lnTo>
                  <a:pt x="3014869" y="1555671"/>
                </a:lnTo>
                <a:lnTo>
                  <a:pt x="3015614" y="1507807"/>
                </a:lnTo>
                <a:lnTo>
                  <a:pt x="3014869" y="1459943"/>
                </a:lnTo>
                <a:lnTo>
                  <a:pt x="3012648" y="1412451"/>
                </a:lnTo>
                <a:lnTo>
                  <a:pt x="3008973" y="1365353"/>
                </a:lnTo>
                <a:lnTo>
                  <a:pt x="3003867" y="1318671"/>
                </a:lnTo>
                <a:lnTo>
                  <a:pt x="2997350" y="1272427"/>
                </a:lnTo>
                <a:lnTo>
                  <a:pt x="2989447" y="1226643"/>
                </a:lnTo>
                <a:lnTo>
                  <a:pt x="2980177" y="1181342"/>
                </a:lnTo>
                <a:lnTo>
                  <a:pt x="2969565" y="1136545"/>
                </a:lnTo>
                <a:lnTo>
                  <a:pt x="2957631" y="1092275"/>
                </a:lnTo>
                <a:lnTo>
                  <a:pt x="2944398" y="1048553"/>
                </a:lnTo>
                <a:lnTo>
                  <a:pt x="2929887" y="1005402"/>
                </a:lnTo>
                <a:lnTo>
                  <a:pt x="2914122" y="962844"/>
                </a:lnTo>
                <a:lnTo>
                  <a:pt x="2897123" y="920900"/>
                </a:lnTo>
                <a:lnTo>
                  <a:pt x="2878914" y="879594"/>
                </a:lnTo>
                <a:lnTo>
                  <a:pt x="2859516" y="838946"/>
                </a:lnTo>
                <a:lnTo>
                  <a:pt x="2838951" y="798979"/>
                </a:lnTo>
                <a:lnTo>
                  <a:pt x="2817242" y="759716"/>
                </a:lnTo>
                <a:lnTo>
                  <a:pt x="2794409" y="721177"/>
                </a:lnTo>
                <a:lnTo>
                  <a:pt x="2770477" y="683386"/>
                </a:lnTo>
                <a:lnTo>
                  <a:pt x="2745466" y="646364"/>
                </a:lnTo>
                <a:lnTo>
                  <a:pt x="2719398" y="610134"/>
                </a:lnTo>
                <a:lnTo>
                  <a:pt x="2692296" y="574717"/>
                </a:lnTo>
                <a:lnTo>
                  <a:pt x="2664182" y="540136"/>
                </a:lnTo>
                <a:lnTo>
                  <a:pt x="2635078" y="506412"/>
                </a:lnTo>
                <a:lnTo>
                  <a:pt x="2605006" y="473568"/>
                </a:lnTo>
                <a:lnTo>
                  <a:pt x="2573988" y="441626"/>
                </a:lnTo>
                <a:lnTo>
                  <a:pt x="2542046" y="410608"/>
                </a:lnTo>
                <a:lnTo>
                  <a:pt x="2509202" y="380536"/>
                </a:lnTo>
                <a:lnTo>
                  <a:pt x="2475478" y="351432"/>
                </a:lnTo>
                <a:lnTo>
                  <a:pt x="2440897" y="323318"/>
                </a:lnTo>
                <a:lnTo>
                  <a:pt x="2405480" y="296216"/>
                </a:lnTo>
                <a:lnTo>
                  <a:pt x="2369250" y="270148"/>
                </a:lnTo>
                <a:lnTo>
                  <a:pt x="2332228" y="245137"/>
                </a:lnTo>
                <a:lnTo>
                  <a:pt x="2294437" y="221205"/>
                </a:lnTo>
                <a:lnTo>
                  <a:pt x="2255898" y="198372"/>
                </a:lnTo>
                <a:lnTo>
                  <a:pt x="2216635" y="176663"/>
                </a:lnTo>
                <a:lnTo>
                  <a:pt x="2176668" y="156098"/>
                </a:lnTo>
                <a:lnTo>
                  <a:pt x="2136020" y="136700"/>
                </a:lnTo>
                <a:lnTo>
                  <a:pt x="2094714" y="118490"/>
                </a:lnTo>
                <a:lnTo>
                  <a:pt x="2052770" y="101492"/>
                </a:lnTo>
                <a:lnTo>
                  <a:pt x="2010212" y="85727"/>
                </a:lnTo>
                <a:lnTo>
                  <a:pt x="1967061" y="71216"/>
                </a:lnTo>
                <a:lnTo>
                  <a:pt x="1923339" y="57983"/>
                </a:lnTo>
                <a:lnTo>
                  <a:pt x="1879069" y="46049"/>
                </a:lnTo>
                <a:lnTo>
                  <a:pt x="1834272" y="35437"/>
                </a:lnTo>
                <a:lnTo>
                  <a:pt x="1788971" y="26167"/>
                </a:lnTo>
                <a:lnTo>
                  <a:pt x="1743187" y="18264"/>
                </a:lnTo>
                <a:lnTo>
                  <a:pt x="1696943" y="11747"/>
                </a:lnTo>
                <a:lnTo>
                  <a:pt x="1650261" y="6641"/>
                </a:lnTo>
                <a:lnTo>
                  <a:pt x="1603163" y="2966"/>
                </a:lnTo>
                <a:lnTo>
                  <a:pt x="1555671" y="745"/>
                </a:lnTo>
                <a:lnTo>
                  <a:pt x="1507807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7"/>
          <p:cNvSpPr/>
          <p:nvPr/>
        </p:nvSpPr>
        <p:spPr>
          <a:xfrm>
            <a:off x="12106341" y="5920250"/>
            <a:ext cx="1521925" cy="1521925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rgbClr val="231E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7"/>
          <p:cNvSpPr/>
          <p:nvPr/>
        </p:nvSpPr>
        <p:spPr>
          <a:xfrm>
            <a:off x="14303266" y="5642006"/>
            <a:ext cx="2051579" cy="2051579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18" y="2295956"/>
                </a:lnTo>
                <a:lnTo>
                  <a:pt x="2743098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606" y="1951304"/>
                </a:lnTo>
                <a:lnTo>
                  <a:pt x="2513634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50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86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35" y="1473174"/>
                </a:lnTo>
                <a:lnTo>
                  <a:pt x="1113663" y="1483144"/>
                </a:lnTo>
                <a:lnTo>
                  <a:pt x="1068349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40" y="1554099"/>
                </a:lnTo>
                <a:lnTo>
                  <a:pt x="850976" y="1572336"/>
                </a:lnTo>
                <a:lnTo>
                  <a:pt x="809510" y="1591856"/>
                </a:lnTo>
                <a:lnTo>
                  <a:pt x="768794" y="1612633"/>
                </a:lnTo>
                <a:lnTo>
                  <a:pt x="728827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23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23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202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94" y="2604516"/>
                </a:lnTo>
                <a:lnTo>
                  <a:pt x="19685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18" y="850976"/>
                </a:lnTo>
                <a:lnTo>
                  <a:pt x="2743098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606" y="506323"/>
                </a:lnTo>
                <a:lnTo>
                  <a:pt x="2513634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50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86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35" y="28194"/>
                </a:lnTo>
                <a:lnTo>
                  <a:pt x="1113663" y="38163"/>
                </a:lnTo>
                <a:lnTo>
                  <a:pt x="1068349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40" y="109118"/>
                </a:lnTo>
                <a:lnTo>
                  <a:pt x="850976" y="127355"/>
                </a:lnTo>
                <a:lnTo>
                  <a:pt x="809510" y="146875"/>
                </a:lnTo>
                <a:lnTo>
                  <a:pt x="768794" y="167652"/>
                </a:lnTo>
                <a:lnTo>
                  <a:pt x="728827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23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23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202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94" y="1159535"/>
                </a:lnTo>
                <a:lnTo>
                  <a:pt x="19685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7100000">
            <a:off x="16864154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7100000">
            <a:off x="16864153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7100000">
            <a:off x="16864153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7100000">
            <a:off x="16864154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7100000">
            <a:off x="16864154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7100000">
            <a:off x="16864153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7100000">
            <a:off x="16864153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17100000">
            <a:off x="17177870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17100000">
            <a:off x="17177871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17100000">
            <a:off x="17177871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17100000">
            <a:off x="17177870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17100000">
            <a:off x="17177871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17100000">
            <a:off x="17177870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17100000">
            <a:off x="17177870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491577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491578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491577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491578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491578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491577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491577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805302" y="7575427"/>
            <a:ext cx="72610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805302" y="7255129"/>
            <a:ext cx="7261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805302" y="6934815"/>
            <a:ext cx="72610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805302" y="6614518"/>
            <a:ext cx="7261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7805302" y="6294213"/>
            <a:ext cx="7261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805302" y="5973893"/>
            <a:ext cx="72610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7805302" y="5653590"/>
            <a:ext cx="72610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119007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119008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119007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119008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119008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119007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119007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432724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432725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432724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432725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17100000">
            <a:off x="18432725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432724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100000">
            <a:off x="18432724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 rot="17100000">
            <a:off x="18746440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rot="17100000">
            <a:off x="18746441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 rot="17100000">
            <a:off x="18746440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rot="17100000">
            <a:off x="18746441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rot="17100000">
            <a:off x="18746441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 rot="17100000">
            <a:off x="18746440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 rot="17100000">
            <a:off x="18746440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rot="17100000">
            <a:off x="19060156" y="7575427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rot="17100000">
            <a:off x="19060157" y="7255129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rot="17100000">
            <a:off x="19060156" y="6934815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rot="17100000">
            <a:off x="19060157" y="6614518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rot="17100000">
            <a:off x="19060157" y="6294213"/>
            <a:ext cx="72620" cy="7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rot="17100000">
            <a:off x="19060156" y="5973893"/>
            <a:ext cx="72619" cy="7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rot="17100000">
            <a:off x="19060156" y="5653590"/>
            <a:ext cx="72619" cy="7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14214752" y="8072920"/>
            <a:ext cx="2215895" cy="2215895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7"/>
          <p:cNvSpPr/>
          <p:nvPr/>
        </p:nvSpPr>
        <p:spPr>
          <a:xfrm>
            <a:off x="16922445" y="8097512"/>
            <a:ext cx="2215896" cy="2216391"/>
          </a:xfrm>
          <a:custGeom>
            <a:avLst/>
            <a:gdLst/>
            <a:ahLst/>
            <a:cxnLst/>
            <a:rect l="l" t="t" r="r" b="b"/>
            <a:pathLst>
              <a:path w="2842894" h="2843529" extrusionOk="0">
                <a:moveTo>
                  <a:pt x="2842564" y="0"/>
                </a:moveTo>
                <a:lnTo>
                  <a:pt x="0" y="0"/>
                </a:lnTo>
                <a:lnTo>
                  <a:pt x="0" y="991870"/>
                </a:lnTo>
                <a:lnTo>
                  <a:pt x="912431" y="991870"/>
                </a:lnTo>
                <a:lnTo>
                  <a:pt x="912431" y="1903730"/>
                </a:lnTo>
                <a:lnTo>
                  <a:pt x="1842401" y="1903730"/>
                </a:lnTo>
                <a:lnTo>
                  <a:pt x="1842401" y="2843530"/>
                </a:lnTo>
                <a:lnTo>
                  <a:pt x="2842564" y="2843530"/>
                </a:lnTo>
                <a:lnTo>
                  <a:pt x="2842564" y="1903730"/>
                </a:lnTo>
                <a:lnTo>
                  <a:pt x="2842564" y="991870"/>
                </a:lnTo>
                <a:lnTo>
                  <a:pt x="2842564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11885763" y="8246836"/>
            <a:ext cx="1991415" cy="1990964"/>
          </a:xfrm>
          <a:custGeom>
            <a:avLst/>
            <a:gdLst/>
            <a:ahLst/>
            <a:cxnLst/>
            <a:rect l="l" t="t" r="r" b="b"/>
            <a:pathLst>
              <a:path w="2807334" h="2806700" extrusionOk="0">
                <a:moveTo>
                  <a:pt x="246062" y="2806192"/>
                </a:moveTo>
                <a:lnTo>
                  <a:pt x="0" y="2632532"/>
                </a:lnTo>
                <a:lnTo>
                  <a:pt x="0" y="2806192"/>
                </a:lnTo>
                <a:lnTo>
                  <a:pt x="246062" y="2806192"/>
                </a:lnTo>
                <a:close/>
              </a:path>
              <a:path w="2807334" h="2806700" extrusionOk="0">
                <a:moveTo>
                  <a:pt x="1040714" y="2806192"/>
                </a:moveTo>
                <a:lnTo>
                  <a:pt x="0" y="2071662"/>
                </a:lnTo>
                <a:lnTo>
                  <a:pt x="0" y="2352090"/>
                </a:lnTo>
                <a:lnTo>
                  <a:pt x="643394" y="2806192"/>
                </a:lnTo>
                <a:lnTo>
                  <a:pt x="1040714" y="2806192"/>
                </a:lnTo>
                <a:close/>
              </a:path>
              <a:path w="2807334" h="2806700" extrusionOk="0">
                <a:moveTo>
                  <a:pt x="1835353" y="2806204"/>
                </a:moveTo>
                <a:lnTo>
                  <a:pt x="0" y="1510804"/>
                </a:lnTo>
                <a:lnTo>
                  <a:pt x="0" y="1791233"/>
                </a:lnTo>
                <a:lnTo>
                  <a:pt x="1438033" y="2806204"/>
                </a:lnTo>
                <a:lnTo>
                  <a:pt x="1835353" y="2806204"/>
                </a:lnTo>
                <a:close/>
              </a:path>
              <a:path w="2807334" h="2806700" extrusionOk="0">
                <a:moveTo>
                  <a:pt x="2630005" y="2806192"/>
                </a:moveTo>
                <a:lnTo>
                  <a:pt x="0" y="949947"/>
                </a:lnTo>
                <a:lnTo>
                  <a:pt x="0" y="1230376"/>
                </a:lnTo>
                <a:lnTo>
                  <a:pt x="2232672" y="2806192"/>
                </a:lnTo>
                <a:lnTo>
                  <a:pt x="2630005" y="2806192"/>
                </a:lnTo>
                <a:close/>
              </a:path>
              <a:path w="2807334" h="2806700" extrusionOk="0">
                <a:moveTo>
                  <a:pt x="2806827" y="1248422"/>
                </a:moveTo>
                <a:lnTo>
                  <a:pt x="1038034" y="0"/>
                </a:lnTo>
                <a:lnTo>
                  <a:pt x="640702" y="0"/>
                </a:lnTo>
                <a:lnTo>
                  <a:pt x="2806827" y="1528851"/>
                </a:lnTo>
                <a:lnTo>
                  <a:pt x="2806827" y="1248422"/>
                </a:lnTo>
                <a:close/>
              </a:path>
              <a:path w="2807334" h="2806700" extrusionOk="0">
                <a:moveTo>
                  <a:pt x="2806827" y="687552"/>
                </a:moveTo>
                <a:lnTo>
                  <a:pt x="1832686" y="0"/>
                </a:lnTo>
                <a:lnTo>
                  <a:pt x="1435354" y="0"/>
                </a:lnTo>
                <a:lnTo>
                  <a:pt x="2806827" y="967981"/>
                </a:lnTo>
                <a:lnTo>
                  <a:pt x="2806827" y="687552"/>
                </a:lnTo>
                <a:close/>
              </a:path>
              <a:path w="2807334" h="2806700" extrusionOk="0">
                <a:moveTo>
                  <a:pt x="2806839" y="2370150"/>
                </a:moveTo>
                <a:lnTo>
                  <a:pt x="0" y="389089"/>
                </a:lnTo>
                <a:lnTo>
                  <a:pt x="0" y="669518"/>
                </a:lnTo>
                <a:lnTo>
                  <a:pt x="2806839" y="2650566"/>
                </a:lnTo>
                <a:lnTo>
                  <a:pt x="2806839" y="2370150"/>
                </a:lnTo>
                <a:close/>
              </a:path>
              <a:path w="2807334" h="2806700" extrusionOk="0">
                <a:moveTo>
                  <a:pt x="2806839" y="1809280"/>
                </a:moveTo>
                <a:lnTo>
                  <a:pt x="243370" y="0"/>
                </a:lnTo>
                <a:lnTo>
                  <a:pt x="0" y="0"/>
                </a:lnTo>
                <a:lnTo>
                  <a:pt x="0" y="108661"/>
                </a:lnTo>
                <a:lnTo>
                  <a:pt x="2806839" y="2089708"/>
                </a:lnTo>
                <a:lnTo>
                  <a:pt x="2806839" y="1809280"/>
                </a:lnTo>
                <a:close/>
              </a:path>
              <a:path w="2807334" h="2806700" extrusionOk="0">
                <a:moveTo>
                  <a:pt x="2806839" y="126695"/>
                </a:moveTo>
                <a:lnTo>
                  <a:pt x="2627338" y="0"/>
                </a:lnTo>
                <a:lnTo>
                  <a:pt x="2230005" y="0"/>
                </a:lnTo>
                <a:lnTo>
                  <a:pt x="2806839" y="407123"/>
                </a:lnTo>
                <a:lnTo>
                  <a:pt x="2806839" y="126695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7"/>
          <p:cNvSpPr/>
          <p:nvPr/>
        </p:nvSpPr>
        <p:spPr>
          <a:xfrm flipV="1">
            <a:off x="456660" y="3988778"/>
            <a:ext cx="204075" cy="68335"/>
          </a:xfrm>
          <a:custGeom>
            <a:avLst/>
            <a:gdLst/>
            <a:ahLst/>
            <a:cxnLst/>
            <a:rect l="l" t="t" r="r" b="b"/>
            <a:pathLst>
              <a:path w="817244" h="220345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7" name="Google Shape;157;p7"/>
          <p:cNvSpPr/>
          <p:nvPr/>
        </p:nvSpPr>
        <p:spPr>
          <a:xfrm>
            <a:off x="0" y="-539700"/>
            <a:ext cx="2361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83524" y="-465150"/>
            <a:ext cx="2178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COVER SLIDE</a:t>
            </a:r>
            <a:endParaRPr sz="2450" b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44" y="6011639"/>
            <a:ext cx="9660067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By: -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Rajdeep Bhattacharya</a:t>
            </a: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</a:t>
            </a:r>
          </a:p>
          <a:p>
            <a:pPr>
              <a:lnSpc>
                <a:spcPct val="150000"/>
              </a:lnSpc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Pranay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Udayagiri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Rajwinder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</p:txBody>
      </p:sp>
      <p:pic>
        <p:nvPicPr>
          <p:cNvPr id="10" name="Picture 9" descr="A picture containing logo&#10;&#10;Description automatically generat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7224" y="9387781"/>
            <a:ext cx="2249746" cy="6316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7763" y="1195672"/>
            <a:ext cx="72893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Artificial Intelligence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002" y="9091005"/>
            <a:ext cx="1394533" cy="1222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696" y="9385514"/>
            <a:ext cx="2185793" cy="633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5632" y="9115867"/>
            <a:ext cx="3494018" cy="1173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0" y="3091730"/>
            <a:ext cx="20104100" cy="8217620"/>
            <a:chOff x="-196126" y="3068102"/>
            <a:chExt cx="20104100" cy="8217620"/>
          </a:xfrm>
        </p:grpSpPr>
        <p:sp>
          <p:nvSpPr>
            <p:cNvPr id="167" name="Google Shape;167;p8"/>
            <p:cNvSpPr/>
            <p:nvPr/>
          </p:nvSpPr>
          <p:spPr>
            <a:xfrm>
              <a:off x="-196126" y="4529322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909851" y="3068102"/>
              <a:ext cx="9892145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4F7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785100" y="3075723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32445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" name="Google Shape;175;p8"/>
          <p:cNvSpPr txBox="1"/>
          <p:nvPr/>
        </p:nvSpPr>
        <p:spPr>
          <a:xfrm>
            <a:off x="5396921" y="4282245"/>
            <a:ext cx="9310255" cy="444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Final Project we worked on a comparison between Model-Free Reinforcement Learning and Model-Based Reinforcement Learning.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comparing Model-Free vs Model-Based reinforcement learning processes through an online game of tennis.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Model-Free RL, we are using a mathematical approach to playing tennis. And for the Model-Based RL we are using Tennis game played through the Deep Q Network.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NumPy,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Tensor Flow Libraries.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7102" y="709373"/>
            <a:ext cx="638989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rgbClr val="324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A Nutshell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9100" y="3597720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Brief:</a:t>
            </a:r>
          </a:p>
        </p:txBody>
      </p:sp>
      <p:sp>
        <p:nvSpPr>
          <p:cNvPr id="5" name="Google Shape;232;p11"/>
          <p:cNvSpPr/>
          <p:nvPr/>
        </p:nvSpPr>
        <p:spPr>
          <a:xfrm>
            <a:off x="19486327" y="10714192"/>
            <a:ext cx="385182" cy="385182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6" name="Google Shape;233;p11"/>
          <p:cNvSpPr txBox="1"/>
          <p:nvPr/>
        </p:nvSpPr>
        <p:spPr>
          <a:xfrm>
            <a:off x="19586462" y="10817567"/>
            <a:ext cx="260984" cy="2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r>
              <a:rPr lang="en-PH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4815591" y="1889854"/>
            <a:ext cx="10623318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/>
              <a:t>A short list of project objectives using bullet points.</a:t>
            </a:r>
            <a:endParaRPr sz="3600" dirty="0"/>
          </a:p>
        </p:txBody>
      </p:sp>
      <p:grpSp>
        <p:nvGrpSpPr>
          <p:cNvPr id="166" name="Google Shape;166;p8"/>
          <p:cNvGrpSpPr/>
          <p:nvPr/>
        </p:nvGrpSpPr>
        <p:grpSpPr>
          <a:xfrm>
            <a:off x="0" y="3424707"/>
            <a:ext cx="20104100" cy="8050898"/>
            <a:chOff x="-196126" y="3234824"/>
            <a:chExt cx="20104100" cy="8050898"/>
          </a:xfrm>
        </p:grpSpPr>
        <p:sp>
          <p:nvSpPr>
            <p:cNvPr id="167" name="Google Shape;167;p8"/>
            <p:cNvSpPr/>
            <p:nvPr/>
          </p:nvSpPr>
          <p:spPr>
            <a:xfrm>
              <a:off x="-196126" y="4529322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264188" y="3234824"/>
              <a:ext cx="11183471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4F7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239964" y="3253655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32445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" name="Google Shape;175;p8"/>
          <p:cNvSpPr txBox="1"/>
          <p:nvPr/>
        </p:nvSpPr>
        <p:spPr>
          <a:xfrm>
            <a:off x="4714267" y="3511396"/>
            <a:ext cx="10825966" cy="674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200" b="1" dirty="0">
                <a:solidFill>
                  <a:srgbClr val="324659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Project Objectives:</a:t>
            </a: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to analyze both Model-Free and Model-Based RL system.</a:t>
            </a: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using model-free and model-based algorithms, then we observe and analyze the outcomes.</a:t>
            </a: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talk about the presence of policy and the absence of policy, variance, performance, time taken for learning, trainability, scalability, bias, sample efficiency, etc. to compare the two approaches.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br>
              <a:rPr lang="en-US" sz="4000" dirty="0"/>
            </a:br>
            <a:endParaRPr sz="2950" dirty="0"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8426" y="498836"/>
            <a:ext cx="796724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rgbClr val="3245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Project Objectives</a:t>
            </a:r>
          </a:p>
        </p:txBody>
      </p:sp>
      <p:sp>
        <p:nvSpPr>
          <p:cNvPr id="2" name="Google Shape;232;p11"/>
          <p:cNvSpPr/>
          <p:nvPr/>
        </p:nvSpPr>
        <p:spPr>
          <a:xfrm>
            <a:off x="19419830" y="10880446"/>
            <a:ext cx="385182" cy="385182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" name="Google Shape;233;p11"/>
          <p:cNvSpPr txBox="1"/>
          <p:nvPr/>
        </p:nvSpPr>
        <p:spPr>
          <a:xfrm>
            <a:off x="19519965" y="10983821"/>
            <a:ext cx="260984" cy="2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Source Sans Pro SemiBold" panose="020B0603030403020204"/>
                <a:ea typeface="Source Sans Pro SemiBold" panose="020B0603030403020204"/>
                <a:cs typeface="Source Sans Pro SemiBold" panose="020B0603030403020204"/>
                <a:sym typeface="Source Sans Pro SemiBold" panose="020B0603030403020204"/>
              </a:defRPr>
            </a:lvl9pPr>
          </a:lstStyle>
          <a:p>
            <a:r>
              <a:rPr lang="en-PH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-8656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3" name="Google Shape;223;p11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88900" cap="flat" cmpd="sng">
            <a:solidFill>
              <a:srgbClr val="E0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4" name="Google Shape;224;p11"/>
          <p:cNvSpPr/>
          <p:nvPr/>
        </p:nvSpPr>
        <p:spPr>
          <a:xfrm>
            <a:off x="292860" y="5340032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6586866" y="2827432"/>
            <a:ext cx="6921998" cy="57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A Short Glimpse Into Our Project</a:t>
            </a:r>
            <a:r>
              <a:rPr lang="en-PH" sz="3600" b="1" dirty="0">
                <a:solidFill>
                  <a:schemeClr val="tx1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.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ea typeface="Inter ExtraBold" panose="02000503000000020004" pitchFamily="2" charset="0"/>
              <a:cs typeface="Times New Roman" panose="02020603050405020304" pitchFamily="18" charset="0"/>
              <a:sym typeface="Inter Black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8176199" y="1231658"/>
            <a:ext cx="374333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400" b="1" u="sng">
                <a:solidFill>
                  <a:srgbClr val="32455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PH" dirty="0">
                <a:solidFill>
                  <a:schemeClr val="bg1"/>
                </a:solidFill>
                <a:sym typeface="Source Sans Pro Light"/>
              </a:rPr>
              <a:t>Our Approach</a:t>
            </a:r>
          </a:p>
        </p:txBody>
      </p:sp>
      <p:sp>
        <p:nvSpPr>
          <p:cNvPr id="231" name="Google Shape;231;p11"/>
          <p:cNvSpPr/>
          <p:nvPr/>
        </p:nvSpPr>
        <p:spPr>
          <a:xfrm>
            <a:off x="17590770" y="388693"/>
            <a:ext cx="2513330" cy="2890520"/>
          </a:xfrm>
          <a:custGeom>
            <a:avLst/>
            <a:gdLst/>
            <a:ahLst/>
            <a:cxnLst/>
            <a:rect l="l" t="t" r="r" b="b"/>
            <a:pathLst>
              <a:path w="2513330" h="2890520" extrusionOk="0">
                <a:moveTo>
                  <a:pt x="2512999" y="1916684"/>
                </a:moveTo>
                <a:lnTo>
                  <a:pt x="2482621" y="1884337"/>
                </a:lnTo>
                <a:lnTo>
                  <a:pt x="2450592" y="1852320"/>
                </a:lnTo>
                <a:lnTo>
                  <a:pt x="2417597" y="1821319"/>
                </a:lnTo>
                <a:lnTo>
                  <a:pt x="2383637" y="1791347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37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71" y="1537182"/>
                </a:lnTo>
                <a:lnTo>
                  <a:pt x="1910473" y="1521599"/>
                </a:lnTo>
                <a:lnTo>
                  <a:pt x="1866341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18" y="1457642"/>
                </a:lnTo>
                <a:lnTo>
                  <a:pt x="1589735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41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22" y="1473174"/>
                </a:lnTo>
                <a:lnTo>
                  <a:pt x="1113650" y="1483144"/>
                </a:lnTo>
                <a:lnTo>
                  <a:pt x="1068336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27" y="1554099"/>
                </a:lnTo>
                <a:lnTo>
                  <a:pt x="850963" y="1572336"/>
                </a:lnTo>
                <a:lnTo>
                  <a:pt x="809510" y="1591856"/>
                </a:lnTo>
                <a:lnTo>
                  <a:pt x="768781" y="1612633"/>
                </a:lnTo>
                <a:lnTo>
                  <a:pt x="728814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02" y="1707883"/>
                </a:lnTo>
                <a:lnTo>
                  <a:pt x="577024" y="1734604"/>
                </a:lnTo>
                <a:lnTo>
                  <a:pt x="541210" y="1762429"/>
                </a:lnTo>
                <a:lnTo>
                  <a:pt x="506323" y="1791347"/>
                </a:lnTo>
                <a:lnTo>
                  <a:pt x="472351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36" y="1986203"/>
                </a:lnTo>
                <a:lnTo>
                  <a:pt x="289610" y="2022005"/>
                </a:lnTo>
                <a:lnTo>
                  <a:pt x="262902" y="2058695"/>
                </a:lnTo>
                <a:lnTo>
                  <a:pt x="237312" y="2096236"/>
                </a:lnTo>
                <a:lnTo>
                  <a:pt x="212902" y="2134616"/>
                </a:lnTo>
                <a:lnTo>
                  <a:pt x="189661" y="2173808"/>
                </a:lnTo>
                <a:lnTo>
                  <a:pt x="167640" y="2213775"/>
                </a:lnTo>
                <a:lnTo>
                  <a:pt x="146862" y="2254504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189" y="2380958"/>
                </a:lnTo>
                <a:lnTo>
                  <a:pt x="76619" y="2424468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50" y="2558643"/>
                </a:lnTo>
                <a:lnTo>
                  <a:pt x="28181" y="2604516"/>
                </a:lnTo>
                <a:lnTo>
                  <a:pt x="19672" y="2650909"/>
                </a:lnTo>
                <a:lnTo>
                  <a:pt x="12661" y="2697810"/>
                </a:lnTo>
                <a:lnTo>
                  <a:pt x="7150" y="2745194"/>
                </a:lnTo>
                <a:lnTo>
                  <a:pt x="3187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512999" y="2889961"/>
                </a:lnTo>
                <a:lnTo>
                  <a:pt x="2512999" y="1916684"/>
                </a:lnTo>
                <a:close/>
              </a:path>
              <a:path w="2513330" h="2890520" extrusionOk="0">
                <a:moveTo>
                  <a:pt x="2512999" y="471703"/>
                </a:moveTo>
                <a:lnTo>
                  <a:pt x="2482621" y="439356"/>
                </a:lnTo>
                <a:lnTo>
                  <a:pt x="2450592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37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71" y="92202"/>
                </a:lnTo>
                <a:lnTo>
                  <a:pt x="1910473" y="76619"/>
                </a:lnTo>
                <a:lnTo>
                  <a:pt x="1866341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18" y="12661"/>
                </a:lnTo>
                <a:lnTo>
                  <a:pt x="1589735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41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22" y="28194"/>
                </a:lnTo>
                <a:lnTo>
                  <a:pt x="1113650" y="38163"/>
                </a:lnTo>
                <a:lnTo>
                  <a:pt x="1068336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27" y="109118"/>
                </a:lnTo>
                <a:lnTo>
                  <a:pt x="850963" y="127355"/>
                </a:lnTo>
                <a:lnTo>
                  <a:pt x="809510" y="146875"/>
                </a:lnTo>
                <a:lnTo>
                  <a:pt x="768781" y="167652"/>
                </a:lnTo>
                <a:lnTo>
                  <a:pt x="728814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02" y="262902"/>
                </a:lnTo>
                <a:lnTo>
                  <a:pt x="577024" y="289623"/>
                </a:lnTo>
                <a:lnTo>
                  <a:pt x="541210" y="317449"/>
                </a:lnTo>
                <a:lnTo>
                  <a:pt x="506323" y="346354"/>
                </a:lnTo>
                <a:lnTo>
                  <a:pt x="472351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36" y="541223"/>
                </a:lnTo>
                <a:lnTo>
                  <a:pt x="289610" y="577024"/>
                </a:lnTo>
                <a:lnTo>
                  <a:pt x="262902" y="613714"/>
                </a:lnTo>
                <a:lnTo>
                  <a:pt x="237312" y="651256"/>
                </a:lnTo>
                <a:lnTo>
                  <a:pt x="212902" y="689635"/>
                </a:lnTo>
                <a:lnTo>
                  <a:pt x="189661" y="728827"/>
                </a:lnTo>
                <a:lnTo>
                  <a:pt x="167640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189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50" y="1113663"/>
                </a:lnTo>
                <a:lnTo>
                  <a:pt x="28181" y="1159535"/>
                </a:lnTo>
                <a:lnTo>
                  <a:pt x="19672" y="1205928"/>
                </a:lnTo>
                <a:lnTo>
                  <a:pt x="12661" y="1252829"/>
                </a:lnTo>
                <a:lnTo>
                  <a:pt x="7150" y="1300213"/>
                </a:lnTo>
                <a:lnTo>
                  <a:pt x="3187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512999" y="1444980"/>
                </a:lnTo>
                <a:lnTo>
                  <a:pt x="2512999" y="471703"/>
                </a:lnTo>
                <a:close/>
              </a:path>
            </a:pathLst>
          </a:custGeom>
          <a:solidFill>
            <a:srgbClr val="EC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11"/>
          <p:cNvSpPr/>
          <p:nvPr/>
        </p:nvSpPr>
        <p:spPr>
          <a:xfrm>
            <a:off x="19450312" y="10652510"/>
            <a:ext cx="385182" cy="385182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19550447" y="10755885"/>
            <a:ext cx="260984" cy="2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chemeClr val="tx1"/>
                </a:solidFill>
              </a:rPr>
              <a:t>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04539" y="4339206"/>
            <a:ext cx="10686652" cy="5282565"/>
          </a:xfrm>
          <a:prstGeom prst="rect">
            <a:avLst/>
          </a:prstGeom>
          <a:solidFill>
            <a:srgbClr val="F5F8FA"/>
          </a:solidFill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Approach:</a:t>
            </a: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implemented using Python. Please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latest version of Python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optimum running of the codes.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the 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(which uses Deep Q Network) we have also used NumPy,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Tensor Flow Libraries.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reinforcement technique that will be used to train the agent is Q Learning.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used in the Model-Based Learning is DQN.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875251" y="341358"/>
            <a:ext cx="3323823" cy="69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dirty="0">
                <a:solidFill>
                  <a:srgbClr val="211E1F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Deliverables</a:t>
            </a:r>
            <a:r>
              <a:rPr lang="en-PH" sz="4400" dirty="0">
                <a:solidFill>
                  <a:srgbClr val="ED2127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.</a:t>
            </a:r>
            <a:endParaRPr sz="4400" dirty="0">
              <a:latin typeface="Times New Roman" panose="02020603050405020304" pitchFamily="18" charset="0"/>
              <a:ea typeface="Inter ExtraBold" panose="02000503000000020004" pitchFamily="2" charset="0"/>
              <a:cs typeface="Times New Roman" panose="02020603050405020304" pitchFamily="18" charset="0"/>
              <a:sym typeface="Inter Black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503358" y="296"/>
            <a:ext cx="19613589" cy="11328593"/>
            <a:chOff x="943224" y="-19878"/>
            <a:chExt cx="19613589" cy="11328593"/>
          </a:xfrm>
        </p:grpSpPr>
        <p:sp>
          <p:nvSpPr>
            <p:cNvPr id="195" name="Google Shape;195;p10"/>
            <p:cNvSpPr/>
            <p:nvPr/>
          </p:nvSpPr>
          <p:spPr>
            <a:xfrm>
              <a:off x="943854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087175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3862651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943224" y="5506536"/>
              <a:ext cx="19600735" cy="45719"/>
            </a:xfrm>
            <a:custGeom>
              <a:avLst/>
              <a:gdLst/>
              <a:ahLst/>
              <a:cxnLst/>
              <a:rect l="l" t="t" r="r" b="b"/>
              <a:pathLst>
                <a:path w="19382105" h="120000" extrusionOk="0">
                  <a:moveTo>
                    <a:pt x="0" y="0"/>
                  </a:moveTo>
                  <a:lnTo>
                    <a:pt x="19381608" y="0"/>
                  </a:lnTo>
                </a:path>
              </a:pathLst>
            </a:custGeom>
            <a:noFill/>
            <a:ln w="104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9785282" y="740587"/>
              <a:ext cx="771531" cy="771531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9005394" y="-19873"/>
              <a:ext cx="1542579" cy="1542579"/>
            </a:xfrm>
            <a:custGeom>
              <a:avLst/>
              <a:gdLst/>
              <a:ahLst/>
              <a:cxnLst/>
              <a:rect l="l" t="t" r="r" b="b"/>
              <a:pathLst>
                <a:path w="2031365" h="2031364" extrusionOk="0">
                  <a:moveTo>
                    <a:pt x="1015580" y="1015580"/>
                  </a:moveTo>
                  <a:lnTo>
                    <a:pt x="0" y="2031161"/>
                  </a:lnTo>
                  <a:lnTo>
                    <a:pt x="1015580" y="2031161"/>
                  </a:lnTo>
                  <a:lnTo>
                    <a:pt x="1015580" y="1015580"/>
                  </a:lnTo>
                  <a:close/>
                </a:path>
                <a:path w="2031365" h="2031364" extrusionOk="0">
                  <a:moveTo>
                    <a:pt x="2031161" y="0"/>
                  </a:moveTo>
                  <a:lnTo>
                    <a:pt x="1015580" y="1015580"/>
                  </a:lnTo>
                  <a:lnTo>
                    <a:pt x="2031161" y="1015580"/>
                  </a:lnTo>
                  <a:lnTo>
                    <a:pt x="2031161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9005399" y="-19878"/>
              <a:ext cx="771531" cy="771531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2" name="Google Shape;202;p10"/>
          <p:cNvSpPr txBox="1"/>
          <p:nvPr/>
        </p:nvSpPr>
        <p:spPr>
          <a:xfrm>
            <a:off x="1732821" y="1577485"/>
            <a:ext cx="4963586" cy="13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The Project Proposal (.ppt file).</a:t>
            </a:r>
            <a:endParaRPr sz="4400" dirty="0">
              <a:latin typeface="Times New Roman" panose="02020603050405020304" pitchFamily="18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97751" y="5140647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4</a:t>
            </a:r>
            <a:endParaRPr dirty="0"/>
          </a:p>
        </p:txBody>
      </p:sp>
      <p:sp>
        <p:nvSpPr>
          <p:cNvPr id="205" name="Google Shape;205;p10"/>
          <p:cNvSpPr txBox="1"/>
          <p:nvPr/>
        </p:nvSpPr>
        <p:spPr>
          <a:xfrm>
            <a:off x="790913" y="277345"/>
            <a:ext cx="1180827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01	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7854049" y="1565733"/>
            <a:ext cx="5579845" cy="69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dirty="0">
                <a:solidFill>
                  <a:srgbClr val="231F20"/>
                </a:solidFill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The Code.</a:t>
            </a:r>
          </a:p>
        </p:txBody>
      </p:sp>
      <p:sp>
        <p:nvSpPr>
          <p:cNvPr id="207" name="Google Shape;207;p10"/>
          <p:cNvSpPr txBox="1"/>
          <p:nvPr/>
        </p:nvSpPr>
        <p:spPr>
          <a:xfrm>
            <a:off x="6847028" y="652892"/>
            <a:ext cx="1323971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02	</a:t>
            </a:r>
            <a:endParaRPr dirty="0"/>
          </a:p>
        </p:txBody>
      </p:sp>
      <p:sp>
        <p:nvSpPr>
          <p:cNvPr id="209" name="Google Shape;209;p10"/>
          <p:cNvSpPr txBox="1"/>
          <p:nvPr/>
        </p:nvSpPr>
        <p:spPr>
          <a:xfrm>
            <a:off x="13729855" y="630026"/>
            <a:ext cx="1299554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03	</a:t>
            </a:r>
            <a:endParaRPr dirty="0"/>
          </a:p>
        </p:txBody>
      </p:sp>
      <p:sp>
        <p:nvSpPr>
          <p:cNvPr id="210" name="Google Shape;210;p10"/>
          <p:cNvSpPr txBox="1"/>
          <p:nvPr/>
        </p:nvSpPr>
        <p:spPr>
          <a:xfrm>
            <a:off x="1518517" y="7005276"/>
            <a:ext cx="5077160" cy="13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/>
            <a:r>
              <a:rPr lang="en-US" sz="4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ource Sans Pro Light"/>
              </a:rPr>
              <a:t>The Demo Video YouTube Link.</a:t>
            </a:r>
            <a:endParaRPr sz="4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723273" y="5977532"/>
            <a:ext cx="1440084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04	</a:t>
            </a:r>
            <a:endParaRPr dirty="0"/>
          </a:p>
        </p:txBody>
      </p:sp>
      <p:sp>
        <p:nvSpPr>
          <p:cNvPr id="212" name="Google Shape;212;p10"/>
          <p:cNvSpPr txBox="1"/>
          <p:nvPr/>
        </p:nvSpPr>
        <p:spPr>
          <a:xfrm>
            <a:off x="8078171" y="6909444"/>
            <a:ext cx="5108357" cy="204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The Demo Video Presentation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(.ppt file).</a:t>
            </a:r>
            <a:endParaRPr sz="4400" dirty="0">
              <a:latin typeface="Times New Roman" panose="02020603050405020304" pitchFamily="18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6920705" y="6028045"/>
            <a:ext cx="1239185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05	</a:t>
            </a:r>
            <a:endParaRPr dirty="0"/>
          </a:p>
        </p:txBody>
      </p:sp>
      <p:sp>
        <p:nvSpPr>
          <p:cNvPr id="214" name="Google Shape;214;p10"/>
          <p:cNvSpPr txBox="1"/>
          <p:nvPr/>
        </p:nvSpPr>
        <p:spPr>
          <a:xfrm>
            <a:off x="14844494" y="7060440"/>
            <a:ext cx="4872900" cy="204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31F20"/>
                </a:solidFill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Comparison And Evaluation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31F20"/>
                </a:solidFill>
                <a:latin typeface="Times New Roman" panose="02020603050405020304" pitchFamily="18" charset="0"/>
                <a:ea typeface="Source Sans Pro Light"/>
                <a:cs typeface="Times New Roman" panose="02020603050405020304" pitchFamily="18" charset="0"/>
                <a:sym typeface="Source Sans Pro Light"/>
              </a:rPr>
              <a:t>(.pdf file).</a:t>
            </a:r>
            <a:endParaRPr sz="4400" dirty="0">
              <a:solidFill>
                <a:srgbClr val="231F20"/>
              </a:solidFill>
              <a:latin typeface="Times New Roman" panose="02020603050405020304" pitchFamily="18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13729427" y="6297217"/>
            <a:ext cx="1356420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 Black"/>
              </a:rPr>
              <a:t>06	</a:t>
            </a:r>
            <a:endParaRPr dirty="0"/>
          </a:p>
        </p:txBody>
      </p:sp>
      <p:sp>
        <p:nvSpPr>
          <p:cNvPr id="216" name="Google Shape;216;p10"/>
          <p:cNvSpPr/>
          <p:nvPr/>
        </p:nvSpPr>
        <p:spPr>
          <a:xfrm>
            <a:off x="-1" y="-592771"/>
            <a:ext cx="4510266" cy="5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0"/>
          <p:cNvSpPr txBox="1"/>
          <p:nvPr/>
        </p:nvSpPr>
        <p:spPr>
          <a:xfrm>
            <a:off x="143246" y="-539347"/>
            <a:ext cx="3223127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200" b="1" dirty="0">
                <a:solidFill>
                  <a:schemeClr val="lt1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Deliverables Slide</a:t>
            </a:r>
            <a:endParaRPr sz="3200" b="1" dirty="0">
              <a:solidFill>
                <a:schemeClr val="lt1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  <a:sym typeface="Lato" panose="020F05020202040302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3756" y="1583623"/>
            <a:ext cx="366318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(.md file).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1083752" y="663565"/>
            <a:ext cx="3015615" cy="69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dirty="0">
                <a:solidFill>
                  <a:schemeClr val="tx1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Evaluation</a:t>
            </a:r>
            <a:r>
              <a:rPr lang="en-PH" sz="4400" dirty="0">
                <a:solidFill>
                  <a:srgbClr val="ED2127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.</a:t>
            </a:r>
            <a:endParaRPr sz="4400" dirty="0">
              <a:latin typeface="Times New Roman" panose="02020603050405020304" pitchFamily="18" charset="0"/>
              <a:ea typeface="Inter ExtraBold" panose="02000503000000020004" pitchFamily="2" charset="0"/>
              <a:cs typeface="Times New Roman" panose="02020603050405020304" pitchFamily="18" charset="0"/>
              <a:sym typeface="Inter Black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4865595" y="2832226"/>
            <a:ext cx="8538562" cy="271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evaluation can be found in Comparison And Evaluation file.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solidFill>
                <a:schemeClr val="bg1"/>
              </a:solidFill>
              <a:latin typeface="Times New Roman" panose="02020603050405020304" pitchFamily="18" charset="0"/>
              <a:ea typeface="Source Sans Pro Light"/>
              <a:cs typeface="Times New Roman" panose="02020603050405020304" pitchFamily="18" charset="0"/>
              <a:sym typeface="Source Sans Pro Light"/>
            </a:endParaRPr>
          </a:p>
        </p:txBody>
      </p:sp>
      <p:grpSp>
        <p:nvGrpSpPr>
          <p:cNvPr id="244" name="Google Shape;244;p12"/>
          <p:cNvGrpSpPr/>
          <p:nvPr/>
        </p:nvGrpSpPr>
        <p:grpSpPr>
          <a:xfrm>
            <a:off x="4740442" y="663565"/>
            <a:ext cx="15078940" cy="10297711"/>
            <a:chOff x="4743047" y="697320"/>
            <a:chExt cx="15078940" cy="10297711"/>
          </a:xfrm>
        </p:grpSpPr>
        <p:sp>
          <p:nvSpPr>
            <p:cNvPr id="245" name="Google Shape;245;p12"/>
            <p:cNvSpPr/>
            <p:nvPr/>
          </p:nvSpPr>
          <p:spPr>
            <a:xfrm>
              <a:off x="14742044" y="697320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743047" y="4519003"/>
              <a:ext cx="12954978" cy="4749800"/>
            </a:xfrm>
            <a:custGeom>
              <a:avLst/>
              <a:gdLst/>
              <a:ahLst/>
              <a:cxnLst/>
              <a:rect l="l" t="t" r="r" b="b"/>
              <a:pathLst>
                <a:path w="11748769" h="4749800" extrusionOk="0">
                  <a:moveTo>
                    <a:pt x="619379" y="4590631"/>
                  </a:moveTo>
                  <a:lnTo>
                    <a:pt x="617804" y="4587100"/>
                  </a:lnTo>
                  <a:lnTo>
                    <a:pt x="615251" y="4584547"/>
                  </a:lnTo>
                  <a:lnTo>
                    <a:pt x="471932" y="4441241"/>
                  </a:lnTo>
                  <a:lnTo>
                    <a:pt x="468439" y="4439653"/>
                  </a:lnTo>
                  <a:lnTo>
                    <a:pt x="456768" y="4439653"/>
                  </a:lnTo>
                  <a:lnTo>
                    <a:pt x="450456" y="4445940"/>
                  </a:lnTo>
                  <a:lnTo>
                    <a:pt x="450456" y="4457624"/>
                  </a:lnTo>
                  <a:lnTo>
                    <a:pt x="452031" y="4461154"/>
                  </a:lnTo>
                  <a:lnTo>
                    <a:pt x="571322" y="4580420"/>
                  </a:lnTo>
                  <a:lnTo>
                    <a:pt x="6311" y="4580420"/>
                  </a:lnTo>
                  <a:lnTo>
                    <a:pt x="0" y="4586706"/>
                  </a:lnTo>
                  <a:lnTo>
                    <a:pt x="0" y="4602277"/>
                  </a:lnTo>
                  <a:lnTo>
                    <a:pt x="6311" y="4608576"/>
                  </a:lnTo>
                  <a:lnTo>
                    <a:pt x="571322" y="4608576"/>
                  </a:lnTo>
                  <a:lnTo>
                    <a:pt x="452031" y="4727854"/>
                  </a:lnTo>
                  <a:lnTo>
                    <a:pt x="450456" y="4731385"/>
                  </a:lnTo>
                  <a:lnTo>
                    <a:pt x="450456" y="4743043"/>
                  </a:lnTo>
                  <a:lnTo>
                    <a:pt x="456768" y="4749330"/>
                  </a:lnTo>
                  <a:lnTo>
                    <a:pt x="468439" y="4749330"/>
                  </a:lnTo>
                  <a:lnTo>
                    <a:pt x="471932" y="4747780"/>
                  </a:lnTo>
                  <a:lnTo>
                    <a:pt x="617804" y="4601921"/>
                  </a:lnTo>
                  <a:lnTo>
                    <a:pt x="619379" y="4598403"/>
                  </a:lnTo>
                  <a:lnTo>
                    <a:pt x="619379" y="4590631"/>
                  </a:lnTo>
                  <a:close/>
                </a:path>
                <a:path w="11748769" h="4749800" extrusionOk="0">
                  <a:moveTo>
                    <a:pt x="11748338" y="507415"/>
                  </a:moveTo>
                  <a:lnTo>
                    <a:pt x="11240910" y="0"/>
                  </a:lnTo>
                  <a:lnTo>
                    <a:pt x="10428999" y="811911"/>
                  </a:lnTo>
                  <a:lnTo>
                    <a:pt x="9617088" y="0"/>
                  </a:lnTo>
                  <a:lnTo>
                    <a:pt x="9109672" y="507415"/>
                  </a:lnTo>
                  <a:lnTo>
                    <a:pt x="9921583" y="1319326"/>
                  </a:lnTo>
                  <a:lnTo>
                    <a:pt x="9109672" y="2131237"/>
                  </a:lnTo>
                  <a:lnTo>
                    <a:pt x="9617088" y="2638653"/>
                  </a:lnTo>
                  <a:lnTo>
                    <a:pt x="10428999" y="1826742"/>
                  </a:lnTo>
                  <a:lnTo>
                    <a:pt x="11240910" y="2638653"/>
                  </a:lnTo>
                  <a:lnTo>
                    <a:pt x="11748338" y="2131237"/>
                  </a:lnTo>
                  <a:lnTo>
                    <a:pt x="10936427" y="1319326"/>
                  </a:lnTo>
                  <a:lnTo>
                    <a:pt x="11748338" y="5074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371137" y="1054418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 extrusionOk="0">
                  <a:moveTo>
                    <a:pt x="450248" y="0"/>
                  </a:moveTo>
                  <a:lnTo>
                    <a:pt x="0" y="0"/>
                  </a:lnTo>
                  <a:lnTo>
                    <a:pt x="0" y="450248"/>
                  </a:lnTo>
                  <a:lnTo>
                    <a:pt x="450248" y="450248"/>
                  </a:lnTo>
                  <a:lnTo>
                    <a:pt x="450248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245;p12"/>
            <p:cNvSpPr/>
            <p:nvPr/>
          </p:nvSpPr>
          <p:spPr>
            <a:xfrm>
              <a:off x="14881142" y="7626601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/>
            </a:p>
          </p:txBody>
        </p:sp>
        <p:sp>
          <p:nvSpPr>
            <p:cNvPr id="16" name="Google Shape;245;p12"/>
            <p:cNvSpPr/>
            <p:nvPr/>
          </p:nvSpPr>
          <p:spPr>
            <a:xfrm>
              <a:off x="15113301" y="7858760"/>
              <a:ext cx="2551295" cy="255129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/>
            </a:p>
          </p:txBody>
        </p:sp>
      </p:grp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0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5</a:t>
            </a:r>
            <a:endParaRPr dirty="0"/>
          </a:p>
        </p:txBody>
      </p:sp>
      <p:sp>
        <p:nvSpPr>
          <p:cNvPr id="250" name="Google Shape;250;p12"/>
          <p:cNvSpPr/>
          <p:nvPr/>
        </p:nvSpPr>
        <p:spPr>
          <a:xfrm>
            <a:off x="-24063" y="-577516"/>
            <a:ext cx="5510467" cy="5775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14419" y="-551004"/>
            <a:ext cx="5418702" cy="5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Evaluation Methodology Slide</a:t>
            </a:r>
            <a:endParaRPr sz="3200" b="1" dirty="0">
              <a:solidFill>
                <a:schemeClr val="lt1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63" y="-24063"/>
            <a:ext cx="20104100" cy="1130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1275217" y="1211084"/>
            <a:ext cx="6308923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250" dirty="0">
                <a:solidFill>
                  <a:schemeClr val="tx1"/>
                </a:solidFill>
                <a:latin typeface="Times New Roman" panose="02020603050405020304" pitchFamily="18" charset="0"/>
                <a:ea typeface="Inter ExtraBold" panose="02000503000000020004" pitchFamily="2" charset="0"/>
                <a:cs typeface="Times New Roman" panose="02020603050405020304" pitchFamily="18" charset="0"/>
                <a:sym typeface="Inter Black"/>
              </a:rPr>
              <a:t>Thank you</a:t>
            </a:r>
            <a:r>
              <a:rPr lang="en-PH" sz="8250" dirty="0">
                <a:solidFill>
                  <a:srgbClr val="ED2127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 panose="020B0502030000000004"/>
                <a:sym typeface="Inter Black"/>
              </a:rPr>
              <a:t>.</a:t>
            </a:r>
            <a:endParaRPr sz="8250" dirty="0">
              <a:latin typeface="Inter ExtraBold" panose="02000503000000020004" pitchFamily="2" charset="0"/>
              <a:ea typeface="Inter ExtraBold" panose="02000503000000020004" pitchFamily="2" charset="0"/>
              <a:cs typeface="Inter" panose="020B0502030000000004"/>
              <a:sym typeface="Inter Black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413569" y="2973731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4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19"/>
          <p:cNvSpPr/>
          <p:nvPr/>
        </p:nvSpPr>
        <p:spPr>
          <a:xfrm>
            <a:off x="11757559" y="7224921"/>
            <a:ext cx="2901950" cy="2901950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19"/>
          <p:cNvSpPr/>
          <p:nvPr/>
        </p:nvSpPr>
        <p:spPr>
          <a:xfrm>
            <a:off x="15496908" y="3971804"/>
            <a:ext cx="2890520" cy="2890520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05" y="2295956"/>
                </a:lnTo>
                <a:lnTo>
                  <a:pt x="2743085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594" y="1951304"/>
                </a:lnTo>
                <a:lnTo>
                  <a:pt x="2513622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37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73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22" y="1473174"/>
                </a:lnTo>
                <a:lnTo>
                  <a:pt x="1113663" y="1483144"/>
                </a:lnTo>
                <a:lnTo>
                  <a:pt x="1068336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27" y="1554099"/>
                </a:lnTo>
                <a:lnTo>
                  <a:pt x="850963" y="1572336"/>
                </a:lnTo>
                <a:lnTo>
                  <a:pt x="809510" y="1591856"/>
                </a:lnTo>
                <a:lnTo>
                  <a:pt x="768781" y="1612633"/>
                </a:lnTo>
                <a:lnTo>
                  <a:pt x="728814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10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10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189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81" y="2604516"/>
                </a:lnTo>
                <a:lnTo>
                  <a:pt x="19672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05" y="850976"/>
                </a:lnTo>
                <a:lnTo>
                  <a:pt x="2743085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594" y="506323"/>
                </a:lnTo>
                <a:lnTo>
                  <a:pt x="2513622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37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73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22" y="28194"/>
                </a:lnTo>
                <a:lnTo>
                  <a:pt x="1113663" y="38163"/>
                </a:lnTo>
                <a:lnTo>
                  <a:pt x="1068336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27" y="109118"/>
                </a:lnTo>
                <a:lnTo>
                  <a:pt x="850963" y="127355"/>
                </a:lnTo>
                <a:lnTo>
                  <a:pt x="809510" y="146875"/>
                </a:lnTo>
                <a:lnTo>
                  <a:pt x="768781" y="167652"/>
                </a:lnTo>
                <a:lnTo>
                  <a:pt x="728814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10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10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189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81" y="1159535"/>
                </a:lnTo>
                <a:lnTo>
                  <a:pt x="19672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19"/>
          <p:cNvSpPr/>
          <p:nvPr/>
        </p:nvSpPr>
        <p:spPr>
          <a:xfrm>
            <a:off x="15622561" y="7413387"/>
            <a:ext cx="2639060" cy="2639060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19"/>
          <p:cNvSpPr/>
          <p:nvPr/>
        </p:nvSpPr>
        <p:spPr>
          <a:xfrm>
            <a:off x="12292819" y="4366359"/>
            <a:ext cx="2178050" cy="2178050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19"/>
          <p:cNvSpPr/>
          <p:nvPr/>
        </p:nvSpPr>
        <p:spPr>
          <a:xfrm>
            <a:off x="0" y="-539700"/>
            <a:ext cx="1950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111336" y="-513276"/>
            <a:ext cx="1767000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 pitchFamily="18" charset="0"/>
                <a:ea typeface="Lato" panose="020F0502020204030203"/>
                <a:cs typeface="Times New Roman" panose="02020603050405020304" pitchFamily="18" charset="0"/>
                <a:sym typeface="Lato" panose="020F0502020204030203"/>
              </a:rPr>
              <a:t>End Slide</a:t>
            </a:r>
            <a:endParaRPr sz="3200" b="1" dirty="0">
              <a:solidFill>
                <a:schemeClr val="lt1"/>
              </a:solidFill>
              <a:latin typeface="Times New Roman" panose="02020603050405020304" pitchFamily="18" charset="0"/>
              <a:ea typeface="Lato" panose="020F0502020204030203"/>
              <a:cs typeface="Times New Roman" panose="02020603050405020304" pitchFamily="18" charset="0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413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Inter</vt:lpstr>
      <vt:lpstr>Stencil</vt:lpstr>
      <vt:lpstr>Arial</vt:lpstr>
      <vt:lpstr>Wingdings</vt:lpstr>
      <vt:lpstr>Times New Roman</vt:lpstr>
      <vt:lpstr>Calibri</vt:lpstr>
      <vt:lpstr>Inter ExtraBold</vt:lpstr>
      <vt:lpstr>Avenir</vt:lpstr>
      <vt:lpstr>Source Sans Pro SemiBold</vt:lpstr>
      <vt:lpstr>Lato</vt:lpstr>
      <vt:lpstr>Office Theme</vt:lpstr>
      <vt:lpstr>A Comparison Between Model-Less And Model-Based RL Approaches  </vt:lpstr>
      <vt:lpstr>PowerPoint Presentation</vt:lpstr>
      <vt:lpstr>A short list of project objectives using bullet points.</vt:lpstr>
      <vt:lpstr>A Short Glimpse Into Our Project.</vt:lpstr>
      <vt:lpstr>Deliverables.</vt:lpstr>
      <vt:lpstr>Evaluation.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PowerPoint Template</dc:title>
  <dc:creator/>
  <cp:lastModifiedBy>Rajwinder Singh</cp:lastModifiedBy>
  <cp:revision>66</cp:revision>
  <dcterms:created xsi:type="dcterms:W3CDTF">2022-12-12T22:20:33Z</dcterms:created>
  <dcterms:modified xsi:type="dcterms:W3CDTF">2022-12-13T02:01:43Z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DAFB77571FA44BD1B3F0C7133444E512</vt:lpwstr>
  </property>
  <property fmtid="{D5CDD505-2E9C-101B-9397-08002B2CF9AE}" pid="3" name="KSOProductBuildVer">
    <vt:lpwstr>1033-11.2.0.11417</vt:lpwstr>
  </property>
</Properties>
</file>