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 id="2147483782" r:id="rId3"/>
    <p:sldMasterId id="2147483811" r:id="rId4"/>
    <p:sldMasterId id="2147483824" r:id="rId5"/>
    <p:sldMasterId id="2147483854" r:id="rId6"/>
    <p:sldMasterId id="2147483867" r:id="rId7"/>
  </p:sldMasterIdLst>
  <p:notesMasterIdLst>
    <p:notesMasterId r:id="rId38"/>
  </p:notesMasterIdLst>
  <p:handoutMasterIdLst>
    <p:handoutMasterId r:id="rId39"/>
  </p:handoutMasterIdLst>
  <p:sldIdLst>
    <p:sldId id="609" r:id="rId8"/>
    <p:sldId id="612" r:id="rId9"/>
    <p:sldId id="624" r:id="rId10"/>
    <p:sldId id="625" r:id="rId11"/>
    <p:sldId id="613" r:id="rId12"/>
    <p:sldId id="590" r:id="rId13"/>
    <p:sldId id="591" r:id="rId14"/>
    <p:sldId id="592" r:id="rId15"/>
    <p:sldId id="593" r:id="rId16"/>
    <p:sldId id="595" r:id="rId17"/>
    <p:sldId id="594" r:id="rId18"/>
    <p:sldId id="574" r:id="rId19"/>
    <p:sldId id="596" r:id="rId20"/>
    <p:sldId id="597" r:id="rId21"/>
    <p:sldId id="598" r:id="rId22"/>
    <p:sldId id="599" r:id="rId23"/>
    <p:sldId id="600" r:id="rId24"/>
    <p:sldId id="601" r:id="rId25"/>
    <p:sldId id="605" r:id="rId26"/>
    <p:sldId id="602" r:id="rId27"/>
    <p:sldId id="603" r:id="rId28"/>
    <p:sldId id="606" r:id="rId29"/>
    <p:sldId id="604" r:id="rId30"/>
    <p:sldId id="607" r:id="rId31"/>
    <p:sldId id="618" r:id="rId32"/>
    <p:sldId id="619" r:id="rId33"/>
    <p:sldId id="620" r:id="rId34"/>
    <p:sldId id="621" r:id="rId35"/>
    <p:sldId id="622" r:id="rId36"/>
    <p:sldId id="617" r:id="rId37"/>
  </p:sldIdLst>
  <p:sldSz cx="12188825" cy="6858000"/>
  <p:notesSz cx="7023100" cy="93091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8761501-9602-4E9F-BBA6-967329652111}">
          <p14:sldIdLst>
            <p14:sldId id="609"/>
            <p14:sldId id="612"/>
            <p14:sldId id="624"/>
            <p14:sldId id="625"/>
            <p14:sldId id="613"/>
          </p14:sldIdLst>
        </p14:section>
        <p14:section name="Main" id="{7E09F034-18B2-4BB5-ADB1-A5CE6B56C0AF}">
          <p14:sldIdLst>
            <p14:sldId id="590"/>
            <p14:sldId id="591"/>
            <p14:sldId id="592"/>
            <p14:sldId id="593"/>
            <p14:sldId id="595"/>
            <p14:sldId id="594"/>
            <p14:sldId id="574"/>
            <p14:sldId id="596"/>
            <p14:sldId id="597"/>
            <p14:sldId id="598"/>
            <p14:sldId id="599"/>
            <p14:sldId id="600"/>
            <p14:sldId id="601"/>
            <p14:sldId id="605"/>
            <p14:sldId id="602"/>
            <p14:sldId id="603"/>
            <p14:sldId id="606"/>
            <p14:sldId id="604"/>
            <p14:sldId id="607"/>
            <p14:sldId id="618"/>
            <p14:sldId id="619"/>
            <p14:sldId id="620"/>
            <p14:sldId id="621"/>
            <p14:sldId id="622"/>
            <p14:sldId id="617"/>
          </p14:sldIdLst>
        </p14:section>
        <p14:section name="Appendix" id="{721BAF3B-6B51-47B8-B34B-AAC73EBACC28}">
          <p14:sldIdLst/>
        </p14:section>
      </p14:sectionLst>
    </p:ext>
    <p:ext uri="{EFAFB233-063F-42B5-8137-9DF3F51BA10A}">
      <p15:sldGuideLst xmlns:p15="http://schemas.microsoft.com/office/powerpoint/2012/main">
        <p15:guide id="1" orient="horz" pos="144">
          <p15:clr>
            <a:srgbClr val="A4A3A4"/>
          </p15:clr>
        </p15:guide>
        <p15:guide id="2" orient="horz" pos="1223">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orient="horz" pos="1413">
          <p15:clr>
            <a:srgbClr val="A4A3A4"/>
          </p15:clr>
        </p15:guide>
        <p15:guide id="8" pos="3839">
          <p15:clr>
            <a:srgbClr val="A4A3A4"/>
          </p15:clr>
        </p15:guide>
        <p15:guide id="9" pos="327">
          <p15:clr>
            <a:srgbClr val="A4A3A4"/>
          </p15:clr>
        </p15:guide>
        <p15:guide id="10" pos="1190">
          <p15:clr>
            <a:srgbClr val="A4A3A4"/>
          </p15:clr>
        </p15:guide>
        <p15:guide id="11" pos="7350">
          <p15:clr>
            <a:srgbClr val="A4A3A4"/>
          </p15:clr>
        </p15:guide>
        <p15:guide id="12" pos="7063">
          <p15:clr>
            <a:srgbClr val="A4A3A4"/>
          </p15:clr>
        </p15:guide>
        <p15:guide id="13" pos="611">
          <p15:clr>
            <a:srgbClr val="A4A3A4"/>
          </p15:clr>
        </p15:guide>
        <p15:guide id="14" pos="1994">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6" autoAdjust="0"/>
    <p:restoredTop sz="94434" autoAdjust="0"/>
  </p:normalViewPr>
  <p:slideViewPr>
    <p:cSldViewPr snapToGrid="0">
      <p:cViewPr varScale="1">
        <p:scale>
          <a:sx n="60" d="100"/>
          <a:sy n="60" d="100"/>
        </p:scale>
        <p:origin x="54" y="276"/>
      </p:cViewPr>
      <p:guideLst>
        <p:guide orient="horz" pos="144"/>
        <p:guide orient="horz" pos="1223"/>
        <p:guide orient="horz" pos="2736"/>
        <p:guide orient="horz" pos="4176"/>
        <p:guide orient="horz" pos="1488"/>
        <p:guide orient="horz" pos="912"/>
        <p:guide orient="horz" pos="1413"/>
        <p:guide pos="3839"/>
        <p:guide pos="327"/>
        <p:guide pos="1190"/>
        <p:guide pos="7350"/>
        <p:guide pos="7063"/>
        <p:guide pos="611"/>
        <p:guide pos="199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0" d="100"/>
          <a:sy n="80" d="100"/>
        </p:scale>
        <p:origin x="-31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7/10/2017</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7/10/2017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6.wdp"/></Relationships>
</file>

<file path=ppt/slideLayouts/_rels/slideLayout10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Master" Target="../slideMasters/slideMaster7.xml"/><Relationship Id="rId6" Type="http://schemas.microsoft.com/office/2007/relationships/hdphoto" Target="../media/hdphoto5.wdp"/><Relationship Id="rId5" Type="http://schemas.openxmlformats.org/officeDocument/2006/relationships/image" Target="../media/image5.png"/><Relationship Id="rId4" Type="http://schemas.microsoft.com/office/2007/relationships/hdphoto" Target="../media/hdphoto7.wdp"/></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3901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2620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17470268"/>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2731571"/>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6451846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6710406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9096568"/>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8608170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0812231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42130244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212281985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Tree>
    <p:extLst>
      <p:ext uri="{BB962C8B-B14F-4D97-AF65-F5344CB8AC3E}">
        <p14:creationId xmlns:p14="http://schemas.microsoft.com/office/powerpoint/2010/main" val="62594259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grpSp>
    </p:spTree>
    <p:extLst>
      <p:ext uri="{BB962C8B-B14F-4D97-AF65-F5344CB8AC3E}">
        <p14:creationId xmlns:p14="http://schemas.microsoft.com/office/powerpoint/2010/main" val="41491774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dirty="0">
              <a:solidFill>
                <a:srgbClr val="292929"/>
              </a:solidFill>
            </a:endParaRPr>
          </a:p>
        </p:txBody>
      </p:sp>
    </p:spTree>
    <p:extLst>
      <p:ext uri="{BB962C8B-B14F-4D97-AF65-F5344CB8AC3E}">
        <p14:creationId xmlns:p14="http://schemas.microsoft.com/office/powerpoint/2010/main" val="4058081987"/>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330803919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1705206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5379998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3314486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72091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922668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pPr defTabSz="914363"/>
            <a:fld id="{D7CE58A2-1EDC-45F0-BACE-E3574D82C834}" type="datetimeFigureOut">
              <a:rPr lang="en-US" sz="1800" smtClean="0">
                <a:solidFill>
                  <a:srgbClr val="292929"/>
                </a:solidFill>
              </a:rPr>
              <a:pPr defTabSz="914363"/>
              <a:t>7/10/2017</a:t>
            </a:fld>
            <a:endParaRPr lang="en-US" sz="1800">
              <a:solidFill>
                <a:srgbClr val="292929"/>
              </a:solidFill>
            </a:endParaRP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pPr defTabSz="914363"/>
            <a:endParaRPr lang="en-US" sz="1800">
              <a:solidFill>
                <a:srgbClr val="292929"/>
              </a:solidFill>
            </a:endParaRPr>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pPr defTabSz="914363"/>
            <a:fld id="{ECD6441B-9D70-431A-83BF-3759963F38CF}" type="slidenum">
              <a:rPr lang="en-US" sz="1800" smtClean="0">
                <a:solidFill>
                  <a:srgbClr val="292929"/>
                </a:solidFill>
              </a:rPr>
              <a:pPr defTabSz="914363"/>
              <a:t>‹#›</a:t>
            </a:fld>
            <a:endParaRPr lang="en-US" sz="1800">
              <a:solidFill>
                <a:srgbClr val="292929"/>
              </a:solidFill>
            </a:endParaRPr>
          </a:p>
        </p:txBody>
      </p:sp>
    </p:spTree>
    <p:extLst>
      <p:ext uri="{BB962C8B-B14F-4D97-AF65-F5344CB8AC3E}">
        <p14:creationId xmlns:p14="http://schemas.microsoft.com/office/powerpoint/2010/main" val="146490156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111347"/>
          </a:xfrm>
          <a:prstGeom prst="rect">
            <a:avLst/>
          </a:prstGeom>
        </p:spPr>
        <p:txBody>
          <a:bodyPr/>
          <a:lstStyle>
            <a:lvl1pPr marL="284152" indent="-284152">
              <a:buFont typeface="Wingdings" pitchFamily="2" charset="2"/>
              <a:buChar char=""/>
              <a:defRPr sz="4000"/>
            </a:lvl1pPr>
            <a:lvl2pPr marL="517504" indent="-233354">
              <a:buFont typeface="Wingdings" pitchFamily="2" charset="2"/>
              <a:buChar char=""/>
              <a:defRPr>
                <a:latin typeface="+mn-lt"/>
              </a:defRPr>
            </a:lvl2pPr>
            <a:lvl3pPr marL="741332" indent="-223829">
              <a:buFont typeface="Wingdings" pitchFamily="2" charset="2"/>
              <a:buChar char=""/>
              <a:tabLst/>
              <a:defRPr>
                <a:latin typeface="+mn-lt"/>
              </a:defRPr>
            </a:lvl3pPr>
            <a:lvl4pPr marL="914361" indent="-173031">
              <a:buFont typeface="Wingdings" pitchFamily="2" charset="2"/>
              <a:buChar char=""/>
              <a:defRPr>
                <a:latin typeface="+mn-lt"/>
              </a:defRPr>
            </a:lvl4pPr>
            <a:lvl5pPr marL="1087392" indent="-17303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7916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62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9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170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66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72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10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104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789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0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467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134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9"/>
            <a:ext cx="6485233"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10" y="5482007"/>
            <a:ext cx="6483097"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06496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883486"/>
            <a:ext cx="6858000"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0960510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8" y="4343402"/>
            <a:ext cx="10237787"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1980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2"/>
            <a:ext cx="2400417"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1"/>
            <a:ext cx="11146537"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041030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098745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933748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77792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7" y="1447800"/>
            <a:ext cx="5394960"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872683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55592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3000011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7639727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41983445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88724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0856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9"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5341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23066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6270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Section Title Accent Color 1">
    <p:bg>
      <p:bgPr>
        <a:solidFill>
          <a:srgbClr val="E8112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9224"/>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810505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96758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174165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4869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8956008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6493448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9485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967318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62744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9437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119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74158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9878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057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653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006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78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5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209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9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6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742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118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583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7452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82848702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61182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344693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55948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0607337"/>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273874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1476054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845344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4875589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81815044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88298454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8284328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3940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20938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50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88535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79424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94236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1607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64028349"/>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507285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503751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920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728090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544405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26632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theme" Target="../theme/theme5.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heme" Target="../theme/theme6.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theme" Target="../theme/theme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25"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38" indent="-7937" algn="l" defTabSz="914325"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39"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63"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88" indent="0"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084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87"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639863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97" marR="0" indent="-339697" algn="l" defTabSz="914287"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40" marR="0" indent="-233344" algn="l" defTabSz="914287"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47"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798447" algn="l"/>
        </a:tabLst>
        <a:defRPr sz="2400" kern="1200" spc="0" baseline="0">
          <a:gradFill>
            <a:gsLst>
              <a:gs pos="1250">
                <a:schemeClr val="tx1"/>
              </a:gs>
              <a:gs pos="100000">
                <a:schemeClr val="tx1"/>
              </a:gs>
            </a:gsLst>
            <a:lin ang="5400000" scaled="0"/>
          </a:gradFill>
          <a:latin typeface="+mn-lt"/>
          <a:ea typeface="+mn-ea"/>
          <a:cs typeface="+mn-cs"/>
        </a:defRPr>
      </a:lvl3pPr>
      <a:lvl4pPr marL="1030202" marR="0" indent="-231755" algn="l" defTabSz="914287"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08"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1255608" algn="l"/>
        </a:tabLst>
        <a:defRPr sz="2000" kern="1200" spc="0" baseline="0">
          <a:gradFill>
            <a:gsLst>
              <a:gs pos="1250">
                <a:schemeClr val="tx1"/>
              </a:gs>
              <a:gs pos="100000">
                <a:schemeClr val="tx1"/>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8412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9831424"/>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19910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30139" y="738404"/>
            <a:ext cx="6485233" cy="2002536"/>
          </a:xfrm>
        </p:spPr>
        <p:txBody>
          <a:bodyPr/>
          <a:lstStyle/>
          <a:p>
            <a:r>
              <a:rPr lang="en-GB" dirty="0" smtClean="0"/>
              <a:t>Keval Adeshara</a:t>
            </a:r>
            <a:endParaRPr lang="en-GB" dirty="0"/>
          </a:p>
        </p:txBody>
      </p:sp>
      <p:sp>
        <p:nvSpPr>
          <p:cNvPr id="5" name="Title 1"/>
          <p:cNvSpPr txBox="1">
            <a:spLocks/>
          </p:cNvSpPr>
          <p:nvPr/>
        </p:nvSpPr>
        <p:spPr>
          <a:xfrm>
            <a:off x="521208" y="2581009"/>
            <a:ext cx="7316788" cy="1828786"/>
          </a:xfrm>
          <a:prstGeom prst="rect">
            <a:avLst/>
          </a:prstGeo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r>
              <a:rPr lang="en-GB" sz="3200" dirty="0" smtClean="0">
                <a:solidFill>
                  <a:schemeClr val="tx2">
                    <a:alpha val="99000"/>
                  </a:schemeClr>
                </a:solidFill>
              </a:rPr>
              <a:t>Microsoft Certified Trainer</a:t>
            </a:r>
            <a:br>
              <a:rPr lang="en-GB" sz="3200" dirty="0" smtClean="0">
                <a:solidFill>
                  <a:schemeClr val="tx2">
                    <a:alpha val="99000"/>
                  </a:schemeClr>
                </a:solidFill>
              </a:rPr>
            </a:br>
            <a:r>
              <a:rPr lang="en-GB" sz="3200" dirty="0" smtClean="0"/>
              <a:t/>
            </a:r>
            <a:br>
              <a:rPr lang="en-GB" sz="3200" dirty="0" smtClean="0"/>
            </a:br>
            <a:r>
              <a:rPr lang="en-GB" sz="3200" dirty="0" smtClean="0"/>
              <a:t/>
            </a:r>
            <a:br>
              <a:rPr lang="en-GB" sz="3200" dirty="0" smtClean="0"/>
            </a:br>
            <a:endParaRPr lang="en-GB" sz="3200" dirty="0"/>
          </a:p>
        </p:txBody>
      </p:sp>
      <p:sp>
        <p:nvSpPr>
          <p:cNvPr id="6" name="Text Placeholder 2"/>
          <p:cNvSpPr txBox="1">
            <a:spLocks/>
          </p:cNvSpPr>
          <p:nvPr/>
        </p:nvSpPr>
        <p:spPr>
          <a:xfrm>
            <a:off x="330139" y="3394838"/>
            <a:ext cx="7316788" cy="2377414"/>
          </a:xfrm>
          <a:prstGeom prst="rect">
            <a:avLst/>
          </a:prstGeom>
        </p:spPr>
        <p:txBody>
          <a:bodyPr/>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Speaker : </a:t>
            </a:r>
          </a:p>
          <a:p>
            <a:r>
              <a:rPr lang="en-US" dirty="0" smtClean="0"/>
              <a:t>TechEd : Europe , USA , Gulf</a:t>
            </a:r>
          </a:p>
          <a:p>
            <a:r>
              <a:rPr lang="en-US" dirty="0" err="1" smtClean="0"/>
              <a:t>Dev</a:t>
            </a:r>
            <a:r>
              <a:rPr lang="en-US" dirty="0" smtClean="0"/>
              <a:t> Summit : NA MCT </a:t>
            </a:r>
            <a:r>
              <a:rPr lang="en-US" dirty="0" err="1" smtClean="0"/>
              <a:t>Summit,GIDS</a:t>
            </a:r>
            <a:endParaRPr lang="en-US" dirty="0" smtClean="0"/>
          </a:p>
        </p:txBody>
      </p:sp>
    </p:spTree>
    <p:extLst>
      <p:ext uri="{BB962C8B-B14F-4D97-AF65-F5344CB8AC3E}">
        <p14:creationId xmlns:p14="http://schemas.microsoft.com/office/powerpoint/2010/main" val="18816961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239523" y="1407232"/>
            <a:ext cx="11949302" cy="5450767"/>
          </a:xfrm>
          <a:prstGeom prst="rect">
            <a:avLst/>
          </a:prstGeom>
        </p:spPr>
      </p:pic>
    </p:spTree>
    <p:extLst>
      <p:ext uri="{BB962C8B-B14F-4D97-AF65-F5344CB8AC3E}">
        <p14:creationId xmlns:p14="http://schemas.microsoft.com/office/powerpoint/2010/main" val="18507966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Create Table?</a:t>
            </a:r>
            <a:endParaRPr lang="en-GB" dirty="0"/>
          </a:p>
        </p:txBody>
      </p:sp>
      <p:sp>
        <p:nvSpPr>
          <p:cNvPr id="3" name="Text Placeholder 2"/>
          <p:cNvSpPr>
            <a:spLocks noGrp="1"/>
          </p:cNvSpPr>
          <p:nvPr>
            <p:ph type="body" sz="quarter" idx="10"/>
          </p:nvPr>
        </p:nvSpPr>
        <p:spPr>
          <a:xfrm>
            <a:off x="341693" y="1440978"/>
            <a:ext cx="11149012" cy="3176254"/>
          </a:xfrm>
        </p:spPr>
        <p:txBody>
          <a:bodyPr/>
          <a:lstStyle/>
          <a:p>
            <a:pPr fontAlgn="t"/>
            <a:r>
              <a:rPr lang="en-GB" b="1" dirty="0"/>
              <a:t>CREATE TABLE TABLE_NAME</a:t>
            </a:r>
          </a:p>
          <a:p>
            <a:r>
              <a:rPr lang="en-GB" b="1" dirty="0"/>
              <a:t>(</a:t>
            </a:r>
          </a:p>
          <a:p>
            <a:r>
              <a:rPr lang="en-GB" b="1" dirty="0"/>
              <a:t>COL1 VARCHAR(10),</a:t>
            </a:r>
          </a:p>
          <a:p>
            <a:r>
              <a:rPr lang="en-GB" b="1" dirty="0"/>
              <a:t>COL2 VARCHAR(20),</a:t>
            </a:r>
          </a:p>
          <a:p>
            <a:r>
              <a:rPr lang="en-GB" b="1" dirty="0"/>
              <a:t>);</a:t>
            </a:r>
          </a:p>
          <a:p>
            <a:endParaRPr lang="en-GB" dirty="0"/>
          </a:p>
          <a:p>
            <a:pPr fontAlgn="t"/>
            <a:endParaRPr lang="en-GB" b="1" dirty="0"/>
          </a:p>
          <a:p>
            <a:endParaRPr lang="en-GB" dirty="0"/>
          </a:p>
        </p:txBody>
      </p:sp>
      <p:sp>
        <p:nvSpPr>
          <p:cNvPr id="7" name="Right Brace 6"/>
          <p:cNvSpPr/>
          <p:nvPr/>
        </p:nvSpPr>
        <p:spPr>
          <a:xfrm>
            <a:off x="4667535" y="1497127"/>
            <a:ext cx="859810" cy="22166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5854890" y="1746913"/>
            <a:ext cx="4858603" cy="2970044"/>
          </a:xfrm>
          <a:prstGeom prst="rect">
            <a:avLst/>
          </a:prstGeom>
          <a:noFill/>
        </p:spPr>
        <p:txBody>
          <a:bodyPr wrap="square" lIns="0" tIns="0" rIns="0" bIns="0" rtlCol="0">
            <a:spAutoFit/>
          </a:bodyPr>
          <a:lstStyle/>
          <a:p>
            <a:r>
              <a:rPr lang="en-GB" sz="2200" dirty="0" smtClean="0">
                <a:solidFill>
                  <a:srgbClr val="FF0000"/>
                </a:solidFill>
              </a:rPr>
              <a:t>DDL (Data Definition Language)</a:t>
            </a:r>
          </a:p>
          <a:p>
            <a:endParaRPr lang="en-GB" dirty="0" smtClean="0"/>
          </a:p>
          <a:p>
            <a:r>
              <a:rPr lang="en-GB" dirty="0"/>
              <a:t>	</a:t>
            </a:r>
            <a:r>
              <a:rPr lang="en-GB" dirty="0" smtClean="0"/>
              <a:t>SQL </a:t>
            </a:r>
            <a:r>
              <a:rPr lang="en-GB" dirty="0"/>
              <a:t>commands </a:t>
            </a:r>
            <a:r>
              <a:rPr lang="en-GB" dirty="0" smtClean="0"/>
              <a:t>used </a:t>
            </a:r>
            <a:r>
              <a:rPr lang="en-GB" dirty="0"/>
              <a:t>to </a:t>
            </a:r>
            <a:r>
              <a:rPr lang="en-GB" dirty="0">
                <a:solidFill>
                  <a:srgbClr val="FF0000"/>
                </a:solidFill>
              </a:rPr>
              <a:t>create, modify, and drop</a:t>
            </a:r>
            <a:r>
              <a:rPr lang="en-GB" dirty="0"/>
              <a:t> the structure of </a:t>
            </a:r>
            <a:r>
              <a:rPr lang="en-GB" dirty="0">
                <a:solidFill>
                  <a:srgbClr val="FF0000"/>
                </a:solidFill>
              </a:rPr>
              <a:t>database objects </a:t>
            </a:r>
            <a:r>
              <a:rPr lang="en-GB" dirty="0"/>
              <a:t>like </a:t>
            </a:r>
            <a:r>
              <a:rPr lang="en-GB" dirty="0">
                <a:solidFill>
                  <a:srgbClr val="FF0000"/>
                </a:solidFill>
              </a:rPr>
              <a:t>table, view, procedure, indexes</a:t>
            </a:r>
            <a:r>
              <a:rPr lang="en-GB" dirty="0"/>
              <a:t> etc. </a:t>
            </a:r>
            <a:endParaRPr lang="en-GB" dirty="0" smtClean="0"/>
          </a:p>
          <a:p>
            <a:r>
              <a:rPr lang="en-GB" dirty="0" smtClean="0"/>
              <a:t>	</a:t>
            </a:r>
            <a:r>
              <a:rPr lang="en-GB" b="1" dirty="0" smtClean="0">
                <a:solidFill>
                  <a:schemeClr val="accent2">
                    <a:lumMod val="75000"/>
                  </a:schemeClr>
                </a:solidFill>
              </a:rPr>
              <a:t>CREATE</a:t>
            </a:r>
            <a:r>
              <a:rPr lang="en-GB" b="1" dirty="0">
                <a:solidFill>
                  <a:schemeClr val="accent2">
                    <a:lumMod val="75000"/>
                  </a:schemeClr>
                </a:solidFill>
              </a:rPr>
              <a:t>, </a:t>
            </a:r>
            <a:endParaRPr lang="en-GB" b="1" dirty="0" smtClean="0">
              <a:solidFill>
                <a:schemeClr val="accent2">
                  <a:lumMod val="75000"/>
                </a:schemeClr>
              </a:solidFill>
            </a:endParaRPr>
          </a:p>
          <a:p>
            <a:r>
              <a:rPr lang="en-GB" b="1" dirty="0" smtClean="0">
                <a:solidFill>
                  <a:schemeClr val="accent2">
                    <a:lumMod val="75000"/>
                  </a:schemeClr>
                </a:solidFill>
              </a:rPr>
              <a:t>	ALTER</a:t>
            </a:r>
            <a:r>
              <a:rPr lang="en-GB" b="1" dirty="0">
                <a:solidFill>
                  <a:schemeClr val="accent2">
                    <a:lumMod val="75000"/>
                  </a:schemeClr>
                </a:solidFill>
              </a:rPr>
              <a:t>, </a:t>
            </a:r>
            <a:endParaRPr lang="en-GB" b="1" dirty="0" smtClean="0">
              <a:solidFill>
                <a:schemeClr val="accent2">
                  <a:lumMod val="75000"/>
                </a:schemeClr>
              </a:solidFill>
            </a:endParaRPr>
          </a:p>
          <a:p>
            <a:r>
              <a:rPr lang="en-GB" b="1" dirty="0" smtClean="0">
                <a:solidFill>
                  <a:schemeClr val="accent2">
                    <a:lumMod val="75000"/>
                  </a:schemeClr>
                </a:solidFill>
              </a:rPr>
              <a:t>	DROP </a:t>
            </a:r>
            <a:r>
              <a:rPr lang="en-GB" b="1" dirty="0">
                <a:solidFill>
                  <a:schemeClr val="accent2">
                    <a:lumMod val="75000"/>
                  </a:schemeClr>
                </a:solidFill>
              </a:rPr>
              <a:t>and </a:t>
            </a:r>
            <a:endParaRPr lang="en-GB" b="1" dirty="0" smtClean="0">
              <a:solidFill>
                <a:schemeClr val="accent2">
                  <a:lumMod val="75000"/>
                </a:schemeClr>
              </a:solidFill>
            </a:endParaRPr>
          </a:p>
          <a:p>
            <a:r>
              <a:rPr lang="en-GB" b="1" dirty="0" smtClean="0">
                <a:solidFill>
                  <a:schemeClr val="accent2">
                    <a:lumMod val="75000"/>
                  </a:schemeClr>
                </a:solidFill>
              </a:rPr>
              <a:t>	TRUNCATE </a:t>
            </a:r>
            <a:r>
              <a:rPr lang="en-GB" dirty="0"/>
              <a:t>commands.</a:t>
            </a:r>
            <a:endParaRPr lang="en-GB" dirty="0" smtClean="0">
              <a:gradFill>
                <a:gsLst>
                  <a:gs pos="417">
                    <a:srgbClr val="000000"/>
                  </a:gs>
                  <a:gs pos="100000">
                    <a:srgbClr val="000000"/>
                  </a:gs>
                </a:gsLst>
                <a:lin ang="5400000" scaled="0"/>
              </a:gradFill>
            </a:endParaRPr>
          </a:p>
        </p:txBody>
      </p:sp>
      <p:pic>
        <p:nvPicPr>
          <p:cNvPr id="9" name="Picture 8"/>
          <p:cNvPicPr>
            <a:picLocks noChangeAspect="1"/>
          </p:cNvPicPr>
          <p:nvPr/>
        </p:nvPicPr>
        <p:blipFill>
          <a:blip r:embed="rId2"/>
          <a:stretch>
            <a:fillRect/>
          </a:stretch>
        </p:blipFill>
        <p:spPr>
          <a:xfrm>
            <a:off x="519111" y="4197668"/>
            <a:ext cx="5029200" cy="2152650"/>
          </a:xfrm>
          <a:prstGeom prst="rect">
            <a:avLst/>
          </a:prstGeom>
        </p:spPr>
      </p:pic>
    </p:spTree>
    <p:extLst>
      <p:ext uri="{BB962C8B-B14F-4D97-AF65-F5344CB8AC3E}">
        <p14:creationId xmlns:p14="http://schemas.microsoft.com/office/powerpoint/2010/main" val="3447805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GB" dirty="0" smtClean="0"/>
              <a:t>Lets Understand Constraints</a:t>
            </a:r>
            <a:endParaRPr lang="en-GB" dirty="0"/>
          </a:p>
        </p:txBody>
      </p:sp>
      <p:sp>
        <p:nvSpPr>
          <p:cNvPr id="4" name="TextBox 3"/>
          <p:cNvSpPr txBox="1"/>
          <p:nvPr/>
        </p:nvSpPr>
        <p:spPr>
          <a:xfrm>
            <a:off x="519113" y="1269242"/>
            <a:ext cx="8215454" cy="5355312"/>
          </a:xfrm>
          <a:prstGeom prst="rect">
            <a:avLst/>
          </a:prstGeom>
          <a:noFill/>
        </p:spPr>
        <p:txBody>
          <a:bodyPr wrap="square" lIns="0" tIns="0" rIns="0" bIns="0" rtlCol="0">
            <a:spAutoFit/>
          </a:bodyPr>
          <a:lstStyle/>
          <a:p>
            <a:pPr marL="457200" indent="-457200">
              <a:buAutoNum type="arabicPeriod"/>
            </a:pPr>
            <a:r>
              <a:rPr lang="en-GB" sz="2400" spc="-70" dirty="0" smtClean="0">
                <a:gradFill>
                  <a:gsLst>
                    <a:gs pos="2917">
                      <a:schemeClr val="tx1"/>
                    </a:gs>
                    <a:gs pos="30000">
                      <a:schemeClr val="tx1"/>
                    </a:gs>
                  </a:gsLst>
                  <a:lin ang="5400000" scaled="0"/>
                </a:gradFill>
              </a:rPr>
              <a:t>Primary Key</a:t>
            </a:r>
          </a:p>
          <a:p>
            <a:r>
              <a:rPr lang="en-GB" sz="2000" dirty="0"/>
              <a:t>CREATE TABLE </a:t>
            </a:r>
            <a:r>
              <a:rPr lang="en-GB" sz="2000" dirty="0" err="1"/>
              <a:t>table_name</a:t>
            </a:r>
            <a:endParaRPr lang="en-GB" sz="2000" dirty="0"/>
          </a:p>
          <a:p>
            <a:r>
              <a:rPr lang="en-GB" sz="2000" dirty="0"/>
              <a:t>(</a:t>
            </a:r>
          </a:p>
          <a:p>
            <a:r>
              <a:rPr lang="en-GB" sz="2000" dirty="0"/>
              <a:t>col1 </a:t>
            </a:r>
            <a:r>
              <a:rPr lang="en-GB" sz="2000" dirty="0" err="1"/>
              <a:t>datatype</a:t>
            </a:r>
            <a:r>
              <a:rPr lang="en-GB" sz="2000" dirty="0"/>
              <a:t> </a:t>
            </a:r>
            <a:r>
              <a:rPr lang="en-GB" sz="2000" dirty="0">
                <a:solidFill>
                  <a:srgbClr val="FF0000"/>
                </a:solidFill>
              </a:rPr>
              <a:t>[CONSTRAINT </a:t>
            </a:r>
            <a:r>
              <a:rPr lang="en-GB" sz="2000" dirty="0" err="1">
                <a:solidFill>
                  <a:srgbClr val="FF0000"/>
                </a:solidFill>
              </a:rPr>
              <a:t>constraint_name</a:t>
            </a:r>
            <a:r>
              <a:rPr lang="en-GB" sz="2000" dirty="0">
                <a:solidFill>
                  <a:srgbClr val="FF0000"/>
                </a:solidFill>
              </a:rPr>
              <a:t>] PRIMARY KEY</a:t>
            </a:r>
            <a:r>
              <a:rPr lang="en-GB" sz="2000" dirty="0"/>
              <a:t>,</a:t>
            </a:r>
          </a:p>
          <a:p>
            <a:r>
              <a:rPr lang="en-GB" sz="2000" dirty="0"/>
              <a:t>col2 </a:t>
            </a:r>
            <a:r>
              <a:rPr lang="en-GB" sz="2000" dirty="0" err="1"/>
              <a:t>datatype</a:t>
            </a:r>
            <a:endParaRPr lang="en-GB" sz="2000" dirty="0"/>
          </a:p>
          <a:p>
            <a:r>
              <a:rPr lang="en-GB" sz="2000" dirty="0"/>
              <a:t>); </a:t>
            </a:r>
            <a:endParaRPr lang="en-GB" sz="2000" dirty="0" smtClean="0"/>
          </a:p>
          <a:p>
            <a:endParaRPr lang="en-GB" sz="2000" dirty="0"/>
          </a:p>
          <a:p>
            <a:pPr marL="571500" indent="-571500">
              <a:buFont typeface="Arial" panose="020B0604020202020204" pitchFamily="34" charset="0"/>
              <a:buChar char="•"/>
            </a:pPr>
            <a:r>
              <a:rPr lang="en-GB" sz="3000" dirty="0" smtClean="0"/>
              <a:t>Unique</a:t>
            </a:r>
          </a:p>
          <a:p>
            <a:pPr marL="571500" indent="-571500">
              <a:buFont typeface="Arial" panose="020B0604020202020204" pitchFamily="34" charset="0"/>
              <a:buChar char="•"/>
            </a:pPr>
            <a:r>
              <a:rPr lang="en-GB" sz="3000" dirty="0" smtClean="0"/>
              <a:t>Not Null</a:t>
            </a:r>
          </a:p>
          <a:p>
            <a:pPr marL="571500" indent="-571500">
              <a:buFont typeface="Arial" panose="020B0604020202020204" pitchFamily="34" charset="0"/>
              <a:buChar char="•"/>
            </a:pPr>
            <a:r>
              <a:rPr lang="en-GB" sz="3000" dirty="0" smtClean="0"/>
              <a:t>Auto Increment [preferably]</a:t>
            </a:r>
          </a:p>
          <a:p>
            <a:pPr marL="571500" indent="-571500">
              <a:buFont typeface="Arial" panose="020B0604020202020204" pitchFamily="34" charset="0"/>
              <a:buChar char="•"/>
            </a:pPr>
            <a:r>
              <a:rPr lang="en-GB" sz="3000" dirty="0" smtClean="0"/>
              <a:t>Always Integer [Recommended but not  RULE]</a:t>
            </a:r>
            <a:endParaRPr lang="en-GB" sz="3000" dirty="0"/>
          </a:p>
          <a:p>
            <a:endParaRPr lang="en-GB" sz="3000" dirty="0"/>
          </a:p>
          <a:p>
            <a:endParaRPr lang="en-GB" sz="2400" spc="-7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9769099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2.Unique Key</a:t>
            </a:r>
            <a:endParaRPr lang="en-GB" dirty="0"/>
          </a:p>
        </p:txBody>
      </p:sp>
      <p:sp>
        <p:nvSpPr>
          <p:cNvPr id="3" name="Text Placeholder 2"/>
          <p:cNvSpPr>
            <a:spLocks noGrp="1"/>
          </p:cNvSpPr>
          <p:nvPr>
            <p:ph type="body" sz="quarter" idx="10"/>
          </p:nvPr>
        </p:nvSpPr>
        <p:spPr>
          <a:xfrm>
            <a:off x="519113" y="1447799"/>
            <a:ext cx="11149013" cy="2412968"/>
          </a:xfrm>
        </p:spPr>
        <p:txBody>
          <a:bodyPr/>
          <a:lstStyle/>
          <a:p>
            <a:pPr marL="457200" indent="-457200">
              <a:buFont typeface="Arial" panose="020B0604020202020204" pitchFamily="34" charset="0"/>
              <a:buChar char="•"/>
            </a:pPr>
            <a:r>
              <a:rPr lang="en-GB" sz="3200" dirty="0"/>
              <a:t>Unique key is a set of one or more fields/columns of a table that uniquely identify each record/row in database table</a:t>
            </a:r>
            <a:r>
              <a:rPr lang="en-GB" sz="3200" dirty="0" smtClean="0"/>
              <a:t>.</a:t>
            </a:r>
          </a:p>
          <a:p>
            <a:pPr marL="457200" indent="-457200">
              <a:buFont typeface="Arial" panose="020B0604020202020204" pitchFamily="34" charset="0"/>
              <a:buChar char="•"/>
            </a:pPr>
            <a:r>
              <a:rPr lang="en-GB" sz="3200" dirty="0" smtClean="0"/>
              <a:t>It </a:t>
            </a:r>
            <a:r>
              <a:rPr lang="en-GB" sz="3200" dirty="0"/>
              <a:t>is like Primary key but it can accept only one null value and it can not have duplicate </a:t>
            </a:r>
            <a:r>
              <a:rPr lang="en-GB" sz="3200" dirty="0" smtClean="0"/>
              <a:t>values.</a:t>
            </a:r>
          </a:p>
          <a:p>
            <a:pPr marL="457200" indent="-457200">
              <a:buFont typeface="Arial" panose="020B0604020202020204" pitchFamily="34" charset="0"/>
              <a:buChar char="•"/>
            </a:pPr>
            <a:endParaRPr lang="en-GB" sz="3200" dirty="0"/>
          </a:p>
        </p:txBody>
      </p:sp>
      <p:pic>
        <p:nvPicPr>
          <p:cNvPr id="4" name="Picture 3"/>
          <p:cNvPicPr>
            <a:picLocks noChangeAspect="1"/>
          </p:cNvPicPr>
          <p:nvPr/>
        </p:nvPicPr>
        <p:blipFill>
          <a:blip r:embed="rId2"/>
          <a:stretch>
            <a:fillRect/>
          </a:stretch>
        </p:blipFill>
        <p:spPr>
          <a:xfrm>
            <a:off x="2472424" y="3751585"/>
            <a:ext cx="6344029" cy="2209800"/>
          </a:xfrm>
          <a:prstGeom prst="rect">
            <a:avLst/>
          </a:prstGeom>
        </p:spPr>
      </p:pic>
    </p:spTree>
    <p:extLst>
      <p:ext uri="{BB962C8B-B14F-4D97-AF65-F5344CB8AC3E}">
        <p14:creationId xmlns:p14="http://schemas.microsoft.com/office/powerpoint/2010/main" val="35165592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3.Not Null</a:t>
            </a:r>
            <a:endParaRPr lang="en-GB" dirty="0"/>
          </a:p>
        </p:txBody>
      </p:sp>
      <p:sp>
        <p:nvSpPr>
          <p:cNvPr id="3" name="Text Placeholder 2"/>
          <p:cNvSpPr>
            <a:spLocks noGrp="1"/>
          </p:cNvSpPr>
          <p:nvPr>
            <p:ph type="body" sz="quarter" idx="10"/>
          </p:nvPr>
        </p:nvSpPr>
        <p:spPr>
          <a:xfrm>
            <a:off x="519113" y="1447799"/>
            <a:ext cx="11149013" cy="1785104"/>
          </a:xfrm>
        </p:spPr>
        <p:txBody>
          <a:bodyPr/>
          <a:lstStyle/>
          <a:p>
            <a:r>
              <a:rPr lang="en-GB" dirty="0"/>
              <a:t>This constraint ensures that all rows in the database table must contain value for the </a:t>
            </a:r>
            <a:r>
              <a:rPr lang="en-GB" dirty="0" smtClean="0"/>
              <a:t>column.</a:t>
            </a:r>
          </a:p>
          <a:p>
            <a:r>
              <a:rPr lang="en-GB" dirty="0" smtClean="0"/>
              <a:t>Empty or Null value not allowed.</a:t>
            </a:r>
            <a:endParaRPr lang="en-GB" dirty="0"/>
          </a:p>
        </p:txBody>
      </p:sp>
      <p:pic>
        <p:nvPicPr>
          <p:cNvPr id="4" name="Picture 3"/>
          <p:cNvPicPr>
            <a:picLocks noChangeAspect="1"/>
          </p:cNvPicPr>
          <p:nvPr/>
        </p:nvPicPr>
        <p:blipFill>
          <a:blip r:embed="rId2"/>
          <a:stretch>
            <a:fillRect/>
          </a:stretch>
        </p:blipFill>
        <p:spPr>
          <a:xfrm>
            <a:off x="519113" y="3707000"/>
            <a:ext cx="7901556" cy="2830277"/>
          </a:xfrm>
          <a:prstGeom prst="rect">
            <a:avLst/>
          </a:prstGeom>
        </p:spPr>
      </p:pic>
    </p:spTree>
    <p:extLst>
      <p:ext uri="{BB962C8B-B14F-4D97-AF65-F5344CB8AC3E}">
        <p14:creationId xmlns:p14="http://schemas.microsoft.com/office/powerpoint/2010/main" val="4311787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Execute it</a:t>
            </a:r>
            <a:endParaRPr lang="en-GB" dirty="0"/>
          </a:p>
        </p:txBody>
      </p:sp>
      <p:pic>
        <p:nvPicPr>
          <p:cNvPr id="4" name="Picture 3"/>
          <p:cNvPicPr>
            <a:picLocks noChangeAspect="1"/>
          </p:cNvPicPr>
          <p:nvPr/>
        </p:nvPicPr>
        <p:blipFill>
          <a:blip r:embed="rId2"/>
          <a:stretch>
            <a:fillRect/>
          </a:stretch>
        </p:blipFill>
        <p:spPr>
          <a:xfrm>
            <a:off x="519113" y="1519131"/>
            <a:ext cx="5513197" cy="3885382"/>
          </a:xfrm>
          <a:prstGeom prst="rect">
            <a:avLst/>
          </a:prstGeom>
        </p:spPr>
      </p:pic>
      <p:pic>
        <p:nvPicPr>
          <p:cNvPr id="5" name="Picture 4"/>
          <p:cNvPicPr>
            <a:picLocks noChangeAspect="1"/>
          </p:cNvPicPr>
          <p:nvPr/>
        </p:nvPicPr>
        <p:blipFill>
          <a:blip r:embed="rId3"/>
          <a:stretch>
            <a:fillRect/>
          </a:stretch>
        </p:blipFill>
        <p:spPr>
          <a:xfrm>
            <a:off x="6974006" y="1447799"/>
            <a:ext cx="3794053" cy="3151497"/>
          </a:xfrm>
          <a:prstGeom prst="rect">
            <a:avLst/>
          </a:prstGeom>
        </p:spPr>
      </p:pic>
      <p:sp>
        <p:nvSpPr>
          <p:cNvPr id="3" name="Oval 2"/>
          <p:cNvSpPr/>
          <p:nvPr/>
        </p:nvSpPr>
        <p:spPr bwMode="auto">
          <a:xfrm>
            <a:off x="382137" y="1447799"/>
            <a:ext cx="805218" cy="558422"/>
          </a:xfrm>
          <a:prstGeom prst="ellipse">
            <a:avLst/>
          </a:prstGeom>
          <a:noFill/>
          <a:ln>
            <a:solidFill>
              <a:schemeClr val="accent5">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902309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4.Foreign Key</a:t>
            </a:r>
            <a:endParaRPr lang="en-GB" dirty="0"/>
          </a:p>
        </p:txBody>
      </p:sp>
      <p:sp>
        <p:nvSpPr>
          <p:cNvPr id="3" name="Text Placeholder 2"/>
          <p:cNvSpPr>
            <a:spLocks noGrp="1"/>
          </p:cNvSpPr>
          <p:nvPr>
            <p:ph type="body" sz="quarter" idx="10"/>
          </p:nvPr>
        </p:nvSpPr>
        <p:spPr>
          <a:xfrm>
            <a:off x="519113" y="1447799"/>
            <a:ext cx="11149013" cy="553998"/>
          </a:xfrm>
        </p:spPr>
        <p:txBody>
          <a:bodyPr/>
          <a:lstStyle/>
          <a:p>
            <a:r>
              <a:rPr lang="en-GB" dirty="0" smtClean="0"/>
              <a:t>Create another table with </a:t>
            </a:r>
            <a:r>
              <a:rPr lang="en-GB" dirty="0" err="1" smtClean="0"/>
              <a:t>Dept</a:t>
            </a:r>
            <a:r>
              <a:rPr lang="en-GB" dirty="0" smtClean="0"/>
              <a:t> name</a:t>
            </a:r>
            <a:endParaRPr lang="en-GB" dirty="0"/>
          </a:p>
        </p:txBody>
      </p:sp>
      <p:pic>
        <p:nvPicPr>
          <p:cNvPr id="4" name="Picture 3"/>
          <p:cNvPicPr>
            <a:picLocks noChangeAspect="1"/>
          </p:cNvPicPr>
          <p:nvPr/>
        </p:nvPicPr>
        <p:blipFill>
          <a:blip r:embed="rId2"/>
          <a:stretch>
            <a:fillRect/>
          </a:stretch>
        </p:blipFill>
        <p:spPr>
          <a:xfrm>
            <a:off x="519113" y="2287918"/>
            <a:ext cx="10248971" cy="3744392"/>
          </a:xfrm>
          <a:prstGeom prst="rect">
            <a:avLst/>
          </a:prstGeom>
        </p:spPr>
      </p:pic>
    </p:spTree>
    <p:extLst>
      <p:ext uri="{BB962C8B-B14F-4D97-AF65-F5344CB8AC3E}">
        <p14:creationId xmlns:p14="http://schemas.microsoft.com/office/powerpoint/2010/main" val="208423882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Add Foreign key</a:t>
            </a:r>
            <a:endParaRPr lang="en-GB" dirty="0"/>
          </a:p>
        </p:txBody>
      </p:sp>
      <p:pic>
        <p:nvPicPr>
          <p:cNvPr id="4" name="Picture 3"/>
          <p:cNvPicPr>
            <a:picLocks noChangeAspect="1"/>
          </p:cNvPicPr>
          <p:nvPr/>
        </p:nvPicPr>
        <p:blipFill>
          <a:blip r:embed="rId2"/>
          <a:stretch>
            <a:fillRect/>
          </a:stretch>
        </p:blipFill>
        <p:spPr>
          <a:xfrm>
            <a:off x="519112" y="1447799"/>
            <a:ext cx="11149013" cy="2728416"/>
          </a:xfrm>
          <a:prstGeom prst="rect">
            <a:avLst/>
          </a:prstGeom>
        </p:spPr>
      </p:pic>
      <p:pic>
        <p:nvPicPr>
          <p:cNvPr id="5" name="Picture 4"/>
          <p:cNvPicPr>
            <a:picLocks noChangeAspect="1"/>
          </p:cNvPicPr>
          <p:nvPr/>
        </p:nvPicPr>
        <p:blipFill>
          <a:blip r:embed="rId3"/>
          <a:stretch>
            <a:fillRect/>
          </a:stretch>
        </p:blipFill>
        <p:spPr>
          <a:xfrm>
            <a:off x="5636525" y="3614265"/>
            <a:ext cx="6031601" cy="3086100"/>
          </a:xfrm>
          <a:prstGeom prst="rect">
            <a:avLst/>
          </a:prstGeom>
        </p:spPr>
      </p:pic>
    </p:spTree>
    <p:extLst>
      <p:ext uri="{BB962C8B-B14F-4D97-AF65-F5344CB8AC3E}">
        <p14:creationId xmlns:p14="http://schemas.microsoft.com/office/powerpoint/2010/main" val="78863718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After That Update it</a:t>
            </a:r>
            <a:endParaRPr lang="en-GB" dirty="0"/>
          </a:p>
        </p:txBody>
      </p:sp>
      <p:sp>
        <p:nvSpPr>
          <p:cNvPr id="3" name="Text Placeholder 2"/>
          <p:cNvSpPr>
            <a:spLocks noGrp="1"/>
          </p:cNvSpPr>
          <p:nvPr>
            <p:ph type="body" sz="quarter" idx="10"/>
          </p:nvPr>
        </p:nvSpPr>
        <p:spPr/>
        <p:txBody>
          <a:bodyPr/>
          <a:lstStyle/>
          <a:p>
            <a:endParaRPr lang="en-GB"/>
          </a:p>
        </p:txBody>
      </p:sp>
      <p:pic>
        <p:nvPicPr>
          <p:cNvPr id="5" name="Picture 4"/>
          <p:cNvPicPr>
            <a:picLocks noChangeAspect="1"/>
          </p:cNvPicPr>
          <p:nvPr/>
        </p:nvPicPr>
        <p:blipFill>
          <a:blip r:embed="rId2"/>
          <a:stretch>
            <a:fillRect/>
          </a:stretch>
        </p:blipFill>
        <p:spPr>
          <a:xfrm>
            <a:off x="519113" y="1540941"/>
            <a:ext cx="11149013" cy="5261922"/>
          </a:xfrm>
          <a:prstGeom prst="rect">
            <a:avLst/>
          </a:prstGeom>
        </p:spPr>
      </p:pic>
    </p:spTree>
    <p:extLst>
      <p:ext uri="{BB962C8B-B14F-4D97-AF65-F5344CB8AC3E}">
        <p14:creationId xmlns:p14="http://schemas.microsoft.com/office/powerpoint/2010/main" val="14364562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65499"/>
            <a:ext cx="11149013" cy="997196"/>
          </a:xfrm>
        </p:spPr>
        <p:txBody>
          <a:bodyPr/>
          <a:lstStyle/>
          <a:p>
            <a:r>
              <a:rPr lang="en-GB" sz="3600" dirty="0" smtClean="0"/>
              <a:t>Now , we will learn Data Manipulation Commands :  </a:t>
            </a:r>
            <a:r>
              <a:rPr lang="en-GB" sz="3600" dirty="0" smtClean="0">
                <a:solidFill>
                  <a:srgbClr val="FF0000">
                    <a:alpha val="99000"/>
                  </a:srgbClr>
                </a:solidFill>
              </a:rPr>
              <a:t>Must Learn By Heart this syntax.</a:t>
            </a:r>
            <a:endParaRPr lang="en-GB" sz="3600" dirty="0">
              <a:solidFill>
                <a:srgbClr val="FF0000">
                  <a:alpha val="99000"/>
                </a:srgbClr>
              </a:solidFill>
            </a:endParaRPr>
          </a:p>
        </p:txBody>
      </p:sp>
      <p:sp>
        <p:nvSpPr>
          <p:cNvPr id="3" name="Text Placeholder 2"/>
          <p:cNvSpPr>
            <a:spLocks noGrp="1"/>
          </p:cNvSpPr>
          <p:nvPr>
            <p:ph type="body" sz="quarter" idx="10"/>
          </p:nvPr>
        </p:nvSpPr>
        <p:spPr>
          <a:xfrm>
            <a:off x="519112" y="2184778"/>
            <a:ext cx="11149013" cy="4370427"/>
          </a:xfrm>
        </p:spPr>
        <p:txBody>
          <a:bodyPr/>
          <a:lstStyle/>
          <a:p>
            <a:r>
              <a:rPr lang="en-GB" dirty="0" smtClean="0"/>
              <a:t>INSERT : </a:t>
            </a:r>
            <a:r>
              <a:rPr lang="en-GB" dirty="0" smtClean="0">
                <a:solidFill>
                  <a:srgbClr val="FF0000">
                    <a:alpha val="99000"/>
                  </a:srgbClr>
                </a:solidFill>
              </a:rPr>
              <a:t>INSERT</a:t>
            </a:r>
            <a:r>
              <a:rPr lang="en-GB" dirty="0" smtClean="0"/>
              <a:t> into </a:t>
            </a:r>
            <a:r>
              <a:rPr lang="en-GB" dirty="0" err="1" smtClean="0"/>
              <a:t>table_name</a:t>
            </a:r>
            <a:r>
              <a:rPr lang="en-GB" dirty="0" smtClean="0"/>
              <a:t> values (val1,val2,val3) </a:t>
            </a:r>
          </a:p>
          <a:p>
            <a:endParaRPr lang="en-GB" dirty="0"/>
          </a:p>
          <a:p>
            <a:r>
              <a:rPr lang="en-GB" dirty="0" smtClean="0"/>
              <a:t>UPDATE :</a:t>
            </a:r>
            <a:r>
              <a:rPr lang="en-GB" dirty="0" smtClean="0">
                <a:solidFill>
                  <a:srgbClr val="FF0000">
                    <a:alpha val="99000"/>
                  </a:srgbClr>
                </a:solidFill>
              </a:rPr>
              <a:t>Update</a:t>
            </a:r>
            <a:r>
              <a:rPr lang="en-GB" dirty="0" smtClean="0"/>
              <a:t> </a:t>
            </a:r>
            <a:r>
              <a:rPr lang="en-GB" dirty="0" err="1" smtClean="0"/>
              <a:t>table_name</a:t>
            </a:r>
            <a:r>
              <a:rPr lang="en-GB" dirty="0" smtClean="0"/>
              <a:t> SET col1= val1 , col2=val2 where </a:t>
            </a:r>
            <a:r>
              <a:rPr lang="en-GB" dirty="0" err="1" smtClean="0"/>
              <a:t>some_col</a:t>
            </a:r>
            <a:r>
              <a:rPr lang="en-GB" dirty="0" smtClean="0"/>
              <a:t>=</a:t>
            </a:r>
            <a:r>
              <a:rPr lang="en-GB" dirty="0" err="1" smtClean="0"/>
              <a:t>some_val</a:t>
            </a:r>
            <a:endParaRPr lang="en-GB" dirty="0" smtClean="0"/>
          </a:p>
          <a:p>
            <a:endParaRPr lang="en-GB" dirty="0"/>
          </a:p>
          <a:p>
            <a:r>
              <a:rPr lang="en-GB" dirty="0" smtClean="0"/>
              <a:t>DELETE : </a:t>
            </a:r>
            <a:r>
              <a:rPr lang="en-GB" dirty="0" smtClean="0">
                <a:solidFill>
                  <a:srgbClr val="FF0000">
                    <a:alpha val="99000"/>
                  </a:srgbClr>
                </a:solidFill>
              </a:rPr>
              <a:t>Delete</a:t>
            </a:r>
            <a:r>
              <a:rPr lang="en-GB" dirty="0" smtClean="0"/>
              <a:t> from </a:t>
            </a:r>
            <a:r>
              <a:rPr lang="en-GB" dirty="0" err="1" smtClean="0"/>
              <a:t>table_name</a:t>
            </a:r>
            <a:r>
              <a:rPr lang="en-GB" dirty="0" smtClean="0"/>
              <a:t> Where </a:t>
            </a:r>
            <a:r>
              <a:rPr lang="en-GB" dirty="0" err="1" smtClean="0"/>
              <a:t>some_col</a:t>
            </a:r>
            <a:r>
              <a:rPr lang="en-GB" dirty="0" smtClean="0"/>
              <a:t> = </a:t>
            </a:r>
            <a:r>
              <a:rPr lang="en-GB" dirty="0" err="1" smtClean="0"/>
              <a:t>some_val</a:t>
            </a:r>
            <a:endParaRPr lang="en-GB" dirty="0"/>
          </a:p>
        </p:txBody>
      </p:sp>
    </p:spTree>
    <p:extLst>
      <p:ext uri="{BB962C8B-B14F-4D97-AF65-F5344CB8AC3E}">
        <p14:creationId xmlns:p14="http://schemas.microsoft.com/office/powerpoint/2010/main" val="8025996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Exactly database?</a:t>
            </a:r>
            <a:endParaRPr lang="en-GB" dirty="0"/>
          </a:p>
        </p:txBody>
      </p:sp>
      <p:sp>
        <p:nvSpPr>
          <p:cNvPr id="3" name="Text Placeholder 2"/>
          <p:cNvSpPr>
            <a:spLocks noGrp="1"/>
          </p:cNvSpPr>
          <p:nvPr>
            <p:ph type="body" sz="quarter" idx="10"/>
          </p:nvPr>
        </p:nvSpPr>
        <p:spPr>
          <a:xfrm>
            <a:off x="519113" y="1447799"/>
            <a:ext cx="11149013" cy="4924425"/>
          </a:xfrm>
        </p:spPr>
        <p:txBody>
          <a:bodyPr/>
          <a:lstStyle/>
          <a:p>
            <a:pPr marL="571500" indent="-571500">
              <a:buFont typeface="Arial" panose="020B0604020202020204" pitchFamily="34" charset="0"/>
              <a:buChar char="•"/>
            </a:pPr>
            <a:r>
              <a:rPr lang="en-GB" dirty="0" smtClean="0"/>
              <a:t>Database are computer files that store data in structured way </a:t>
            </a:r>
          </a:p>
          <a:p>
            <a:pPr marL="571500" indent="-571500">
              <a:buFont typeface="Arial" panose="020B0604020202020204" pitchFamily="34" charset="0"/>
              <a:buChar char="•"/>
            </a:pPr>
            <a:r>
              <a:rPr lang="en-GB" dirty="0" smtClean="0"/>
              <a:t>The organization of the files helps to ensure that the data is accurate .</a:t>
            </a:r>
          </a:p>
          <a:p>
            <a:pPr marL="571500" indent="-571500">
              <a:buFont typeface="Arial" panose="020B0604020202020204" pitchFamily="34" charset="0"/>
              <a:buChar char="•"/>
            </a:pPr>
            <a:r>
              <a:rPr lang="en-GB" dirty="0" smtClean="0"/>
              <a:t>The database files usually are managed by Software to</a:t>
            </a:r>
          </a:p>
          <a:p>
            <a:pPr marL="571500" indent="-571500">
              <a:buFont typeface="Wingdings" panose="05000000000000000000" pitchFamily="2" charset="2"/>
              <a:buChar char="§"/>
            </a:pPr>
            <a:r>
              <a:rPr lang="en-GB" dirty="0"/>
              <a:t>	</a:t>
            </a:r>
            <a:r>
              <a:rPr lang="en-GB" dirty="0" smtClean="0"/>
              <a:t>      To make it accessible to application and users</a:t>
            </a:r>
          </a:p>
          <a:p>
            <a:pPr marL="571500" indent="-571500">
              <a:buFont typeface="Wingdings" panose="05000000000000000000" pitchFamily="2" charset="2"/>
              <a:buChar char="§"/>
            </a:pPr>
            <a:r>
              <a:rPr lang="en-GB" dirty="0"/>
              <a:t>	</a:t>
            </a:r>
            <a:r>
              <a:rPr lang="en-GB" dirty="0" smtClean="0"/>
              <a:t>      Manage and maintain the data</a:t>
            </a:r>
          </a:p>
        </p:txBody>
      </p:sp>
    </p:spTree>
    <p:extLst>
      <p:ext uri="{BB962C8B-B14F-4D97-AF65-F5344CB8AC3E}">
        <p14:creationId xmlns:p14="http://schemas.microsoft.com/office/powerpoint/2010/main" val="31726578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75597"/>
          </a:xfrm>
        </p:spPr>
        <p:txBody>
          <a:bodyPr/>
          <a:lstStyle/>
          <a:p>
            <a:r>
              <a:rPr lang="en-GB" sz="2800" dirty="0" smtClean="0"/>
              <a:t>Now Enter Data with Query – THIS IS What we are doing Data Manipulation.</a:t>
            </a:r>
            <a:br>
              <a:rPr lang="en-GB" sz="2800" dirty="0" smtClean="0"/>
            </a:br>
            <a:r>
              <a:rPr lang="en-GB" sz="2800" dirty="0" smtClean="0"/>
              <a:t>Insert , Update , Delete</a:t>
            </a:r>
            <a:endParaRPr lang="en-GB" sz="2800" dirty="0"/>
          </a:p>
        </p:txBody>
      </p:sp>
      <p:pic>
        <p:nvPicPr>
          <p:cNvPr id="4" name="Picture 3"/>
          <p:cNvPicPr>
            <a:picLocks noChangeAspect="1"/>
          </p:cNvPicPr>
          <p:nvPr/>
        </p:nvPicPr>
        <p:blipFill>
          <a:blip r:embed="rId2"/>
          <a:stretch>
            <a:fillRect/>
          </a:stretch>
        </p:blipFill>
        <p:spPr>
          <a:xfrm>
            <a:off x="519113" y="1447799"/>
            <a:ext cx="5972175" cy="4543568"/>
          </a:xfrm>
          <a:prstGeom prst="rect">
            <a:avLst/>
          </a:prstGeom>
        </p:spPr>
      </p:pic>
      <p:sp>
        <p:nvSpPr>
          <p:cNvPr id="5" name="Right Brace 4"/>
          <p:cNvSpPr/>
          <p:nvPr/>
        </p:nvSpPr>
        <p:spPr>
          <a:xfrm>
            <a:off x="6632812" y="1447799"/>
            <a:ext cx="1091821" cy="5185013"/>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7493996" y="1447799"/>
            <a:ext cx="4722125" cy="3139321"/>
          </a:xfrm>
          <a:prstGeom prst="rect">
            <a:avLst/>
          </a:prstGeom>
          <a:noFill/>
        </p:spPr>
        <p:txBody>
          <a:bodyPr wrap="square" lIns="0" tIns="0" rIns="0" bIns="0" rtlCol="0">
            <a:spAutoFit/>
          </a:bodyPr>
          <a:lstStyle/>
          <a:p>
            <a:r>
              <a:rPr lang="en-GB" sz="3000" spc="-70" dirty="0" smtClean="0">
                <a:solidFill>
                  <a:srgbClr val="FF0000"/>
                </a:solidFill>
              </a:rPr>
              <a:t>DML (Data Manipulation Language</a:t>
            </a:r>
            <a:r>
              <a:rPr lang="en-GB" sz="2400" spc="-70" dirty="0" smtClean="0">
                <a:gradFill>
                  <a:gsLst>
                    <a:gs pos="2917">
                      <a:schemeClr val="tx1"/>
                    </a:gs>
                    <a:gs pos="30000">
                      <a:schemeClr val="tx1"/>
                    </a:gs>
                  </a:gsLst>
                  <a:lin ang="5400000" scaled="0"/>
                </a:gradFill>
              </a:rPr>
              <a:t>)</a:t>
            </a:r>
          </a:p>
          <a:p>
            <a:endParaRPr lang="en-GB" sz="2400" spc="-70" dirty="0">
              <a:gradFill>
                <a:gsLst>
                  <a:gs pos="2917">
                    <a:schemeClr val="tx1"/>
                  </a:gs>
                  <a:gs pos="30000">
                    <a:schemeClr val="tx1"/>
                  </a:gs>
                </a:gsLst>
                <a:lin ang="5400000" scaled="0"/>
              </a:gradFill>
            </a:endParaRPr>
          </a:p>
          <a:p>
            <a:r>
              <a:rPr lang="en-GB" sz="2400" dirty="0"/>
              <a:t>These SQL commands are used to store, modify, and delete data from database tables. </a:t>
            </a:r>
          </a:p>
          <a:p>
            <a:r>
              <a:rPr lang="en-GB" sz="2400" dirty="0" smtClean="0"/>
              <a:t> </a:t>
            </a:r>
            <a:r>
              <a:rPr lang="en-GB" sz="2400" dirty="0"/>
              <a:t>we have </a:t>
            </a:r>
            <a:r>
              <a:rPr lang="en-GB" sz="2400" b="1" dirty="0">
                <a:solidFill>
                  <a:srgbClr val="FF0000"/>
                </a:solidFill>
              </a:rPr>
              <a:t>INSERT, UPDATE, and DELETE</a:t>
            </a:r>
            <a:r>
              <a:rPr lang="en-GB" sz="2400" dirty="0"/>
              <a:t> commands.</a:t>
            </a:r>
            <a:endParaRPr lang="en-GB" sz="2400" spc="-7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1135530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Enter Some Data In Employee Table</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519113" y="1447799"/>
            <a:ext cx="8162925" cy="1447800"/>
          </a:xfrm>
          <a:prstGeom prst="rect">
            <a:avLst/>
          </a:prstGeom>
        </p:spPr>
      </p:pic>
    </p:spTree>
    <p:extLst>
      <p:ext uri="{BB962C8B-B14F-4D97-AF65-F5344CB8AC3E}">
        <p14:creationId xmlns:p14="http://schemas.microsoft.com/office/powerpoint/2010/main" val="15871802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Enter Value in Employee Table</a:t>
            </a:r>
            <a:endParaRPr lang="en-GB" dirty="0"/>
          </a:p>
        </p:txBody>
      </p:sp>
      <p:sp>
        <p:nvSpPr>
          <p:cNvPr id="3" name="Text Placeholder 2"/>
          <p:cNvSpPr>
            <a:spLocks noGrp="1"/>
          </p:cNvSpPr>
          <p:nvPr>
            <p:ph type="body" sz="quarter" idx="10"/>
          </p:nvPr>
        </p:nvSpPr>
        <p:spPr/>
        <p:txBody>
          <a:bodyPr/>
          <a:lstStyle/>
          <a:p>
            <a:endParaRPr lang="en-GB" dirty="0"/>
          </a:p>
        </p:txBody>
      </p:sp>
      <p:pic>
        <p:nvPicPr>
          <p:cNvPr id="4" name="Picture 3"/>
          <p:cNvPicPr>
            <a:picLocks noChangeAspect="1"/>
          </p:cNvPicPr>
          <p:nvPr/>
        </p:nvPicPr>
        <p:blipFill>
          <a:blip r:embed="rId2"/>
          <a:stretch>
            <a:fillRect/>
          </a:stretch>
        </p:blipFill>
        <p:spPr>
          <a:xfrm>
            <a:off x="519113" y="1447799"/>
            <a:ext cx="11149013" cy="3924725"/>
          </a:xfrm>
          <a:prstGeom prst="rect">
            <a:avLst/>
          </a:prstGeom>
        </p:spPr>
      </p:pic>
    </p:spTree>
    <p:extLst>
      <p:ext uri="{BB962C8B-B14F-4D97-AF65-F5344CB8AC3E}">
        <p14:creationId xmlns:p14="http://schemas.microsoft.com/office/powerpoint/2010/main" val="143098527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519113" y="1447799"/>
            <a:ext cx="8856899" cy="1759425"/>
          </a:xfrm>
          <a:prstGeom prst="rect">
            <a:avLst/>
          </a:prstGeom>
        </p:spPr>
      </p:pic>
      <p:pic>
        <p:nvPicPr>
          <p:cNvPr id="5" name="Picture 4"/>
          <p:cNvPicPr>
            <a:picLocks noChangeAspect="1"/>
          </p:cNvPicPr>
          <p:nvPr/>
        </p:nvPicPr>
        <p:blipFill>
          <a:blip r:embed="rId3"/>
          <a:stretch>
            <a:fillRect/>
          </a:stretch>
        </p:blipFill>
        <p:spPr>
          <a:xfrm>
            <a:off x="519113" y="3953502"/>
            <a:ext cx="7400925" cy="1504950"/>
          </a:xfrm>
          <a:prstGeom prst="rect">
            <a:avLst/>
          </a:prstGeom>
        </p:spPr>
      </p:pic>
      <p:sp>
        <p:nvSpPr>
          <p:cNvPr id="6" name="Right Brace 5"/>
          <p:cNvSpPr/>
          <p:nvPr/>
        </p:nvSpPr>
        <p:spPr>
          <a:xfrm>
            <a:off x="8270543" y="3821373"/>
            <a:ext cx="791570" cy="1733266"/>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9526137" y="3981124"/>
            <a:ext cx="1883391" cy="1477328"/>
          </a:xfrm>
          <a:prstGeom prst="rect">
            <a:avLst/>
          </a:prstGeom>
          <a:noFill/>
        </p:spPr>
        <p:txBody>
          <a:bodyPr wrap="square" lIns="0" tIns="0" rIns="0" bIns="0" rtlCol="0">
            <a:spAutoFit/>
          </a:bodyPr>
          <a:lstStyle/>
          <a:p>
            <a:r>
              <a:rPr lang="en-GB" sz="2400" spc="-70" dirty="0" smtClean="0">
                <a:gradFill>
                  <a:gsLst>
                    <a:gs pos="2917">
                      <a:schemeClr val="tx1"/>
                    </a:gs>
                    <a:gs pos="30000">
                      <a:schemeClr val="tx1"/>
                    </a:gs>
                  </a:gsLst>
                  <a:lin ang="5400000" scaled="0"/>
                </a:gradFill>
              </a:rPr>
              <a:t>In this Query I have not mention any </a:t>
            </a:r>
            <a:r>
              <a:rPr lang="en-GB" sz="2400" spc="-70" dirty="0" err="1" smtClean="0">
                <a:gradFill>
                  <a:gsLst>
                    <a:gs pos="2917">
                      <a:schemeClr val="tx1"/>
                    </a:gs>
                    <a:gs pos="30000">
                      <a:schemeClr val="tx1"/>
                    </a:gs>
                  </a:gsLst>
                  <a:lin ang="5400000" scaled="0"/>
                </a:gradFill>
              </a:rPr>
              <a:t>Dept</a:t>
            </a:r>
            <a:r>
              <a:rPr lang="en-GB" sz="2400" spc="-70" smtClean="0">
                <a:gradFill>
                  <a:gsLst>
                    <a:gs pos="2917">
                      <a:schemeClr val="tx1"/>
                    </a:gs>
                    <a:gs pos="30000">
                      <a:schemeClr val="tx1"/>
                    </a:gs>
                  </a:gsLst>
                  <a:lin ang="5400000" scaled="0"/>
                </a:gradFill>
              </a:rPr>
              <a:t> Relation</a:t>
            </a:r>
            <a:endParaRPr lang="en-GB" sz="2400" spc="-7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7442045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 Query</a:t>
            </a:r>
            <a:endParaRPr lang="en-GB" dirty="0"/>
          </a:p>
        </p:txBody>
      </p:sp>
      <p:sp>
        <p:nvSpPr>
          <p:cNvPr id="3" name="Text Placeholder 2"/>
          <p:cNvSpPr>
            <a:spLocks noGrp="1"/>
          </p:cNvSpPr>
          <p:nvPr>
            <p:ph type="body" sz="quarter" idx="10"/>
          </p:nvPr>
        </p:nvSpPr>
        <p:spPr>
          <a:xfrm>
            <a:off x="519113" y="1447799"/>
            <a:ext cx="11149013" cy="1107996"/>
          </a:xfrm>
        </p:spPr>
        <p:txBody>
          <a:bodyPr/>
          <a:lstStyle/>
          <a:p>
            <a:r>
              <a:rPr lang="en-GB" dirty="0">
                <a:solidFill>
                  <a:srgbClr val="FF0000">
                    <a:alpha val="99000"/>
                  </a:srgbClr>
                </a:solidFill>
              </a:rPr>
              <a:t>update</a:t>
            </a:r>
            <a:r>
              <a:rPr lang="en-GB" dirty="0"/>
              <a:t> Employee set Address = 'Pune' where </a:t>
            </a:r>
            <a:r>
              <a:rPr lang="en-GB" dirty="0" err="1"/>
              <a:t>EmpID</a:t>
            </a:r>
            <a:r>
              <a:rPr lang="en-GB" dirty="0"/>
              <a:t> = 4</a:t>
            </a:r>
          </a:p>
        </p:txBody>
      </p:sp>
      <p:pic>
        <p:nvPicPr>
          <p:cNvPr id="4" name="Picture 3"/>
          <p:cNvPicPr>
            <a:picLocks noChangeAspect="1"/>
          </p:cNvPicPr>
          <p:nvPr/>
        </p:nvPicPr>
        <p:blipFill>
          <a:blip r:embed="rId2"/>
          <a:stretch>
            <a:fillRect/>
          </a:stretch>
        </p:blipFill>
        <p:spPr>
          <a:xfrm>
            <a:off x="519113" y="2860342"/>
            <a:ext cx="8897842" cy="3997658"/>
          </a:xfrm>
          <a:prstGeom prst="rect">
            <a:avLst/>
          </a:prstGeom>
        </p:spPr>
      </p:pic>
    </p:spTree>
    <p:extLst>
      <p:ext uri="{BB962C8B-B14F-4D97-AF65-F5344CB8AC3E}">
        <p14:creationId xmlns:p14="http://schemas.microsoft.com/office/powerpoint/2010/main" val="24190760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Execute Query</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519113" y="1447799"/>
            <a:ext cx="8447466" cy="3465395"/>
          </a:xfrm>
          <a:prstGeom prst="rect">
            <a:avLst/>
          </a:prstGeom>
        </p:spPr>
      </p:pic>
    </p:spTree>
    <p:extLst>
      <p:ext uri="{BB962C8B-B14F-4D97-AF65-F5344CB8AC3E}">
        <p14:creationId xmlns:p14="http://schemas.microsoft.com/office/powerpoint/2010/main" val="528457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 Query</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447161" y="1447799"/>
            <a:ext cx="8911490" cy="3929419"/>
          </a:xfrm>
          <a:prstGeom prst="rect">
            <a:avLst/>
          </a:prstGeom>
        </p:spPr>
      </p:pic>
    </p:spTree>
    <p:extLst>
      <p:ext uri="{BB962C8B-B14F-4D97-AF65-F5344CB8AC3E}">
        <p14:creationId xmlns:p14="http://schemas.microsoft.com/office/powerpoint/2010/main" val="15291201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Update Query</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423579" y="1326617"/>
            <a:ext cx="6877050" cy="2286000"/>
          </a:xfrm>
          <a:prstGeom prst="rect">
            <a:avLst/>
          </a:prstGeom>
        </p:spPr>
      </p:pic>
      <p:pic>
        <p:nvPicPr>
          <p:cNvPr id="5" name="Picture 4"/>
          <p:cNvPicPr>
            <a:picLocks noChangeAspect="1"/>
          </p:cNvPicPr>
          <p:nvPr/>
        </p:nvPicPr>
        <p:blipFill>
          <a:blip r:embed="rId3"/>
          <a:stretch>
            <a:fillRect/>
          </a:stretch>
        </p:blipFill>
        <p:spPr>
          <a:xfrm>
            <a:off x="1965420" y="4074684"/>
            <a:ext cx="8256397" cy="2462594"/>
          </a:xfrm>
          <a:prstGeom prst="rect">
            <a:avLst/>
          </a:prstGeom>
        </p:spPr>
      </p:pic>
    </p:spTree>
    <p:extLst>
      <p:ext uri="{BB962C8B-B14F-4D97-AF65-F5344CB8AC3E}">
        <p14:creationId xmlns:p14="http://schemas.microsoft.com/office/powerpoint/2010/main" val="23171805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Query</a:t>
            </a:r>
            <a:endParaRPr lang="en-GB" dirty="0"/>
          </a:p>
        </p:txBody>
      </p:sp>
      <p:sp>
        <p:nvSpPr>
          <p:cNvPr id="3" name="Text Placeholder 2"/>
          <p:cNvSpPr>
            <a:spLocks noGrp="1"/>
          </p:cNvSpPr>
          <p:nvPr>
            <p:ph type="body" sz="quarter" idx="10"/>
          </p:nvPr>
        </p:nvSpPr>
        <p:spPr>
          <a:xfrm>
            <a:off x="519113" y="1447799"/>
            <a:ext cx="11149013" cy="553998"/>
          </a:xfrm>
        </p:spPr>
        <p:txBody>
          <a:bodyPr/>
          <a:lstStyle/>
          <a:p>
            <a:r>
              <a:rPr lang="en-GB" dirty="0" smtClean="0"/>
              <a:t>Delete </a:t>
            </a:r>
            <a:endParaRPr lang="en-GB" dirty="0"/>
          </a:p>
        </p:txBody>
      </p:sp>
      <p:pic>
        <p:nvPicPr>
          <p:cNvPr id="4" name="Picture 3"/>
          <p:cNvPicPr>
            <a:picLocks noChangeAspect="1"/>
          </p:cNvPicPr>
          <p:nvPr/>
        </p:nvPicPr>
        <p:blipFill>
          <a:blip r:embed="rId2"/>
          <a:stretch>
            <a:fillRect/>
          </a:stretch>
        </p:blipFill>
        <p:spPr>
          <a:xfrm>
            <a:off x="6240771" y="1447799"/>
            <a:ext cx="5248275" cy="3028667"/>
          </a:xfrm>
          <a:prstGeom prst="rect">
            <a:avLst/>
          </a:prstGeom>
        </p:spPr>
      </p:pic>
      <p:pic>
        <p:nvPicPr>
          <p:cNvPr id="5" name="Picture 4"/>
          <p:cNvPicPr>
            <a:picLocks noChangeAspect="1"/>
          </p:cNvPicPr>
          <p:nvPr/>
        </p:nvPicPr>
        <p:blipFill>
          <a:blip r:embed="rId3"/>
          <a:stretch>
            <a:fillRect/>
          </a:stretch>
        </p:blipFill>
        <p:spPr>
          <a:xfrm>
            <a:off x="519112" y="2144528"/>
            <a:ext cx="4939991" cy="4242624"/>
          </a:xfrm>
          <a:prstGeom prst="rect">
            <a:avLst/>
          </a:prstGeom>
        </p:spPr>
      </p:pic>
    </p:spTree>
    <p:extLst>
      <p:ext uri="{BB962C8B-B14F-4D97-AF65-F5344CB8AC3E}">
        <p14:creationId xmlns:p14="http://schemas.microsoft.com/office/powerpoint/2010/main" val="16848683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Successfully Deleted Record !!</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679172" y="1447799"/>
            <a:ext cx="8338284" cy="4134135"/>
          </a:xfrm>
          <a:prstGeom prst="rect">
            <a:avLst/>
          </a:prstGeom>
        </p:spPr>
      </p:pic>
    </p:spTree>
    <p:extLst>
      <p:ext uri="{BB962C8B-B14F-4D97-AF65-F5344CB8AC3E}">
        <p14:creationId xmlns:p14="http://schemas.microsoft.com/office/powerpoint/2010/main" val="25791135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92497"/>
          </a:xfrm>
        </p:spPr>
        <p:txBody>
          <a:bodyPr/>
          <a:lstStyle/>
          <a:p>
            <a:r>
              <a:rPr lang="en-GB" sz="5000" dirty="0" smtClean="0"/>
              <a:t>Why not just use Text Files ? Spread sheet</a:t>
            </a:r>
            <a:endParaRPr lang="en-GB" sz="5000" dirty="0"/>
          </a:p>
        </p:txBody>
      </p:sp>
      <p:sp>
        <p:nvSpPr>
          <p:cNvPr id="3" name="Text Placeholder 2"/>
          <p:cNvSpPr>
            <a:spLocks noGrp="1"/>
          </p:cNvSpPr>
          <p:nvPr>
            <p:ph type="body" sz="quarter" idx="10"/>
          </p:nvPr>
        </p:nvSpPr>
        <p:spPr>
          <a:xfrm>
            <a:off x="519113" y="1447799"/>
            <a:ext cx="11149013" cy="4493538"/>
          </a:xfrm>
        </p:spPr>
        <p:txBody>
          <a:bodyPr/>
          <a:lstStyle/>
          <a:p>
            <a:pPr marL="571500" indent="-571500">
              <a:buFont typeface="Arial" panose="020B0604020202020204" pitchFamily="34" charset="0"/>
              <a:buChar char="•"/>
            </a:pPr>
            <a:r>
              <a:rPr lang="en-GB" dirty="0" smtClean="0">
                <a:solidFill>
                  <a:schemeClr val="accent2">
                    <a:lumMod val="75000"/>
                    <a:alpha val="99000"/>
                  </a:schemeClr>
                </a:solidFill>
              </a:rPr>
              <a:t>Data integrity? </a:t>
            </a:r>
            <a:r>
              <a:rPr lang="en-GB" dirty="0" err="1" smtClean="0">
                <a:solidFill>
                  <a:schemeClr val="accent2">
                    <a:lumMod val="75000"/>
                    <a:alpha val="99000"/>
                  </a:schemeClr>
                </a:solidFill>
              </a:rPr>
              <a:t>Redudant</a:t>
            </a:r>
            <a:r>
              <a:rPr lang="en-GB" dirty="0" smtClean="0">
                <a:solidFill>
                  <a:schemeClr val="accent2">
                    <a:lumMod val="75000"/>
                    <a:alpha val="99000"/>
                  </a:schemeClr>
                </a:solidFill>
              </a:rPr>
              <a:t> data? Outdated Data?</a:t>
            </a:r>
          </a:p>
          <a:p>
            <a:pPr marL="571500" indent="-571500">
              <a:buFont typeface="Arial" panose="020B0604020202020204" pitchFamily="34" charset="0"/>
              <a:buChar char="•"/>
            </a:pPr>
            <a:r>
              <a:rPr lang="en-GB" dirty="0" smtClean="0">
                <a:solidFill>
                  <a:schemeClr val="accent2">
                    <a:lumMod val="75000"/>
                    <a:alpha val="99000"/>
                  </a:schemeClr>
                </a:solidFill>
              </a:rPr>
              <a:t>Data size?</a:t>
            </a:r>
          </a:p>
          <a:p>
            <a:pPr marL="571500" indent="-571500">
              <a:buFont typeface="Arial" panose="020B0604020202020204" pitchFamily="34" charset="0"/>
              <a:buChar char="•"/>
            </a:pPr>
            <a:r>
              <a:rPr lang="en-GB" dirty="0" smtClean="0">
                <a:solidFill>
                  <a:schemeClr val="accent2">
                    <a:lumMod val="75000"/>
                    <a:alpha val="99000"/>
                  </a:schemeClr>
                </a:solidFill>
              </a:rPr>
              <a:t>Retrieval ?Filtering? Searching?</a:t>
            </a:r>
          </a:p>
          <a:p>
            <a:pPr marL="571500" indent="-571500">
              <a:buFont typeface="Arial" panose="020B0604020202020204" pitchFamily="34" charset="0"/>
              <a:buChar char="•"/>
            </a:pPr>
            <a:r>
              <a:rPr lang="en-GB" dirty="0" smtClean="0">
                <a:solidFill>
                  <a:schemeClr val="accent2">
                    <a:lumMod val="75000"/>
                    <a:alpha val="99000"/>
                  </a:schemeClr>
                </a:solidFill>
              </a:rPr>
              <a:t>Protecting data from malicious or unauthorized use?</a:t>
            </a:r>
          </a:p>
          <a:p>
            <a:pPr marL="571500" indent="-571500">
              <a:buFont typeface="Arial" panose="020B0604020202020204" pitchFamily="34" charset="0"/>
              <a:buChar char="•"/>
            </a:pPr>
            <a:r>
              <a:rPr lang="en-GB" dirty="0" smtClean="0">
                <a:solidFill>
                  <a:schemeClr val="accent2">
                    <a:lumMod val="75000"/>
                    <a:alpha val="99000"/>
                  </a:schemeClr>
                </a:solidFill>
              </a:rPr>
              <a:t>Protecting data from becoming corrupt?</a:t>
            </a:r>
          </a:p>
          <a:p>
            <a:pPr marL="571500" indent="-571500">
              <a:buFont typeface="Arial" panose="020B0604020202020204" pitchFamily="34" charset="0"/>
              <a:buChar char="•"/>
            </a:pPr>
            <a:endParaRPr lang="en-GB" dirty="0">
              <a:solidFill>
                <a:schemeClr val="accent2">
                  <a:lumMod val="75000"/>
                  <a:alpha val="99000"/>
                </a:schemeClr>
              </a:solidFill>
            </a:endParaRPr>
          </a:p>
        </p:txBody>
      </p:sp>
    </p:spTree>
    <p:extLst>
      <p:ext uri="{BB962C8B-B14F-4D97-AF65-F5344CB8AC3E}">
        <p14:creationId xmlns:p14="http://schemas.microsoft.com/office/powerpoint/2010/main" val="37925733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809" y="2044050"/>
            <a:ext cx="11418490" cy="3767891"/>
          </a:xfrm>
        </p:spPr>
        <p:txBody>
          <a:bodyPr/>
          <a:lstStyle/>
          <a:p>
            <a:r>
              <a:rPr lang="en-US" sz="3920" dirty="0">
                <a:solidFill>
                  <a:schemeClr val="tx1"/>
                </a:solidFill>
              </a:rPr>
              <a:t>Thank You.</a:t>
            </a:r>
            <a:br>
              <a:rPr lang="en-US" sz="3920" dirty="0">
                <a:solidFill>
                  <a:schemeClr val="tx1"/>
                </a:solidFill>
              </a:rPr>
            </a:br>
            <a:r>
              <a:rPr lang="en-US" sz="3920" dirty="0" smtClean="0">
                <a:solidFill>
                  <a:schemeClr val="tx1"/>
                </a:solidFill>
              </a:rPr>
              <a:t> </a:t>
            </a:r>
            <a:r>
              <a:rPr lang="en-US" sz="3920" dirty="0">
                <a:solidFill>
                  <a:schemeClr val="tx1"/>
                </a:solidFill>
              </a:rPr>
              <a:t>	</a:t>
            </a:r>
            <a:br>
              <a:rPr lang="en-US" sz="3920" dirty="0">
                <a:solidFill>
                  <a:schemeClr val="tx1"/>
                </a:solidFill>
              </a:rPr>
            </a:br>
            <a:r>
              <a:rPr lang="en-US" sz="3920" dirty="0">
                <a:solidFill>
                  <a:schemeClr val="tx1"/>
                </a:solidFill>
              </a:rPr>
              <a:t>Email : </a:t>
            </a:r>
            <a:r>
              <a:rPr lang="en-US" sz="3920" dirty="0" smtClean="0">
                <a:solidFill>
                  <a:schemeClr val="tx1"/>
                </a:solidFill>
              </a:rPr>
              <a:t>kevaladeshara@gmail.com</a:t>
            </a:r>
            <a:r>
              <a:rPr lang="en-US" sz="3920" dirty="0">
                <a:solidFill>
                  <a:schemeClr val="tx1"/>
                </a:solidFill>
              </a:rPr>
              <a:t/>
            </a:r>
            <a:br>
              <a:rPr lang="en-US" sz="3920" dirty="0">
                <a:solidFill>
                  <a:schemeClr val="tx1"/>
                </a:solidFill>
              </a:rPr>
            </a:br>
            <a:r>
              <a:rPr lang="en-US" sz="3920" dirty="0">
                <a:solidFill>
                  <a:schemeClr val="tx1"/>
                </a:solidFill>
              </a:rPr>
              <a:t>Tweet </a:t>
            </a:r>
            <a:r>
              <a:rPr lang="en-US" sz="3920" dirty="0" smtClean="0">
                <a:solidFill>
                  <a:schemeClr val="tx1"/>
                </a:solidFill>
              </a:rPr>
              <a:t>:</a:t>
            </a:r>
            <a:r>
              <a:rPr lang="en-US" sz="3920" dirty="0" err="1" smtClean="0">
                <a:solidFill>
                  <a:schemeClr val="tx1"/>
                </a:solidFill>
              </a:rPr>
              <a:t>kevaladeshara</a:t>
            </a:r>
            <a:r>
              <a:rPr lang="en-US" sz="3920" dirty="0">
                <a:solidFill>
                  <a:schemeClr val="tx1"/>
                </a:solidFill>
              </a:rPr>
              <a:t/>
            </a:r>
            <a:br>
              <a:rPr lang="en-US" sz="3920" dirty="0">
                <a:solidFill>
                  <a:schemeClr val="tx1"/>
                </a:solidFill>
              </a:rPr>
            </a:br>
            <a:r>
              <a:rPr lang="en-US" sz="3920" dirty="0">
                <a:solidFill>
                  <a:schemeClr val="tx1"/>
                </a:solidFill>
              </a:rPr>
              <a:t>Contact No : </a:t>
            </a:r>
            <a:r>
              <a:rPr lang="en-US" sz="3920" dirty="0" smtClean="0">
                <a:solidFill>
                  <a:schemeClr val="tx1"/>
                </a:solidFill>
              </a:rPr>
              <a:t>7405478312</a:t>
            </a:r>
            <a:br>
              <a:rPr lang="en-US" sz="3920" dirty="0" smtClean="0">
                <a:solidFill>
                  <a:schemeClr val="tx1"/>
                </a:solidFill>
              </a:rPr>
            </a:br>
            <a:r>
              <a:rPr lang="en-US" sz="3920" dirty="0" smtClean="0">
                <a:solidFill>
                  <a:schemeClr val="tx1"/>
                </a:solidFill>
              </a:rPr>
              <a:t>FB:- </a:t>
            </a:r>
            <a:r>
              <a:rPr lang="en-US" sz="3920" dirty="0" err="1" smtClean="0">
                <a:solidFill>
                  <a:schemeClr val="tx1"/>
                </a:solidFill>
              </a:rPr>
              <a:t>keval.adeshra</a:t>
            </a:r>
            <a:r>
              <a:rPr lang="en-US" sz="2352" dirty="0"/>
              <a:t/>
            </a:r>
            <a:br>
              <a:rPr lang="en-US" sz="2352" dirty="0"/>
            </a:br>
            <a:endParaRPr lang="en-US" sz="2352" dirty="0"/>
          </a:p>
        </p:txBody>
      </p:sp>
    </p:spTree>
    <p:extLst>
      <p:ext uri="{BB962C8B-B14F-4D97-AF65-F5344CB8AC3E}">
        <p14:creationId xmlns:p14="http://schemas.microsoft.com/office/powerpoint/2010/main" val="40385895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Table</a:t>
            </a:r>
            <a:endParaRPr lang="en-GB" dirty="0"/>
          </a:p>
        </p:txBody>
      </p:sp>
      <p:sp>
        <p:nvSpPr>
          <p:cNvPr id="3" name="Text Placeholder 2"/>
          <p:cNvSpPr>
            <a:spLocks noGrp="1"/>
          </p:cNvSpPr>
          <p:nvPr>
            <p:ph type="body" sz="quarter" idx="10"/>
          </p:nvPr>
        </p:nvSpPr>
        <p:spPr>
          <a:xfrm>
            <a:off x="519113" y="1447799"/>
            <a:ext cx="11149013" cy="2769989"/>
          </a:xfrm>
        </p:spPr>
        <p:txBody>
          <a:bodyPr/>
          <a:lstStyle/>
          <a:p>
            <a:pPr marL="571500" indent="-571500">
              <a:buFont typeface="Arial" panose="020B0604020202020204" pitchFamily="34" charset="0"/>
              <a:buChar char="•"/>
            </a:pPr>
            <a:r>
              <a:rPr lang="en-GB" dirty="0"/>
              <a:t>It consists of fields (columns), and rows. In relational </a:t>
            </a:r>
            <a:r>
              <a:rPr lang="en-GB" dirty="0" smtClean="0"/>
              <a:t>databases and </a:t>
            </a:r>
            <a:r>
              <a:rPr lang="en-GB" dirty="0"/>
              <a:t> a </a:t>
            </a:r>
            <a:r>
              <a:rPr lang="en-GB" b="1" dirty="0"/>
              <a:t>table</a:t>
            </a:r>
            <a:r>
              <a:rPr lang="en-GB" dirty="0"/>
              <a:t> is a set of data elements (values) using </a:t>
            </a:r>
            <a:r>
              <a:rPr lang="en-GB" dirty="0" smtClean="0"/>
              <a:t> </a:t>
            </a:r>
            <a:r>
              <a:rPr lang="en-GB" dirty="0"/>
              <a:t>columns (identifiable by name) and horizontal rows, the cell being the unit where a row and column intersect.</a:t>
            </a:r>
          </a:p>
        </p:txBody>
      </p:sp>
    </p:spTree>
    <p:extLst>
      <p:ext uri="{BB962C8B-B14F-4D97-AF65-F5344CB8AC3E}">
        <p14:creationId xmlns:p14="http://schemas.microsoft.com/office/powerpoint/2010/main" val="25048892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a:t>
            </a:r>
            <a:endParaRPr lang="en-GB" dirty="0"/>
          </a:p>
        </p:txBody>
      </p:sp>
      <p:sp>
        <p:nvSpPr>
          <p:cNvPr id="3" name="Text Placeholder 2"/>
          <p:cNvSpPr>
            <a:spLocks noGrp="1"/>
          </p:cNvSpPr>
          <p:nvPr>
            <p:ph type="body" sz="quarter" idx="10"/>
          </p:nvPr>
        </p:nvSpPr>
        <p:spPr>
          <a:xfrm>
            <a:off x="519113" y="1447799"/>
            <a:ext cx="11149013" cy="3447098"/>
          </a:xfrm>
        </p:spPr>
        <p:txBody>
          <a:bodyPr/>
          <a:lstStyle/>
          <a:p>
            <a:pPr marL="571500" indent="-571500">
              <a:buFont typeface="Arial" panose="020B0604020202020204" pitchFamily="34" charset="0"/>
              <a:buChar char="•"/>
            </a:pPr>
            <a:r>
              <a:rPr lang="en-GB" dirty="0" smtClean="0"/>
              <a:t>Microsoft </a:t>
            </a:r>
            <a:r>
              <a:rPr lang="en-GB" dirty="0"/>
              <a:t>SQL Server is a Relational Database Management System(RDBMS) developed by Microsoft</a:t>
            </a:r>
            <a:r>
              <a:rPr lang="en-GB" dirty="0" smtClean="0"/>
              <a:t>.</a:t>
            </a:r>
          </a:p>
          <a:p>
            <a:pPr marL="571500" indent="-571500">
              <a:buFont typeface="Arial" panose="020B0604020202020204" pitchFamily="34" charset="0"/>
              <a:buChar char="•"/>
            </a:pPr>
            <a:r>
              <a:rPr lang="en-GB" dirty="0" smtClean="0"/>
              <a:t> </a:t>
            </a:r>
            <a:r>
              <a:rPr lang="en-GB" dirty="0"/>
              <a:t>It is designed to run on a central server, so that multiple users can access the same data </a:t>
            </a:r>
            <a:r>
              <a:rPr lang="en-GB" dirty="0" smtClean="0"/>
              <a:t>simultaneously.</a:t>
            </a:r>
            <a:endParaRPr lang="en-GB" dirty="0"/>
          </a:p>
        </p:txBody>
      </p:sp>
    </p:spTree>
    <p:extLst>
      <p:ext uri="{BB962C8B-B14F-4D97-AF65-F5344CB8AC3E}">
        <p14:creationId xmlns:p14="http://schemas.microsoft.com/office/powerpoint/2010/main" val="29794991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,Dirty Hands with SQL Server Express</a:t>
            </a:r>
            <a:endParaRPr lang="en-GB" dirty="0"/>
          </a:p>
        </p:txBody>
      </p:sp>
      <p:sp>
        <p:nvSpPr>
          <p:cNvPr id="3" name="Text Placeholder 2"/>
          <p:cNvSpPr>
            <a:spLocks noGrp="1"/>
          </p:cNvSpPr>
          <p:nvPr>
            <p:ph type="body" sz="quarter" idx="10"/>
          </p:nvPr>
        </p:nvSpPr>
        <p:spPr>
          <a:xfrm>
            <a:off x="519114" y="1591103"/>
            <a:ext cx="11149012" cy="332399"/>
          </a:xfrm>
        </p:spPr>
        <p:txBody>
          <a:bodyPr/>
          <a:lstStyle/>
          <a:p>
            <a:r>
              <a:rPr lang="en-GB" dirty="0" smtClean="0"/>
              <a:t>Open Visual Studio </a:t>
            </a:r>
            <a:endParaRPr lang="en-GB" dirty="0"/>
          </a:p>
        </p:txBody>
      </p:sp>
      <p:pic>
        <p:nvPicPr>
          <p:cNvPr id="4" name="Picture 3"/>
          <p:cNvPicPr>
            <a:picLocks noChangeAspect="1"/>
          </p:cNvPicPr>
          <p:nvPr/>
        </p:nvPicPr>
        <p:blipFill>
          <a:blip r:embed="rId2"/>
          <a:stretch>
            <a:fillRect/>
          </a:stretch>
        </p:blipFill>
        <p:spPr>
          <a:xfrm>
            <a:off x="3917155" y="1473958"/>
            <a:ext cx="4352925" cy="5384042"/>
          </a:xfrm>
          <a:prstGeom prst="rect">
            <a:avLst/>
          </a:prstGeom>
        </p:spPr>
      </p:pic>
    </p:spTree>
    <p:extLst>
      <p:ext uri="{BB962C8B-B14F-4D97-AF65-F5344CB8AC3E}">
        <p14:creationId xmlns:p14="http://schemas.microsoft.com/office/powerpoint/2010/main" val="20908279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New Database</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317569" y="1446307"/>
            <a:ext cx="11871255" cy="5411693"/>
          </a:xfrm>
          <a:prstGeom prst="rect">
            <a:avLst/>
          </a:prstGeom>
        </p:spPr>
      </p:pic>
    </p:spTree>
    <p:extLst>
      <p:ext uri="{BB962C8B-B14F-4D97-AF65-F5344CB8AC3E}">
        <p14:creationId xmlns:p14="http://schemas.microsoft.com/office/powerpoint/2010/main" val="32958011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t>
            </a:r>
            <a:r>
              <a:rPr lang="en-GB" dirty="0" err="1" smtClean="0"/>
              <a:t>DemoDB</a:t>
            </a:r>
            <a:r>
              <a:rPr lang="en-GB" dirty="0" smtClean="0"/>
              <a:t> Database</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2238233" y="1507722"/>
            <a:ext cx="5322628" cy="5350278"/>
          </a:xfrm>
          <a:prstGeom prst="rect">
            <a:avLst/>
          </a:prstGeom>
        </p:spPr>
      </p:pic>
    </p:spTree>
    <p:extLst>
      <p:ext uri="{BB962C8B-B14F-4D97-AF65-F5344CB8AC3E}">
        <p14:creationId xmlns:p14="http://schemas.microsoft.com/office/powerpoint/2010/main" val="32654753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2783194" y="1403089"/>
            <a:ext cx="5637475" cy="3724275"/>
          </a:xfrm>
          <a:prstGeom prst="rect">
            <a:avLst/>
          </a:prstGeom>
        </p:spPr>
      </p:pic>
    </p:spTree>
    <p:extLst>
      <p:ext uri="{BB962C8B-B14F-4D97-AF65-F5344CB8AC3E}">
        <p14:creationId xmlns:p14="http://schemas.microsoft.com/office/powerpoint/2010/main" val="17705068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_Azure_Template_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Windows_Azure_Template_16x9</Template>
  <TotalTime>0</TotalTime>
  <Words>466</Words>
  <Application>Microsoft Office PowerPoint</Application>
  <PresentationFormat>Custom</PresentationFormat>
  <Paragraphs>86</Paragraphs>
  <Slides>30</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30</vt:i4>
      </vt:variant>
    </vt:vector>
  </HeadingPairs>
  <TitlesOfParts>
    <vt:vector size="42" baseType="lpstr">
      <vt:lpstr>Arial</vt:lpstr>
      <vt:lpstr>Consolas</vt:lpstr>
      <vt:lpstr>Segoe UI</vt:lpstr>
      <vt:lpstr>Segoe UI Light</vt:lpstr>
      <vt:lpstr>Wingdings</vt:lpstr>
      <vt:lpstr>Windows_Azure_Template_16x9</vt:lpstr>
      <vt:lpstr>White with Consolas font for code slides</vt:lpstr>
      <vt:lpstr>Windows_Azure_DevCamp_16x9_Template - FINAL2</vt:lpstr>
      <vt:lpstr>Accent Color Transition Slides</vt:lpstr>
      <vt:lpstr>Windows_Azure_DevCamp_16x9_Template</vt:lpstr>
      <vt:lpstr>1_Accent Color Transition Slides</vt:lpstr>
      <vt:lpstr>MS1444_Windows Azure Template 16x9_r08b</vt:lpstr>
      <vt:lpstr>Keval Adeshara</vt:lpstr>
      <vt:lpstr>What is Exactly database?</vt:lpstr>
      <vt:lpstr>Why not just use Text Files ? Spread sheet</vt:lpstr>
      <vt:lpstr>What is Table</vt:lpstr>
      <vt:lpstr>SQL Server</vt:lpstr>
      <vt:lpstr>Lets ,Dirty Hands with SQL Server Express</vt:lpstr>
      <vt:lpstr>Create New Database</vt:lpstr>
      <vt:lpstr>Create  DemoDB Database</vt:lpstr>
      <vt:lpstr>PowerPoint Presentation</vt:lpstr>
      <vt:lpstr>PowerPoint Presentation</vt:lpstr>
      <vt:lpstr>How to Create Table?</vt:lpstr>
      <vt:lpstr>Lets Understand Constraints</vt:lpstr>
      <vt:lpstr>2.Unique Key</vt:lpstr>
      <vt:lpstr>3.Not Null</vt:lpstr>
      <vt:lpstr>Execute it</vt:lpstr>
      <vt:lpstr>4.Foreign Key</vt:lpstr>
      <vt:lpstr>How to Add Foreign key</vt:lpstr>
      <vt:lpstr>After That Update it</vt:lpstr>
      <vt:lpstr>Now , we will learn Data Manipulation Commands :  Must Learn By Heart this syntax.</vt:lpstr>
      <vt:lpstr>Now Enter Data with Query – THIS IS What we are doing Data Manipulation. Insert , Update , Delete</vt:lpstr>
      <vt:lpstr>Enter Some Data In Employee Table</vt:lpstr>
      <vt:lpstr>Enter Value in Employee Table</vt:lpstr>
      <vt:lpstr>PowerPoint Presentation</vt:lpstr>
      <vt:lpstr>Update Query</vt:lpstr>
      <vt:lpstr>Execute Query</vt:lpstr>
      <vt:lpstr>Update Query</vt:lpstr>
      <vt:lpstr>Write Update Query</vt:lpstr>
      <vt:lpstr>Delete Query</vt:lpstr>
      <vt:lpstr>Successfully Deleted Record !!</vt:lpstr>
      <vt:lpstr>Thank You.    Email : kevaladeshara@gmail.com Tweet :kevaladeshara Contact No : 7405478312 FB:- keval.adeshra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and Database</dc:title>
  <dc:creator/>
  <dc:description>Every application needs to store and manage data. In this session, you will get a firsthand look at the complete set of scalable and highly available data services including Windows Azure Storage and SQL Databases. You’ll see how you can effectively use these services to build, migrate, and extend data-centric applications in the cloud while using familiar tools.
by Scott Klein</dc:description>
  <cp:lastModifiedBy/>
  <cp:revision>1</cp:revision>
  <dcterms:created xsi:type="dcterms:W3CDTF">2011-12-15T08:02:44Z</dcterms:created>
  <dcterms:modified xsi:type="dcterms:W3CDTF">2017-07-10T03:33:49Z</dcterms:modified>
  <cp:version>1.0.1</cp:version>
</cp:coreProperties>
</file>