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1"/>
    <p:sldMasterId id="2147483718" r:id="rId2"/>
    <p:sldMasterId id="2147483782" r:id="rId3"/>
    <p:sldMasterId id="2147483811" r:id="rId4"/>
    <p:sldMasterId id="2147483824" r:id="rId5"/>
    <p:sldMasterId id="2147483854" r:id="rId6"/>
    <p:sldMasterId id="2147483867" r:id="rId7"/>
  </p:sldMasterIdLst>
  <p:notesMasterIdLst>
    <p:notesMasterId r:id="rId22"/>
  </p:notesMasterIdLst>
  <p:handoutMasterIdLst>
    <p:handoutMasterId r:id="rId23"/>
  </p:handoutMasterIdLst>
  <p:sldIdLst>
    <p:sldId id="347" r:id="rId8"/>
    <p:sldId id="576" r:id="rId9"/>
    <p:sldId id="597" r:id="rId10"/>
    <p:sldId id="595" r:id="rId11"/>
    <p:sldId id="596" r:id="rId12"/>
    <p:sldId id="580" r:id="rId13"/>
    <p:sldId id="598" r:id="rId14"/>
    <p:sldId id="599" r:id="rId15"/>
    <p:sldId id="602" r:id="rId16"/>
    <p:sldId id="604" r:id="rId17"/>
    <p:sldId id="601" r:id="rId18"/>
    <p:sldId id="600" r:id="rId19"/>
    <p:sldId id="603" r:id="rId20"/>
    <p:sldId id="605" r:id="rId21"/>
  </p:sldIdLst>
  <p:sldSz cx="12188825" cy="6858000"/>
  <p:notesSz cx="7023100" cy="9309100"/>
  <p:defaultText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7E09F034-18B2-4BB5-ADB1-A5CE6B56C0AF}">
          <p14:sldIdLst>
            <p14:sldId id="347"/>
            <p14:sldId id="576"/>
            <p14:sldId id="597"/>
            <p14:sldId id="595"/>
            <p14:sldId id="596"/>
            <p14:sldId id="580"/>
            <p14:sldId id="598"/>
            <p14:sldId id="599"/>
            <p14:sldId id="602"/>
            <p14:sldId id="604"/>
            <p14:sldId id="601"/>
            <p14:sldId id="600"/>
            <p14:sldId id="603"/>
            <p14:sldId id="605"/>
          </p14:sldIdLst>
        </p14:section>
        <p14:section name="Appendix" id="{721BAF3B-6B51-47B8-B34B-AAC73EBACC28}">
          <p14:sldIdLst/>
        </p14:section>
      </p14:sectionLst>
    </p:ext>
    <p:ext uri="{EFAFB233-063F-42B5-8137-9DF3F51BA10A}">
      <p15:sldGuideLst xmlns:p15="http://schemas.microsoft.com/office/powerpoint/2012/main">
        <p15:guide id="1" orient="horz" pos="144">
          <p15:clr>
            <a:srgbClr val="A4A3A4"/>
          </p15:clr>
        </p15:guide>
        <p15:guide id="2" orient="horz" pos="1223">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orient="horz" pos="1413">
          <p15:clr>
            <a:srgbClr val="A4A3A4"/>
          </p15:clr>
        </p15:guide>
        <p15:guide id="8" pos="3839">
          <p15:clr>
            <a:srgbClr val="A4A3A4"/>
          </p15:clr>
        </p15:guide>
        <p15:guide id="9" pos="327">
          <p15:clr>
            <a:srgbClr val="A4A3A4"/>
          </p15:clr>
        </p15:guide>
        <p15:guide id="10" pos="1190">
          <p15:clr>
            <a:srgbClr val="A4A3A4"/>
          </p15:clr>
        </p15:guide>
        <p15:guide id="11" pos="7350">
          <p15:clr>
            <a:srgbClr val="A4A3A4"/>
          </p15:clr>
        </p15:guide>
        <p15:guide id="12" pos="7063">
          <p15:clr>
            <a:srgbClr val="A4A3A4"/>
          </p15:clr>
        </p15:guide>
        <p15:guide id="13" pos="611">
          <p15:clr>
            <a:srgbClr val="A4A3A4"/>
          </p15:clr>
        </p15:guide>
        <p15:guide id="14" pos="1994">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97"/>
    <a:srgbClr val="FFE18B"/>
    <a:srgbClr val="FFDA71"/>
    <a:srgbClr val="FFD253"/>
    <a:srgbClr val="FFBE00"/>
    <a:srgbClr val="FCFCFC"/>
    <a:srgbClr val="FBFBFB"/>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96" autoAdjust="0"/>
    <p:restoredTop sz="94434" autoAdjust="0"/>
  </p:normalViewPr>
  <p:slideViewPr>
    <p:cSldViewPr snapToGrid="0">
      <p:cViewPr varScale="1">
        <p:scale>
          <a:sx n="70" d="100"/>
          <a:sy n="70" d="100"/>
        </p:scale>
        <p:origin x="510" y="72"/>
      </p:cViewPr>
      <p:guideLst>
        <p:guide orient="horz" pos="144"/>
        <p:guide orient="horz" pos="1223"/>
        <p:guide orient="horz" pos="2736"/>
        <p:guide orient="horz" pos="4176"/>
        <p:guide orient="horz" pos="1488"/>
        <p:guide orient="horz" pos="912"/>
        <p:guide orient="horz" pos="1413"/>
        <p:guide pos="3839"/>
        <p:guide pos="327"/>
        <p:guide pos="1190"/>
        <p:guide pos="7350"/>
        <p:guide pos="7063"/>
        <p:guide pos="611"/>
        <p:guide pos="199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0" d="100"/>
          <a:sy n="80" d="100"/>
        </p:scale>
        <p:origin x="-3174"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1C3F5198-D814-4F07-A84F-942E63C84983}" type="datetimeFigureOut">
              <a:rPr lang="en-US" smtClean="0">
                <a:latin typeface="Segoe UI" pitchFamily="34" charset="0"/>
              </a:rPr>
              <a:pPr/>
              <a:t>7/10/2016</a:t>
            </a:fld>
            <a:endParaRPr lang="en-US" dirty="0">
              <a:latin typeface="Segoe UI" pitchFamily="34" charset="0"/>
            </a:endParaRPr>
          </a:p>
        </p:txBody>
      </p:sp>
      <p:sp>
        <p:nvSpPr>
          <p:cNvPr id="4" name="Footer Placeholder 3"/>
          <p:cNvSpPr>
            <a:spLocks noGrp="1"/>
          </p:cNvSpPr>
          <p:nvPr>
            <p:ph type="ftr" sz="quarter" idx="2"/>
          </p:nvPr>
        </p:nvSpPr>
        <p:spPr>
          <a:xfrm>
            <a:off x="0" y="8842029"/>
            <a:ext cx="6398824" cy="465455"/>
          </a:xfrm>
          <a:prstGeom prst="rect">
            <a:avLst/>
          </a:prstGeom>
        </p:spPr>
        <p:txBody>
          <a:bodyPr vert="horz" lIns="93324" tIns="46662" rIns="93324" bIns="46662" rtlCol="0" anchor="b"/>
          <a:lstStyle>
            <a:lvl1pPr algn="l">
              <a:defRPr sz="1200"/>
            </a:lvl1pPr>
          </a:lstStyle>
          <a:p>
            <a:r>
              <a:rPr lang="en-US" sz="500"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98824" y="8842029"/>
            <a:ext cx="622650" cy="465455"/>
          </a:xfrm>
          <a:prstGeom prst="rect">
            <a:avLst/>
          </a:prstGeom>
        </p:spPr>
        <p:txBody>
          <a:bodyPr vert="horz" lIns="93324" tIns="46662" rIns="93324" bIns="4666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7C3FBCD4-166E-446F-AF18-7D4A0CF9AEF6}" type="datetimeFigureOut">
              <a:rPr lang="en-US" smtClean="0"/>
              <a:pPr/>
              <a:t>7/10/2016</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29"/>
            <a:ext cx="6320790" cy="465455"/>
          </a:xfrm>
          <a:prstGeom prst="rect">
            <a:avLst/>
          </a:prstGeom>
        </p:spPr>
        <p:txBody>
          <a:bodyPr vert="horz" lIns="93324" tIns="46662" rIns="93324" bIns="46662"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20789" y="8842029"/>
            <a:ext cx="700685" cy="465455"/>
          </a:xfrm>
          <a:prstGeom prst="rect">
            <a:avLst/>
          </a:prstGeom>
        </p:spPr>
        <p:txBody>
          <a:bodyPr vert="horz" lIns="93324" tIns="46662" rIns="93324" bIns="46662"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25"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72" indent="-105824"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56"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26" indent="-146832"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07"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813" algn="l" defTabSz="914325" rtl="0" eaLnBrk="1" latinLnBrk="0" hangingPunct="1">
      <a:defRPr sz="1200" kern="1200">
        <a:solidFill>
          <a:schemeClr val="tx1"/>
        </a:solidFill>
        <a:latin typeface="+mn-lt"/>
        <a:ea typeface="+mn-ea"/>
        <a:cs typeface="+mn-cs"/>
      </a:defRPr>
    </a:lvl6pPr>
    <a:lvl7pPr marL="2742976" algn="l" defTabSz="914325" rtl="0" eaLnBrk="1" latinLnBrk="0" hangingPunct="1">
      <a:defRPr sz="1200" kern="1200">
        <a:solidFill>
          <a:schemeClr val="tx1"/>
        </a:solidFill>
        <a:latin typeface="+mn-lt"/>
        <a:ea typeface="+mn-ea"/>
        <a:cs typeface="+mn-cs"/>
      </a:defRPr>
    </a:lvl7pPr>
    <a:lvl8pPr marL="3200139" algn="l" defTabSz="914325" rtl="0" eaLnBrk="1" latinLnBrk="0" hangingPunct="1">
      <a:defRPr sz="1200" kern="1200">
        <a:solidFill>
          <a:schemeClr val="tx1"/>
        </a:solidFill>
        <a:latin typeface="+mn-lt"/>
        <a:ea typeface="+mn-ea"/>
        <a:cs typeface="+mn-cs"/>
      </a:defRPr>
    </a:lvl8pPr>
    <a:lvl9pPr marL="3657301" algn="l" defTabSz="91432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5.wdp"/></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6.wdp"/></Relationships>
</file>

<file path=ppt/slideLayouts/_rels/slideLayout10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5.wdp"/></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g"/><Relationship Id="rId1" Type="http://schemas.openxmlformats.org/officeDocument/2006/relationships/slideMaster" Target="../slideMasters/slideMaster7.xml"/><Relationship Id="rId6" Type="http://schemas.microsoft.com/office/2007/relationships/hdphoto" Target="../media/hdphoto5.wdp"/><Relationship Id="rId5" Type="http://schemas.openxmlformats.org/officeDocument/2006/relationships/image" Target="../media/image5.png"/><Relationship Id="rId4" Type="http://schemas.microsoft.com/office/2007/relationships/hdphoto" Target="../media/hdphoto7.wdp"/></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4.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42620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117470268"/>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2731571"/>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64518469"/>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6710406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9096568"/>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8608170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0812231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421302447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grpSp>
    </p:spTree>
    <p:extLst>
      <p:ext uri="{BB962C8B-B14F-4D97-AF65-F5344CB8AC3E}">
        <p14:creationId xmlns:p14="http://schemas.microsoft.com/office/powerpoint/2010/main" val="212281985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spTree>
    <p:extLst>
      <p:ext uri="{BB962C8B-B14F-4D97-AF65-F5344CB8AC3E}">
        <p14:creationId xmlns:p14="http://schemas.microsoft.com/office/powerpoint/2010/main" val="62594259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grpSp>
    </p:spTree>
    <p:extLst>
      <p:ext uri="{BB962C8B-B14F-4D97-AF65-F5344CB8AC3E}">
        <p14:creationId xmlns:p14="http://schemas.microsoft.com/office/powerpoint/2010/main" val="414917744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dirty="0">
              <a:solidFill>
                <a:srgbClr val="292929"/>
              </a:solidFill>
            </a:endParaRPr>
          </a:p>
        </p:txBody>
      </p:sp>
    </p:spTree>
    <p:extLst>
      <p:ext uri="{BB962C8B-B14F-4D97-AF65-F5344CB8AC3E}">
        <p14:creationId xmlns:p14="http://schemas.microsoft.com/office/powerpoint/2010/main" val="4058081987"/>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grpSp>
    </p:spTree>
    <p:extLst>
      <p:ext uri="{BB962C8B-B14F-4D97-AF65-F5344CB8AC3E}">
        <p14:creationId xmlns:p14="http://schemas.microsoft.com/office/powerpoint/2010/main" val="3308039192"/>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2517052067"/>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05379998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3314486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0720910"/>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92266891"/>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pPr defTabSz="914363"/>
            <a:fld id="{D7CE58A2-1EDC-45F0-BACE-E3574D82C834}" type="datetimeFigureOut">
              <a:rPr lang="en-US" sz="1800" smtClean="0">
                <a:solidFill>
                  <a:srgbClr val="292929"/>
                </a:solidFill>
              </a:rPr>
              <a:pPr defTabSz="914363"/>
              <a:t>7/10/2016</a:t>
            </a:fld>
            <a:endParaRPr lang="en-US" sz="1800">
              <a:solidFill>
                <a:srgbClr val="292929"/>
              </a:solidFill>
            </a:endParaRPr>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pPr defTabSz="914363"/>
            <a:endParaRPr lang="en-US" sz="1800">
              <a:solidFill>
                <a:srgbClr val="292929"/>
              </a:solidFill>
            </a:endParaRPr>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pPr defTabSz="914363"/>
            <a:fld id="{ECD6441B-9D70-431A-83BF-3759963F38CF}" type="slidenum">
              <a:rPr lang="en-US" sz="1800" smtClean="0">
                <a:solidFill>
                  <a:srgbClr val="292929"/>
                </a:solidFill>
              </a:rPr>
              <a:pPr defTabSz="914363"/>
              <a:t>‹#›</a:t>
            </a:fld>
            <a:endParaRPr lang="en-US" sz="1800">
              <a:solidFill>
                <a:srgbClr val="292929"/>
              </a:solidFill>
            </a:endParaRPr>
          </a:p>
        </p:txBody>
      </p:sp>
    </p:spTree>
    <p:extLst>
      <p:ext uri="{BB962C8B-B14F-4D97-AF65-F5344CB8AC3E}">
        <p14:creationId xmlns:p14="http://schemas.microsoft.com/office/powerpoint/2010/main" val="146490156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7"/>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111347"/>
          </a:xfrm>
          <a:prstGeom prst="rect">
            <a:avLst/>
          </a:prstGeom>
        </p:spPr>
        <p:txBody>
          <a:bodyPr/>
          <a:lstStyle>
            <a:lvl1pPr marL="284152" indent="-284152">
              <a:buFont typeface="Wingdings" pitchFamily="2" charset="2"/>
              <a:buChar char=""/>
              <a:defRPr sz="4000"/>
            </a:lvl1pPr>
            <a:lvl2pPr marL="517504" indent="-233354">
              <a:buFont typeface="Wingdings" pitchFamily="2" charset="2"/>
              <a:buChar char=""/>
              <a:defRPr>
                <a:latin typeface="+mn-lt"/>
              </a:defRPr>
            </a:lvl2pPr>
            <a:lvl3pPr marL="741332" indent="-223829">
              <a:buFont typeface="Wingdings" pitchFamily="2" charset="2"/>
              <a:buChar char=""/>
              <a:tabLst/>
              <a:defRPr>
                <a:latin typeface="+mn-lt"/>
              </a:defRPr>
            </a:lvl3pPr>
            <a:lvl4pPr marL="914361" indent="-173031">
              <a:buFont typeface="Wingdings" pitchFamily="2" charset="2"/>
              <a:buChar char=""/>
              <a:defRPr>
                <a:latin typeface="+mn-lt"/>
              </a:defRPr>
            </a:lvl4pPr>
            <a:lvl5pPr marL="1087392" indent="-17303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979161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3624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99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1703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66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72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310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1047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789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0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467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134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9"/>
            <a:ext cx="6485233"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10" y="5482007"/>
            <a:ext cx="6483097"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506496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883486"/>
            <a:ext cx="6858000"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09605100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8" y="4343402"/>
            <a:ext cx="10237787"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919802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2"/>
            <a:ext cx="2400417"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1"/>
            <a:ext cx="11146537"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041030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6098745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9337488"/>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77792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7" y="1447800"/>
            <a:ext cx="5394960"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87268343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2"/>
            <a:ext cx="5486400"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2"/>
            <a:ext cx="5486400"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255592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8"/>
            <a:ext cx="5484971"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8"/>
            <a:ext cx="5486400"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13000011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7" y="1447800"/>
            <a:ext cx="5394960"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7639727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7" y="1447800"/>
            <a:ext cx="5394960"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41983445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9887242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20856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9"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353416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23066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627014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3"/>
            <a:ext cx="10237787"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8"/>
            <a:ext cx="10237787"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967588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3"/>
            <a:ext cx="10237787"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8"/>
            <a:ext cx="10237787"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174165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3"/>
            <a:ext cx="10237787"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8"/>
            <a:ext cx="10237787"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448699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8956008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464934489"/>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179485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8"/>
            <a:ext cx="4206240" cy="461665"/>
          </a:xfrm>
        </p:spPr>
        <p:txBody>
          <a:bodyPr>
            <a:noAutofit/>
          </a:bodyPr>
          <a:lstStyle>
            <a:lvl1pPr marL="0" indent="0" algn="l" defTabSz="914249"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pPr marL="0" marR="0" lvl="0" indent="0" algn="l" defTabSz="914249"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9"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7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249"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9" y="1444752"/>
            <a:ext cx="8869680" cy="1527048"/>
          </a:xfrm>
        </p:spPr>
        <p:txBody>
          <a:bodyPr wrap="square" anchor="ctr">
            <a:noAutofit/>
          </a:bodyPr>
          <a:lstStyle>
            <a:lvl1pPr marL="0" indent="0" algn="l" defTabSz="914249"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967318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8"/>
            <a:ext cx="4206240" cy="461665"/>
          </a:xfrm>
        </p:spPr>
        <p:txBody>
          <a:bodyPr>
            <a:noAutofit/>
          </a:bodyPr>
          <a:lstStyle>
            <a:lvl1pPr marL="0" indent="0" algn="l" defTabSz="914249"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pPr marL="0" marR="0" lvl="0" indent="0" algn="l" defTabSz="914249"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9"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7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249"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9" y="1444752"/>
            <a:ext cx="8869680" cy="1527048"/>
          </a:xfrm>
        </p:spPr>
        <p:txBody>
          <a:bodyPr wrap="square" anchor="ctr">
            <a:noAutofit/>
          </a:bodyPr>
          <a:lstStyle>
            <a:lvl1pPr marL="0" indent="0" algn="l" defTabSz="914249"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062744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8"/>
            <a:ext cx="4206240" cy="461665"/>
          </a:xfrm>
        </p:spPr>
        <p:txBody>
          <a:bodyPr>
            <a:noAutofit/>
          </a:bodyPr>
          <a:lstStyle>
            <a:lvl1pPr marL="0" indent="0" algn="l" defTabSz="914249"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pPr marL="0" marR="0" lvl="0" indent="0" algn="l" defTabSz="914249"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9"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7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249"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9" y="1444752"/>
            <a:ext cx="8869680" cy="1527048"/>
          </a:xfrm>
        </p:spPr>
        <p:txBody>
          <a:bodyPr wrap="square" anchor="ctr">
            <a:noAutofit/>
          </a:bodyPr>
          <a:lstStyle>
            <a:lvl1pPr marL="0" indent="0" algn="l" defTabSz="914249"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09437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911944"/>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7415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79878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057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653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0064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78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650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209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59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69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742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1183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583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57452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828487023"/>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7611824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13446931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1559487"/>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4060733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2738740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14760543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393845344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1487558980"/>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81815044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88298454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8284328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439406"/>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620938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508"/>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58853542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879424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94236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16078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764028349"/>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5072854"/>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750375196"/>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592001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728090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5444050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266324"/>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63901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theme" Target="../theme/theme5.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heme" Target="../theme/theme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theme" Target="../theme/theme7.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2"/>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25"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38" indent="-7937" algn="l" defTabSz="914325"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39" indent="-7937" algn="l" defTabSz="914325"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63" indent="7937" algn="l" defTabSz="914325"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88" indent="0" algn="l" defTabSz="914325"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1"/>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084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1"/>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6398637"/>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97" marR="0" indent="-339697" algn="l" defTabSz="914287"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40" marR="0" indent="-233344" algn="l" defTabSz="914287"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47" marR="0" indent="-225406" algn="l" defTabSz="914287" rtl="0" eaLnBrk="1" fontAlgn="auto" latinLnBrk="0" hangingPunct="1">
        <a:lnSpc>
          <a:spcPct val="90000"/>
        </a:lnSpc>
        <a:spcBef>
          <a:spcPct val="20000"/>
        </a:spcBef>
        <a:spcAft>
          <a:spcPts val="0"/>
        </a:spcAft>
        <a:buClrTx/>
        <a:buSzPct val="90000"/>
        <a:buFont typeface="Wingdings" pitchFamily="2" charset="2"/>
        <a:buChar char=""/>
        <a:tabLst>
          <a:tab pos="798447" algn="l"/>
        </a:tabLst>
        <a:defRPr sz="2400" kern="1200" spc="0" baseline="0">
          <a:gradFill>
            <a:gsLst>
              <a:gs pos="1250">
                <a:schemeClr val="tx1"/>
              </a:gs>
              <a:gs pos="100000">
                <a:schemeClr val="tx1"/>
              </a:gs>
            </a:gsLst>
            <a:lin ang="5400000" scaled="0"/>
          </a:gradFill>
          <a:latin typeface="+mn-lt"/>
          <a:ea typeface="+mn-ea"/>
          <a:cs typeface="+mn-cs"/>
        </a:defRPr>
      </a:lvl3pPr>
      <a:lvl4pPr marL="1030202" marR="0" indent="-231755" algn="l" defTabSz="914287"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08" marR="0" indent="-225406" algn="l" defTabSz="914287" rtl="0" eaLnBrk="1" fontAlgn="auto" latinLnBrk="0" hangingPunct="1">
        <a:lnSpc>
          <a:spcPct val="90000"/>
        </a:lnSpc>
        <a:spcBef>
          <a:spcPct val="20000"/>
        </a:spcBef>
        <a:spcAft>
          <a:spcPts val="0"/>
        </a:spcAft>
        <a:buClrTx/>
        <a:buSzPct val="90000"/>
        <a:buFont typeface="Wingdings" pitchFamily="2" charset="2"/>
        <a:buChar char=""/>
        <a:tabLst>
          <a:tab pos="1255608" algn="l"/>
        </a:tabLst>
        <a:defRPr sz="2000" kern="1200" spc="0" baseline="0">
          <a:gradFill>
            <a:gsLst>
              <a:gs pos="1250">
                <a:schemeClr val="tx1"/>
              </a:gs>
              <a:gs pos="100000">
                <a:schemeClr val="tx1"/>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68412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19831424"/>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719910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6.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1207" y="3452039"/>
            <a:ext cx="6991403" cy="2002536"/>
          </a:xfrm>
        </p:spPr>
        <p:txBody>
          <a:bodyPr/>
          <a:lstStyle/>
          <a:p>
            <a:r>
              <a:rPr lang="en-US" smtClean="0"/>
              <a:t>Normalization</a:t>
            </a:r>
            <a:endParaRPr lang="en-US" b="1" dirty="0"/>
          </a:p>
        </p:txBody>
      </p:sp>
      <p:sp>
        <p:nvSpPr>
          <p:cNvPr id="4" name="Text Placeholder 3"/>
          <p:cNvSpPr>
            <a:spLocks noGrp="1"/>
          </p:cNvSpPr>
          <p:nvPr>
            <p:ph type="body" sz="quarter" idx="12"/>
          </p:nvPr>
        </p:nvSpPr>
        <p:spPr/>
        <p:txBody>
          <a:bodyPr/>
          <a:lstStyle/>
          <a:p>
            <a:r>
              <a:rPr lang="en-US" dirty="0" smtClean="0"/>
              <a:t>Name</a:t>
            </a:r>
          </a:p>
          <a:p>
            <a:r>
              <a:rPr lang="en-US" dirty="0" smtClean="0"/>
              <a:t>Title</a:t>
            </a:r>
          </a:p>
          <a:p>
            <a:r>
              <a:rPr lang="en-US" dirty="0" smtClean="0"/>
              <a:t>Organization</a:t>
            </a:r>
            <a:endParaRPr lang="en-US" dirty="0"/>
          </a:p>
        </p:txBody>
      </p:sp>
      <p:sp>
        <p:nvSpPr>
          <p:cNvPr id="3" name="AutoShape 4"/>
          <p:cNvSpPr>
            <a:spLocks noChangeAspect="1" noChangeArrowheads="1" noTextEdit="1"/>
          </p:cNvSpPr>
          <p:nvPr/>
        </p:nvSpPr>
        <p:spPr bwMode="auto">
          <a:xfrm>
            <a:off x="2335214" y="1546225"/>
            <a:ext cx="7515225"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2652542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 Normal Form</a:t>
            </a:r>
            <a:endParaRPr lang="en-GB" dirty="0"/>
          </a:p>
        </p:txBody>
      </p:sp>
      <p:sp>
        <p:nvSpPr>
          <p:cNvPr id="3" name="Text Placeholder 2"/>
          <p:cNvSpPr>
            <a:spLocks noGrp="1"/>
          </p:cNvSpPr>
          <p:nvPr>
            <p:ph type="body" sz="quarter" idx="10"/>
          </p:nvPr>
        </p:nvSpPr>
        <p:spPr>
          <a:xfrm>
            <a:off x="519113" y="1447799"/>
            <a:ext cx="11149013" cy="2462213"/>
          </a:xfrm>
        </p:spPr>
        <p:txBody>
          <a:bodyPr/>
          <a:lstStyle/>
          <a:p>
            <a:pPr marL="571500" indent="-571500">
              <a:buFont typeface="Arial" panose="020B0604020202020204" pitchFamily="34" charset="0"/>
              <a:buChar char="•"/>
            </a:pPr>
            <a:r>
              <a:rPr lang="en-GB" dirty="0" smtClean="0"/>
              <a:t>The Table meets all </a:t>
            </a:r>
            <a:r>
              <a:rPr lang="en-GB" dirty="0" smtClean="0">
                <a:solidFill>
                  <a:schemeClr val="accent5">
                    <a:alpha val="99000"/>
                  </a:schemeClr>
                </a:solidFill>
              </a:rPr>
              <a:t>the Condition of 1NF</a:t>
            </a:r>
          </a:p>
          <a:p>
            <a:pPr marL="571500" indent="-571500">
              <a:buFont typeface="Arial" panose="020B0604020202020204" pitchFamily="34" charset="0"/>
              <a:buChar char="•"/>
            </a:pPr>
            <a:r>
              <a:rPr lang="en-GB" dirty="0" smtClean="0"/>
              <a:t>Move </a:t>
            </a:r>
            <a:r>
              <a:rPr lang="en-GB" dirty="0" smtClean="0">
                <a:solidFill>
                  <a:schemeClr val="accent5">
                    <a:alpha val="99000"/>
                  </a:schemeClr>
                </a:solidFill>
              </a:rPr>
              <a:t>Redundant data </a:t>
            </a:r>
            <a:r>
              <a:rPr lang="en-GB" dirty="0" smtClean="0"/>
              <a:t>to Separate Table.</a:t>
            </a:r>
          </a:p>
          <a:p>
            <a:pPr marL="571500" indent="-571500">
              <a:buFont typeface="Arial" panose="020B0604020202020204" pitchFamily="34" charset="0"/>
              <a:buChar char="•"/>
            </a:pPr>
            <a:r>
              <a:rPr lang="en-GB" dirty="0" smtClean="0"/>
              <a:t>Create Relationship between these tables using </a:t>
            </a:r>
            <a:r>
              <a:rPr lang="en-GB" dirty="0" smtClean="0">
                <a:solidFill>
                  <a:schemeClr val="accent5">
                    <a:alpha val="99000"/>
                  </a:schemeClr>
                </a:solidFill>
              </a:rPr>
              <a:t>Foreign key</a:t>
            </a:r>
            <a:endParaRPr lang="en-GB" dirty="0">
              <a:solidFill>
                <a:schemeClr val="accent5">
                  <a:alpha val="99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01752280"/>
              </p:ext>
            </p:extLst>
          </p:nvPr>
        </p:nvGraphicFramePr>
        <p:xfrm>
          <a:off x="1890863" y="4145959"/>
          <a:ext cx="7266075" cy="2492154"/>
        </p:xfrm>
        <a:graphic>
          <a:graphicData uri="http://schemas.openxmlformats.org/drawingml/2006/table">
            <a:tbl>
              <a:tblPr firstRow="1" bandRow="1">
                <a:tableStyleId>{5C22544A-7EE6-4342-B048-85BDC9FD1C3A}</a:tableStyleId>
              </a:tblPr>
              <a:tblGrid>
                <a:gridCol w="1354314"/>
                <a:gridCol w="1012925"/>
                <a:gridCol w="1446662"/>
                <a:gridCol w="1542197"/>
                <a:gridCol w="1909977"/>
              </a:tblGrid>
              <a:tr h="582601">
                <a:tc>
                  <a:txBody>
                    <a:bodyPr/>
                    <a:lstStyle/>
                    <a:p>
                      <a:r>
                        <a:rPr lang="en-GB" dirty="0" err="1" smtClean="0"/>
                        <a:t>EmpName</a:t>
                      </a:r>
                      <a:endParaRPr lang="en-GB" dirty="0"/>
                    </a:p>
                  </a:txBody>
                  <a:tcPr/>
                </a:tc>
                <a:tc>
                  <a:txBody>
                    <a:bodyPr/>
                    <a:lstStyle/>
                    <a:p>
                      <a:r>
                        <a:rPr lang="en-GB" dirty="0" smtClean="0"/>
                        <a:t>Gender</a:t>
                      </a:r>
                      <a:endParaRPr lang="en-GB" dirty="0"/>
                    </a:p>
                  </a:txBody>
                  <a:tcPr/>
                </a:tc>
                <a:tc>
                  <a:txBody>
                    <a:bodyPr/>
                    <a:lstStyle/>
                    <a:p>
                      <a:r>
                        <a:rPr lang="en-GB" dirty="0" err="1" smtClean="0"/>
                        <a:t>DeptName</a:t>
                      </a:r>
                      <a:endParaRPr lang="en-GB" dirty="0"/>
                    </a:p>
                  </a:txBody>
                  <a:tcPr/>
                </a:tc>
                <a:tc>
                  <a:txBody>
                    <a:bodyPr/>
                    <a:lstStyle/>
                    <a:p>
                      <a:r>
                        <a:rPr lang="en-GB" dirty="0" err="1" smtClean="0"/>
                        <a:t>DeptHead</a:t>
                      </a:r>
                      <a:endParaRPr lang="en-GB" dirty="0"/>
                    </a:p>
                  </a:txBody>
                  <a:tcPr/>
                </a:tc>
                <a:tc>
                  <a:txBody>
                    <a:bodyPr/>
                    <a:lstStyle/>
                    <a:p>
                      <a:r>
                        <a:rPr lang="en-GB" dirty="0" err="1" smtClean="0"/>
                        <a:t>Dept.Location</a:t>
                      </a:r>
                      <a:endParaRPr lang="en-GB" dirty="0"/>
                    </a:p>
                  </a:txBody>
                  <a:tcPr/>
                </a:tc>
              </a:tr>
              <a:tr h="331023">
                <a:tc>
                  <a:txBody>
                    <a:bodyPr/>
                    <a:lstStyle/>
                    <a:p>
                      <a:r>
                        <a:rPr lang="en-GB" dirty="0" smtClean="0"/>
                        <a:t>Ajay</a:t>
                      </a:r>
                      <a:endParaRPr lang="en-GB" dirty="0"/>
                    </a:p>
                  </a:txBody>
                  <a:tcPr/>
                </a:tc>
                <a:tc>
                  <a:txBody>
                    <a:bodyPr/>
                    <a:lstStyle/>
                    <a:p>
                      <a:r>
                        <a:rPr lang="en-GB" dirty="0" smtClean="0"/>
                        <a:t>Male</a:t>
                      </a:r>
                      <a:endParaRPr lang="en-GB" dirty="0"/>
                    </a:p>
                  </a:txBody>
                  <a:tcPr/>
                </a:tc>
                <a:tc>
                  <a:txBody>
                    <a:bodyPr/>
                    <a:lstStyle/>
                    <a:p>
                      <a:r>
                        <a:rPr lang="en-GB" dirty="0" smtClean="0"/>
                        <a:t>IT</a:t>
                      </a:r>
                      <a:endParaRPr lang="en-GB" dirty="0"/>
                    </a:p>
                  </a:txBody>
                  <a:tcPr/>
                </a:tc>
                <a:tc>
                  <a:txBody>
                    <a:bodyPr/>
                    <a:lstStyle/>
                    <a:p>
                      <a:r>
                        <a:rPr lang="en-GB" dirty="0" smtClean="0"/>
                        <a:t>John</a:t>
                      </a:r>
                      <a:endParaRPr lang="en-GB" dirty="0"/>
                    </a:p>
                  </a:txBody>
                  <a:tcPr/>
                </a:tc>
                <a:tc>
                  <a:txBody>
                    <a:bodyPr/>
                    <a:lstStyle/>
                    <a:p>
                      <a:r>
                        <a:rPr lang="en-GB" dirty="0" smtClean="0"/>
                        <a:t>London</a:t>
                      </a:r>
                      <a:endParaRPr lang="en-GB" dirty="0"/>
                    </a:p>
                  </a:txBody>
                  <a:tcPr/>
                </a:tc>
              </a:tr>
              <a:tr h="331023">
                <a:tc>
                  <a:txBody>
                    <a:bodyPr/>
                    <a:lstStyle/>
                    <a:p>
                      <a:r>
                        <a:rPr lang="en-GB" dirty="0" err="1" smtClean="0"/>
                        <a:t>Sima</a:t>
                      </a:r>
                      <a:endParaRPr lang="en-GB" dirty="0"/>
                    </a:p>
                  </a:txBody>
                  <a:tcPr/>
                </a:tc>
                <a:tc>
                  <a:txBody>
                    <a:bodyPr/>
                    <a:lstStyle/>
                    <a:p>
                      <a:r>
                        <a:rPr lang="en-GB" dirty="0" smtClean="0"/>
                        <a:t>Female</a:t>
                      </a:r>
                      <a:endParaRPr lang="en-GB" dirty="0"/>
                    </a:p>
                  </a:txBody>
                  <a:tcPr/>
                </a:tc>
                <a:tc>
                  <a:txBody>
                    <a:bodyPr/>
                    <a:lstStyle/>
                    <a:p>
                      <a:r>
                        <a:rPr lang="en-GB" dirty="0" smtClean="0"/>
                        <a:t>HR</a:t>
                      </a:r>
                      <a:endParaRPr lang="en-GB" dirty="0"/>
                    </a:p>
                  </a:txBody>
                  <a:tcPr/>
                </a:tc>
                <a:tc>
                  <a:txBody>
                    <a:bodyPr/>
                    <a:lstStyle/>
                    <a:p>
                      <a:r>
                        <a:rPr lang="en-GB" dirty="0" smtClean="0"/>
                        <a:t>Mike</a:t>
                      </a:r>
                      <a:endParaRPr lang="en-GB" dirty="0"/>
                    </a:p>
                  </a:txBody>
                  <a:tcPr/>
                </a:tc>
                <a:tc>
                  <a:txBody>
                    <a:bodyPr/>
                    <a:lstStyle/>
                    <a:p>
                      <a:r>
                        <a:rPr lang="en-GB" dirty="0" smtClean="0"/>
                        <a:t>Sydney</a:t>
                      </a:r>
                      <a:endParaRPr lang="en-GB" dirty="0"/>
                    </a:p>
                  </a:txBody>
                  <a:tcPr/>
                </a:tc>
              </a:tr>
              <a:tr h="385553">
                <a:tc>
                  <a:txBody>
                    <a:bodyPr/>
                    <a:lstStyle/>
                    <a:p>
                      <a:r>
                        <a:rPr lang="en-GB" dirty="0" smtClean="0"/>
                        <a:t>Vijay</a:t>
                      </a:r>
                      <a:endParaRPr lang="en-GB" dirty="0"/>
                    </a:p>
                  </a:txBody>
                  <a:tcPr/>
                </a:tc>
                <a:tc>
                  <a:txBody>
                    <a:bodyPr/>
                    <a:lstStyle/>
                    <a:p>
                      <a:r>
                        <a:rPr lang="en-GB" dirty="0" smtClean="0"/>
                        <a:t>Male</a:t>
                      </a:r>
                      <a:endParaRPr lang="en-GB" dirty="0"/>
                    </a:p>
                  </a:txBody>
                  <a:tcPr/>
                </a:tc>
                <a:tc>
                  <a:txBody>
                    <a:bodyPr/>
                    <a:lstStyle/>
                    <a:p>
                      <a:r>
                        <a:rPr lang="en-GB" dirty="0" smtClean="0"/>
                        <a:t>IT</a:t>
                      </a:r>
                      <a:endParaRPr lang="en-GB" dirty="0"/>
                    </a:p>
                  </a:txBody>
                  <a:tcPr/>
                </a:tc>
                <a:tc>
                  <a:txBody>
                    <a:bodyPr/>
                    <a:lstStyle/>
                    <a:p>
                      <a:r>
                        <a:rPr lang="en-GB" dirty="0" smtClean="0"/>
                        <a:t>John</a:t>
                      </a:r>
                      <a:endParaRPr lang="en-GB" dirty="0"/>
                    </a:p>
                  </a:txBody>
                  <a:tcPr/>
                </a:tc>
                <a:tc>
                  <a:txBody>
                    <a:bodyPr/>
                    <a:lstStyle/>
                    <a:p>
                      <a:r>
                        <a:rPr lang="en-GB" dirty="0" smtClean="0"/>
                        <a:t>London</a:t>
                      </a:r>
                      <a:endParaRPr lang="en-GB" dirty="0"/>
                    </a:p>
                  </a:txBody>
                  <a:tcPr/>
                </a:tc>
              </a:tr>
              <a:tr h="331023">
                <a:tc>
                  <a:txBody>
                    <a:bodyPr/>
                    <a:lstStyle/>
                    <a:p>
                      <a:r>
                        <a:rPr lang="en-GB" dirty="0" smtClean="0"/>
                        <a:t>Keval</a:t>
                      </a:r>
                      <a:endParaRPr lang="en-GB" dirty="0"/>
                    </a:p>
                  </a:txBody>
                  <a:tcPr/>
                </a:tc>
                <a:tc>
                  <a:txBody>
                    <a:bodyPr/>
                    <a:lstStyle/>
                    <a:p>
                      <a:r>
                        <a:rPr lang="en-GB" dirty="0" smtClean="0"/>
                        <a:t>Male</a:t>
                      </a:r>
                      <a:endParaRPr lang="en-GB" dirty="0"/>
                    </a:p>
                  </a:txBody>
                  <a:tcPr/>
                </a:tc>
                <a:tc>
                  <a:txBody>
                    <a:bodyPr/>
                    <a:lstStyle/>
                    <a:p>
                      <a:r>
                        <a:rPr lang="en-GB" dirty="0" smtClean="0"/>
                        <a:t>HR</a:t>
                      </a:r>
                      <a:endParaRPr lang="en-GB" dirty="0"/>
                    </a:p>
                  </a:txBody>
                  <a:tcPr/>
                </a:tc>
                <a:tc>
                  <a:txBody>
                    <a:bodyPr/>
                    <a:lstStyle/>
                    <a:p>
                      <a:r>
                        <a:rPr lang="en-GB" dirty="0" smtClean="0"/>
                        <a:t>Mike</a:t>
                      </a:r>
                      <a:endParaRPr lang="en-GB" dirty="0"/>
                    </a:p>
                  </a:txBody>
                  <a:tcPr/>
                </a:tc>
                <a:tc>
                  <a:txBody>
                    <a:bodyPr/>
                    <a:lstStyle/>
                    <a:p>
                      <a:r>
                        <a:rPr lang="en-GB" dirty="0" smtClean="0"/>
                        <a:t>Sydney</a:t>
                      </a:r>
                      <a:endParaRPr lang="en-GB" dirty="0"/>
                    </a:p>
                  </a:txBody>
                  <a:tcPr/>
                </a:tc>
              </a:tr>
              <a:tr h="331023">
                <a:tc>
                  <a:txBody>
                    <a:bodyPr/>
                    <a:lstStyle/>
                    <a:p>
                      <a:r>
                        <a:rPr lang="en-GB" dirty="0" err="1" smtClean="0"/>
                        <a:t>Pooja</a:t>
                      </a:r>
                      <a:endParaRPr lang="en-GB" dirty="0"/>
                    </a:p>
                  </a:txBody>
                  <a:tcPr/>
                </a:tc>
                <a:tc>
                  <a:txBody>
                    <a:bodyPr/>
                    <a:lstStyle/>
                    <a:p>
                      <a:r>
                        <a:rPr lang="en-GB" dirty="0" smtClean="0"/>
                        <a:t>Female</a:t>
                      </a:r>
                      <a:endParaRPr lang="en-GB" dirty="0"/>
                    </a:p>
                  </a:txBody>
                  <a:tcPr/>
                </a:tc>
                <a:tc>
                  <a:txBody>
                    <a:bodyPr/>
                    <a:lstStyle/>
                    <a:p>
                      <a:r>
                        <a:rPr lang="en-GB" dirty="0" smtClean="0"/>
                        <a:t>IT</a:t>
                      </a:r>
                      <a:endParaRPr lang="en-GB" dirty="0"/>
                    </a:p>
                  </a:txBody>
                  <a:tcPr/>
                </a:tc>
                <a:tc>
                  <a:txBody>
                    <a:bodyPr/>
                    <a:lstStyle/>
                    <a:p>
                      <a:r>
                        <a:rPr lang="en-GB" dirty="0" smtClean="0"/>
                        <a:t>John</a:t>
                      </a:r>
                      <a:endParaRPr lang="en-GB" dirty="0"/>
                    </a:p>
                  </a:txBody>
                  <a:tcPr/>
                </a:tc>
                <a:tc>
                  <a:txBody>
                    <a:bodyPr/>
                    <a:lstStyle/>
                    <a:p>
                      <a:r>
                        <a:rPr lang="en-GB" dirty="0" smtClean="0"/>
                        <a:t>London</a:t>
                      </a:r>
                      <a:endParaRPr lang="en-GB" dirty="0"/>
                    </a:p>
                  </a:txBody>
                  <a:tcPr/>
                </a:tc>
              </a:tr>
            </a:tbl>
          </a:graphicData>
        </a:graphic>
      </p:graphicFrame>
    </p:spTree>
    <p:extLst>
      <p:ext uri="{BB962C8B-B14F-4D97-AF65-F5344CB8AC3E}">
        <p14:creationId xmlns:p14="http://schemas.microsoft.com/office/powerpoint/2010/main" val="32014047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Step:Create</a:t>
            </a:r>
            <a:r>
              <a:rPr lang="en-GB" dirty="0" smtClean="0"/>
              <a:t> Two Tables</a:t>
            </a:r>
            <a:endParaRPr lang="en-GB" dirty="0"/>
          </a:p>
        </p:txBody>
      </p:sp>
      <p:pic>
        <p:nvPicPr>
          <p:cNvPr id="4" name="Picture 3"/>
          <p:cNvPicPr>
            <a:picLocks noChangeAspect="1"/>
          </p:cNvPicPr>
          <p:nvPr/>
        </p:nvPicPr>
        <p:blipFill>
          <a:blip r:embed="rId2"/>
          <a:stretch>
            <a:fillRect/>
          </a:stretch>
        </p:blipFill>
        <p:spPr>
          <a:xfrm>
            <a:off x="519113" y="2679469"/>
            <a:ext cx="4435025" cy="3719583"/>
          </a:xfrm>
          <a:prstGeom prst="rect">
            <a:avLst/>
          </a:prstGeom>
        </p:spPr>
      </p:pic>
      <p:pic>
        <p:nvPicPr>
          <p:cNvPr id="6" name="Picture 5"/>
          <p:cNvPicPr>
            <a:picLocks noChangeAspect="1"/>
          </p:cNvPicPr>
          <p:nvPr/>
        </p:nvPicPr>
        <p:blipFill>
          <a:blip r:embed="rId3"/>
          <a:stretch>
            <a:fillRect/>
          </a:stretch>
        </p:blipFill>
        <p:spPr>
          <a:xfrm>
            <a:off x="5788523" y="2635539"/>
            <a:ext cx="6400302" cy="3587840"/>
          </a:xfrm>
          <a:prstGeom prst="rect">
            <a:avLst/>
          </a:prstGeom>
        </p:spPr>
      </p:pic>
    </p:spTree>
    <p:extLst>
      <p:ext uri="{BB962C8B-B14F-4D97-AF65-F5344CB8AC3E}">
        <p14:creationId xmlns:p14="http://schemas.microsoft.com/office/powerpoint/2010/main" val="25122257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 Normal Form</a:t>
            </a:r>
            <a:endParaRPr lang="en-GB" dirty="0"/>
          </a:p>
        </p:txBody>
      </p:sp>
      <p:sp>
        <p:nvSpPr>
          <p:cNvPr id="3" name="Text Placeholder 2"/>
          <p:cNvSpPr>
            <a:spLocks noGrp="1"/>
          </p:cNvSpPr>
          <p:nvPr>
            <p:ph type="body" sz="quarter" idx="10"/>
          </p:nvPr>
        </p:nvSpPr>
        <p:spPr>
          <a:xfrm>
            <a:off x="519113" y="1447799"/>
            <a:ext cx="11149013" cy="553998"/>
          </a:xfrm>
        </p:spPr>
        <p:txBody>
          <a:bodyPr/>
          <a:lstStyle/>
          <a:p>
            <a:r>
              <a:rPr lang="en-GB" dirty="0" smtClean="0"/>
              <a:t>Add Some Data</a:t>
            </a:r>
            <a:endParaRPr lang="en-GB" dirty="0"/>
          </a:p>
        </p:txBody>
      </p:sp>
      <p:pic>
        <p:nvPicPr>
          <p:cNvPr id="5" name="Picture 4"/>
          <p:cNvPicPr>
            <a:picLocks noChangeAspect="1"/>
          </p:cNvPicPr>
          <p:nvPr/>
        </p:nvPicPr>
        <p:blipFill>
          <a:blip r:embed="rId2"/>
          <a:stretch>
            <a:fillRect/>
          </a:stretch>
        </p:blipFill>
        <p:spPr>
          <a:xfrm>
            <a:off x="6093619" y="2671976"/>
            <a:ext cx="4191000" cy="3571875"/>
          </a:xfrm>
          <a:prstGeom prst="rect">
            <a:avLst/>
          </a:prstGeom>
        </p:spPr>
      </p:pic>
      <p:pic>
        <p:nvPicPr>
          <p:cNvPr id="6" name="Picture 5"/>
          <p:cNvPicPr>
            <a:picLocks noChangeAspect="1"/>
          </p:cNvPicPr>
          <p:nvPr/>
        </p:nvPicPr>
        <p:blipFill>
          <a:blip r:embed="rId3"/>
          <a:stretch>
            <a:fillRect/>
          </a:stretch>
        </p:blipFill>
        <p:spPr>
          <a:xfrm>
            <a:off x="1480260" y="2671976"/>
            <a:ext cx="3305175" cy="2705100"/>
          </a:xfrm>
          <a:prstGeom prst="rect">
            <a:avLst/>
          </a:prstGeom>
        </p:spPr>
      </p:pic>
    </p:spTree>
    <p:extLst>
      <p:ext uri="{BB962C8B-B14F-4D97-AF65-F5344CB8AC3E}">
        <p14:creationId xmlns:p14="http://schemas.microsoft.com/office/powerpoint/2010/main" val="27022318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Third Normal Form</a:t>
            </a:r>
            <a:endParaRPr lang="en-GB" dirty="0"/>
          </a:p>
        </p:txBody>
      </p:sp>
      <p:sp>
        <p:nvSpPr>
          <p:cNvPr id="3" name="Text Placeholder 2"/>
          <p:cNvSpPr>
            <a:spLocks noGrp="1"/>
          </p:cNvSpPr>
          <p:nvPr>
            <p:ph type="body" sz="quarter" idx="10"/>
          </p:nvPr>
        </p:nvSpPr>
        <p:spPr>
          <a:xfrm>
            <a:off x="519113" y="1447799"/>
            <a:ext cx="11149013" cy="2462213"/>
          </a:xfrm>
        </p:spPr>
        <p:txBody>
          <a:bodyPr/>
          <a:lstStyle/>
          <a:p>
            <a:pPr marL="571500" indent="-571500">
              <a:buFont typeface="Arial" panose="020B0604020202020204" pitchFamily="34" charset="0"/>
              <a:buChar char="•"/>
            </a:pPr>
            <a:r>
              <a:rPr lang="en-GB" dirty="0" smtClean="0"/>
              <a:t>Meet </a:t>
            </a:r>
            <a:r>
              <a:rPr lang="en-GB" dirty="0" smtClean="0">
                <a:solidFill>
                  <a:schemeClr val="accent5">
                    <a:alpha val="99000"/>
                  </a:schemeClr>
                </a:solidFill>
              </a:rPr>
              <a:t>all the Condition of 1NF,2NF</a:t>
            </a:r>
          </a:p>
          <a:p>
            <a:pPr marL="571500" indent="-571500">
              <a:buFont typeface="Arial" panose="020B0604020202020204" pitchFamily="34" charset="0"/>
              <a:buChar char="•"/>
            </a:pPr>
            <a:r>
              <a:rPr lang="en-GB" dirty="0" smtClean="0"/>
              <a:t>Does not Contain columns  that are </a:t>
            </a:r>
            <a:r>
              <a:rPr lang="en-GB" dirty="0" smtClean="0">
                <a:solidFill>
                  <a:schemeClr val="accent5">
                    <a:alpha val="99000"/>
                  </a:schemeClr>
                </a:solidFill>
              </a:rPr>
              <a:t>not fully dependent</a:t>
            </a:r>
            <a:r>
              <a:rPr lang="en-GB" dirty="0" smtClean="0"/>
              <a:t> upon the </a:t>
            </a:r>
            <a:r>
              <a:rPr lang="en-GB" dirty="0" smtClean="0">
                <a:solidFill>
                  <a:schemeClr val="accent5">
                    <a:alpha val="99000"/>
                  </a:schemeClr>
                </a:solidFill>
              </a:rPr>
              <a:t>Primary Key.</a:t>
            </a:r>
          </a:p>
          <a:p>
            <a:pPr marL="571500" indent="-571500">
              <a:buFont typeface="Arial" panose="020B0604020202020204" pitchFamily="34" charset="0"/>
              <a:buChar char="•"/>
            </a:pPr>
            <a:endParaRPr lang="en-GB" dirty="0">
              <a:solidFill>
                <a:schemeClr val="accent5">
                  <a:alpha val="99000"/>
                </a:schemeClr>
              </a:solidFill>
            </a:endParaRPr>
          </a:p>
        </p:txBody>
      </p:sp>
      <p:pic>
        <p:nvPicPr>
          <p:cNvPr id="5" name="Picture 4"/>
          <p:cNvPicPr>
            <a:picLocks noChangeAspect="1"/>
          </p:cNvPicPr>
          <p:nvPr/>
        </p:nvPicPr>
        <p:blipFill>
          <a:blip r:embed="rId2"/>
          <a:stretch>
            <a:fillRect/>
          </a:stretch>
        </p:blipFill>
        <p:spPr>
          <a:xfrm>
            <a:off x="1907595" y="3630304"/>
            <a:ext cx="8178101" cy="2421198"/>
          </a:xfrm>
          <a:prstGeom prst="rect">
            <a:avLst/>
          </a:prstGeom>
        </p:spPr>
      </p:pic>
    </p:spTree>
    <p:extLst>
      <p:ext uri="{BB962C8B-B14F-4D97-AF65-F5344CB8AC3E}">
        <p14:creationId xmlns:p14="http://schemas.microsoft.com/office/powerpoint/2010/main" val="31998710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1439" y="1018797"/>
            <a:ext cx="5345053" cy="2482756"/>
          </a:xfrm>
          <a:prstGeom prst="rect">
            <a:avLst/>
          </a:prstGeom>
        </p:spPr>
      </p:pic>
      <p:pic>
        <p:nvPicPr>
          <p:cNvPr id="5" name="Picture 4"/>
          <p:cNvPicPr>
            <a:picLocks noChangeAspect="1"/>
          </p:cNvPicPr>
          <p:nvPr/>
        </p:nvPicPr>
        <p:blipFill>
          <a:blip r:embed="rId3"/>
          <a:stretch>
            <a:fillRect/>
          </a:stretch>
        </p:blipFill>
        <p:spPr>
          <a:xfrm>
            <a:off x="635023" y="3953502"/>
            <a:ext cx="3467100" cy="2549656"/>
          </a:xfrm>
          <a:prstGeom prst="rect">
            <a:avLst/>
          </a:prstGeom>
        </p:spPr>
      </p:pic>
      <p:pic>
        <p:nvPicPr>
          <p:cNvPr id="6" name="Picture 5"/>
          <p:cNvPicPr>
            <a:picLocks noChangeAspect="1"/>
          </p:cNvPicPr>
          <p:nvPr/>
        </p:nvPicPr>
        <p:blipFill>
          <a:blip r:embed="rId4"/>
          <a:stretch>
            <a:fillRect/>
          </a:stretch>
        </p:blipFill>
        <p:spPr>
          <a:xfrm>
            <a:off x="7192370" y="4590155"/>
            <a:ext cx="3583295" cy="1742406"/>
          </a:xfrm>
          <a:prstGeom prst="rect">
            <a:avLst/>
          </a:prstGeom>
        </p:spPr>
      </p:pic>
      <p:cxnSp>
        <p:nvCxnSpPr>
          <p:cNvPr id="8" name="Elbow Connector 7"/>
          <p:cNvCxnSpPr>
            <a:endCxn id="6" idx="0"/>
          </p:cNvCxnSpPr>
          <p:nvPr/>
        </p:nvCxnSpPr>
        <p:spPr>
          <a:xfrm rot="16200000" flipH="1">
            <a:off x="6989459" y="2595596"/>
            <a:ext cx="1098720" cy="2890398"/>
          </a:xfrm>
          <a:prstGeom prst="bentConnector3">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4" idx="2"/>
            <a:endCxn id="5" idx="0"/>
          </p:cNvCxnSpPr>
          <p:nvPr/>
        </p:nvCxnSpPr>
        <p:spPr>
          <a:xfrm rot="5400000">
            <a:off x="3700296" y="2169831"/>
            <a:ext cx="451949" cy="3115393"/>
          </a:xfrm>
          <a:prstGeom prst="bentConnector3">
            <a:avLst/>
          </a:prstGeom>
          <a:ln>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80507" y="4722694"/>
            <a:ext cx="2183642" cy="1477328"/>
          </a:xfrm>
          <a:prstGeom prst="rect">
            <a:avLst/>
          </a:prstGeom>
          <a:noFill/>
        </p:spPr>
        <p:txBody>
          <a:bodyPr wrap="square" lIns="0" tIns="0" rIns="0" bIns="0" rtlCol="0">
            <a:spAutoFit/>
          </a:bodyPr>
          <a:lstStyle/>
          <a:p>
            <a:r>
              <a:rPr lang="en-GB" sz="2400" b="1" i="1" spc="-70" dirty="0" err="1" smtClean="0">
                <a:solidFill>
                  <a:schemeClr val="accent5"/>
                </a:solidFill>
              </a:rPr>
              <a:t>DeptID</a:t>
            </a:r>
            <a:endParaRPr lang="en-GB" sz="2400" b="1" i="1" spc="-70" dirty="0" smtClean="0">
              <a:solidFill>
                <a:schemeClr val="accent5"/>
              </a:solidFill>
            </a:endParaRPr>
          </a:p>
          <a:p>
            <a:r>
              <a:rPr lang="en-GB" sz="2400" spc="-70" dirty="0" err="1" smtClean="0">
                <a:gradFill>
                  <a:gsLst>
                    <a:gs pos="2917">
                      <a:schemeClr val="tx1"/>
                    </a:gs>
                    <a:gs pos="30000">
                      <a:schemeClr val="tx1"/>
                    </a:gs>
                  </a:gsLst>
                  <a:lin ang="5400000" scaled="0"/>
                </a:gradFill>
              </a:rPr>
              <a:t>Reletion</a:t>
            </a:r>
            <a:r>
              <a:rPr lang="en-GB" sz="2400" spc="-70" dirty="0" smtClean="0">
                <a:gradFill>
                  <a:gsLst>
                    <a:gs pos="2917">
                      <a:schemeClr val="tx1"/>
                    </a:gs>
                    <a:gs pos="30000">
                      <a:schemeClr val="tx1"/>
                    </a:gs>
                  </a:gsLst>
                  <a:lin ang="5400000" scaled="0"/>
                </a:gradFill>
              </a:rPr>
              <a:t> with Primary key and Foreign key</a:t>
            </a:r>
          </a:p>
        </p:txBody>
      </p:sp>
    </p:spTree>
    <p:extLst>
      <p:ext uri="{BB962C8B-B14F-4D97-AF65-F5344CB8AC3E}">
        <p14:creationId xmlns:p14="http://schemas.microsoft.com/office/powerpoint/2010/main" val="18493834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Normalization</a:t>
            </a:r>
            <a:endParaRPr lang="en-GB" dirty="0"/>
          </a:p>
        </p:txBody>
      </p:sp>
      <p:sp>
        <p:nvSpPr>
          <p:cNvPr id="3" name="Text Placeholder 2"/>
          <p:cNvSpPr>
            <a:spLocks noGrp="1"/>
          </p:cNvSpPr>
          <p:nvPr>
            <p:ph type="body" sz="quarter" idx="10"/>
          </p:nvPr>
        </p:nvSpPr>
        <p:spPr>
          <a:xfrm>
            <a:off x="519113" y="1447799"/>
            <a:ext cx="11149013" cy="3570208"/>
          </a:xfrm>
        </p:spPr>
        <p:txBody>
          <a:bodyPr/>
          <a:lstStyle/>
          <a:p>
            <a:pPr marL="571500" indent="-571500">
              <a:buFont typeface="Arial" panose="020B0604020202020204" pitchFamily="34" charset="0"/>
              <a:buChar char="•"/>
            </a:pPr>
            <a:r>
              <a:rPr lang="en-GB" dirty="0" smtClean="0"/>
              <a:t>Normalization is step by step process of  organizing data in to tabular format.</a:t>
            </a:r>
          </a:p>
          <a:p>
            <a:pPr marL="571500" indent="-571500">
              <a:buFont typeface="Arial" panose="020B0604020202020204" pitchFamily="34" charset="0"/>
              <a:buChar char="•"/>
            </a:pPr>
            <a:r>
              <a:rPr lang="en-GB" dirty="0" smtClean="0"/>
              <a:t>without </a:t>
            </a:r>
            <a:r>
              <a:rPr lang="en-GB" dirty="0"/>
              <a:t>normalization a database system may slow, inefficient and </a:t>
            </a:r>
            <a:r>
              <a:rPr lang="en-GB" dirty="0" smtClean="0"/>
              <a:t>may </a:t>
            </a:r>
            <a:r>
              <a:rPr lang="en-GB" dirty="0"/>
              <a:t>not produce the expected result</a:t>
            </a:r>
            <a:r>
              <a:rPr lang="en-GB" dirty="0" smtClean="0"/>
              <a:t>.</a:t>
            </a:r>
          </a:p>
          <a:p>
            <a:pPr marL="571500" indent="-571500">
              <a:buFont typeface="Arial" panose="020B0604020202020204" pitchFamily="34" charset="0"/>
              <a:buChar char="•"/>
            </a:pPr>
            <a:r>
              <a:rPr lang="en-GB" dirty="0" smtClean="0"/>
              <a:t> </a:t>
            </a:r>
            <a:r>
              <a:rPr lang="en-GB" dirty="0"/>
              <a:t>Normalization reduces the data redundancy and inconsistent data dependency.</a:t>
            </a:r>
          </a:p>
        </p:txBody>
      </p:sp>
    </p:spTree>
    <p:extLst>
      <p:ext uri="{BB962C8B-B14F-4D97-AF65-F5344CB8AC3E}">
        <p14:creationId xmlns:p14="http://schemas.microsoft.com/office/powerpoint/2010/main" val="29667771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 Types of Normal Form</a:t>
            </a:r>
            <a:endParaRPr lang="en-GB" dirty="0"/>
          </a:p>
        </p:txBody>
      </p:sp>
      <p:sp>
        <p:nvSpPr>
          <p:cNvPr id="3" name="Text Placeholder 2"/>
          <p:cNvSpPr>
            <a:spLocks noGrp="1"/>
          </p:cNvSpPr>
          <p:nvPr>
            <p:ph type="body" sz="quarter" idx="10"/>
          </p:nvPr>
        </p:nvSpPr>
        <p:spPr>
          <a:xfrm>
            <a:off x="519113" y="1447799"/>
            <a:ext cx="11149013" cy="3262432"/>
          </a:xfrm>
        </p:spPr>
        <p:txBody>
          <a:bodyPr/>
          <a:lstStyle/>
          <a:p>
            <a:r>
              <a:rPr lang="en-GB" dirty="0" smtClean="0"/>
              <a:t>1.First Normal Form</a:t>
            </a:r>
          </a:p>
          <a:p>
            <a:r>
              <a:rPr lang="en-GB" dirty="0" smtClean="0"/>
              <a:t>2.Second </a:t>
            </a:r>
            <a:r>
              <a:rPr lang="en-GB" dirty="0"/>
              <a:t>Normal </a:t>
            </a:r>
            <a:r>
              <a:rPr lang="en-GB" dirty="0" smtClean="0"/>
              <a:t>Form</a:t>
            </a:r>
          </a:p>
          <a:p>
            <a:r>
              <a:rPr lang="en-GB" dirty="0" smtClean="0"/>
              <a:t>3.Third </a:t>
            </a:r>
            <a:r>
              <a:rPr lang="en-GB" dirty="0"/>
              <a:t>Normal </a:t>
            </a:r>
            <a:r>
              <a:rPr lang="en-GB" dirty="0" smtClean="0"/>
              <a:t>Form</a:t>
            </a:r>
          </a:p>
          <a:p>
            <a:endParaRPr lang="en-GB" dirty="0" smtClean="0"/>
          </a:p>
          <a:p>
            <a:endParaRPr lang="en-GB" dirty="0" smtClean="0"/>
          </a:p>
        </p:txBody>
      </p:sp>
    </p:spTree>
    <p:extLst>
      <p:ext uri="{BB962C8B-B14F-4D97-AF65-F5344CB8AC3E}">
        <p14:creationId xmlns:p14="http://schemas.microsoft.com/office/powerpoint/2010/main" val="14536893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Data Redundancy?? </a:t>
            </a:r>
            <a:endParaRPr lang="en-GB" dirty="0"/>
          </a:p>
        </p:txBody>
      </p:sp>
      <p:sp>
        <p:nvSpPr>
          <p:cNvPr id="3" name="Text Placeholder 2"/>
          <p:cNvSpPr>
            <a:spLocks noGrp="1"/>
          </p:cNvSpPr>
          <p:nvPr>
            <p:ph type="body" sz="quarter" idx="10"/>
          </p:nvPr>
        </p:nvSpPr>
        <p:spPr>
          <a:xfrm>
            <a:off x="519113" y="1447799"/>
            <a:ext cx="11149013" cy="2068259"/>
          </a:xfrm>
        </p:spPr>
        <p:txBody>
          <a:bodyPr/>
          <a:lstStyle/>
          <a:p>
            <a:r>
              <a:rPr lang="en-GB" sz="3200" dirty="0" smtClean="0"/>
              <a:t>Duplication  Data</a:t>
            </a:r>
          </a:p>
          <a:p>
            <a:r>
              <a:rPr lang="en-GB" sz="3200" dirty="0" smtClean="0"/>
              <a:t>Disk Space Wastage</a:t>
            </a:r>
          </a:p>
          <a:p>
            <a:r>
              <a:rPr lang="en-GB" sz="3200" dirty="0" smtClean="0"/>
              <a:t>Data inconsistent</a:t>
            </a:r>
          </a:p>
          <a:p>
            <a:r>
              <a:rPr lang="en-GB" sz="3200" dirty="0" smtClean="0"/>
              <a:t>DML Query Problems </a:t>
            </a:r>
            <a:endParaRPr lang="en-GB" sz="3200" dirty="0"/>
          </a:p>
        </p:txBody>
      </p:sp>
      <p:graphicFrame>
        <p:nvGraphicFramePr>
          <p:cNvPr id="4" name="Table 3"/>
          <p:cNvGraphicFramePr>
            <a:graphicFrameLocks noGrp="1"/>
          </p:cNvGraphicFramePr>
          <p:nvPr>
            <p:extLst>
              <p:ext uri="{D42A27DB-BD31-4B8C-83A1-F6EECF244321}">
                <p14:modId xmlns:p14="http://schemas.microsoft.com/office/powerpoint/2010/main" val="3767029539"/>
              </p:ext>
            </p:extLst>
          </p:nvPr>
        </p:nvGraphicFramePr>
        <p:xfrm>
          <a:off x="1099293" y="3873004"/>
          <a:ext cx="8125884" cy="2575560"/>
        </p:xfrm>
        <a:graphic>
          <a:graphicData uri="http://schemas.openxmlformats.org/drawingml/2006/table">
            <a:tbl>
              <a:tblPr firstRow="1" bandRow="1">
                <a:tableStyleId>{5C22544A-7EE6-4342-B048-85BDC9FD1C3A}</a:tableStyleId>
              </a:tblPr>
              <a:tblGrid>
                <a:gridCol w="1354314"/>
                <a:gridCol w="1012925"/>
                <a:gridCol w="859809"/>
                <a:gridCol w="1446662"/>
                <a:gridCol w="1542197"/>
                <a:gridCol w="1909977"/>
              </a:tblGrid>
              <a:tr h="582601">
                <a:tc>
                  <a:txBody>
                    <a:bodyPr/>
                    <a:lstStyle/>
                    <a:p>
                      <a:r>
                        <a:rPr lang="en-GB" dirty="0" err="1" smtClean="0"/>
                        <a:t>EmpName</a:t>
                      </a:r>
                      <a:endParaRPr lang="en-GB" dirty="0"/>
                    </a:p>
                  </a:txBody>
                  <a:tcPr/>
                </a:tc>
                <a:tc>
                  <a:txBody>
                    <a:bodyPr/>
                    <a:lstStyle/>
                    <a:p>
                      <a:r>
                        <a:rPr lang="en-GB" dirty="0" smtClean="0"/>
                        <a:t>Gender</a:t>
                      </a:r>
                      <a:endParaRPr lang="en-GB" dirty="0"/>
                    </a:p>
                  </a:txBody>
                  <a:tcPr/>
                </a:tc>
                <a:tc>
                  <a:txBody>
                    <a:bodyPr/>
                    <a:lstStyle/>
                    <a:p>
                      <a:r>
                        <a:rPr lang="en-GB" dirty="0" smtClean="0"/>
                        <a:t>Salary</a:t>
                      </a:r>
                      <a:endParaRPr lang="en-GB" dirty="0"/>
                    </a:p>
                  </a:txBody>
                  <a:tcPr/>
                </a:tc>
                <a:tc>
                  <a:txBody>
                    <a:bodyPr/>
                    <a:lstStyle/>
                    <a:p>
                      <a:r>
                        <a:rPr lang="en-GB" dirty="0" err="1" smtClean="0"/>
                        <a:t>DeptName</a:t>
                      </a:r>
                      <a:endParaRPr lang="en-GB" dirty="0"/>
                    </a:p>
                  </a:txBody>
                  <a:tcPr/>
                </a:tc>
                <a:tc>
                  <a:txBody>
                    <a:bodyPr/>
                    <a:lstStyle/>
                    <a:p>
                      <a:r>
                        <a:rPr lang="en-GB" dirty="0" err="1" smtClean="0"/>
                        <a:t>DeptHead</a:t>
                      </a:r>
                      <a:endParaRPr lang="en-GB" dirty="0"/>
                    </a:p>
                  </a:txBody>
                  <a:tcPr/>
                </a:tc>
                <a:tc>
                  <a:txBody>
                    <a:bodyPr/>
                    <a:lstStyle/>
                    <a:p>
                      <a:r>
                        <a:rPr lang="en-GB" dirty="0" err="1" smtClean="0"/>
                        <a:t>Dept.Location</a:t>
                      </a:r>
                      <a:endParaRPr lang="en-GB" dirty="0"/>
                    </a:p>
                  </a:txBody>
                  <a:tcPr/>
                </a:tc>
              </a:tr>
              <a:tr h="331023">
                <a:tc>
                  <a:txBody>
                    <a:bodyPr/>
                    <a:lstStyle/>
                    <a:p>
                      <a:r>
                        <a:rPr lang="en-GB" dirty="0" smtClean="0"/>
                        <a:t>Ajay</a:t>
                      </a:r>
                      <a:endParaRPr lang="en-GB" dirty="0"/>
                    </a:p>
                  </a:txBody>
                  <a:tcPr/>
                </a:tc>
                <a:tc>
                  <a:txBody>
                    <a:bodyPr/>
                    <a:lstStyle/>
                    <a:p>
                      <a:r>
                        <a:rPr lang="en-GB" dirty="0" smtClean="0"/>
                        <a:t>Male</a:t>
                      </a:r>
                      <a:endParaRPr lang="en-GB" dirty="0"/>
                    </a:p>
                  </a:txBody>
                  <a:tcPr/>
                </a:tc>
                <a:tc>
                  <a:txBody>
                    <a:bodyPr/>
                    <a:lstStyle/>
                    <a:p>
                      <a:r>
                        <a:rPr lang="en-GB" dirty="0" smtClean="0"/>
                        <a:t>4500</a:t>
                      </a:r>
                      <a:endParaRPr lang="en-GB" dirty="0"/>
                    </a:p>
                  </a:txBody>
                  <a:tcPr/>
                </a:tc>
                <a:tc>
                  <a:txBody>
                    <a:bodyPr/>
                    <a:lstStyle/>
                    <a:p>
                      <a:r>
                        <a:rPr lang="en-GB" dirty="0" smtClean="0"/>
                        <a:t>IT</a:t>
                      </a:r>
                      <a:endParaRPr lang="en-GB" dirty="0"/>
                    </a:p>
                  </a:txBody>
                  <a:tcPr/>
                </a:tc>
                <a:tc>
                  <a:txBody>
                    <a:bodyPr/>
                    <a:lstStyle/>
                    <a:p>
                      <a:r>
                        <a:rPr lang="en-GB" dirty="0" smtClean="0"/>
                        <a:t>John</a:t>
                      </a:r>
                      <a:endParaRPr lang="en-GB" dirty="0"/>
                    </a:p>
                  </a:txBody>
                  <a:tcPr/>
                </a:tc>
                <a:tc>
                  <a:txBody>
                    <a:bodyPr/>
                    <a:lstStyle/>
                    <a:p>
                      <a:r>
                        <a:rPr lang="en-GB" dirty="0" smtClean="0"/>
                        <a:t>London</a:t>
                      </a:r>
                      <a:endParaRPr lang="en-GB" dirty="0"/>
                    </a:p>
                  </a:txBody>
                  <a:tcPr/>
                </a:tc>
              </a:tr>
              <a:tr h="331023">
                <a:tc>
                  <a:txBody>
                    <a:bodyPr/>
                    <a:lstStyle/>
                    <a:p>
                      <a:r>
                        <a:rPr lang="en-GB" dirty="0" err="1" smtClean="0"/>
                        <a:t>Sima</a:t>
                      </a:r>
                      <a:endParaRPr lang="en-GB" dirty="0"/>
                    </a:p>
                  </a:txBody>
                  <a:tcPr/>
                </a:tc>
                <a:tc>
                  <a:txBody>
                    <a:bodyPr/>
                    <a:lstStyle/>
                    <a:p>
                      <a:r>
                        <a:rPr lang="en-GB" dirty="0" smtClean="0"/>
                        <a:t>Female</a:t>
                      </a:r>
                      <a:endParaRPr lang="en-GB" dirty="0"/>
                    </a:p>
                  </a:txBody>
                  <a:tcPr/>
                </a:tc>
                <a:tc>
                  <a:txBody>
                    <a:bodyPr/>
                    <a:lstStyle/>
                    <a:p>
                      <a:r>
                        <a:rPr lang="en-GB" dirty="0" smtClean="0"/>
                        <a:t>5500</a:t>
                      </a:r>
                      <a:endParaRPr lang="en-GB" dirty="0"/>
                    </a:p>
                  </a:txBody>
                  <a:tcPr/>
                </a:tc>
                <a:tc>
                  <a:txBody>
                    <a:bodyPr/>
                    <a:lstStyle/>
                    <a:p>
                      <a:r>
                        <a:rPr lang="en-GB" dirty="0" smtClean="0"/>
                        <a:t>HR</a:t>
                      </a:r>
                      <a:endParaRPr lang="en-GB" dirty="0"/>
                    </a:p>
                  </a:txBody>
                  <a:tcPr/>
                </a:tc>
                <a:tc>
                  <a:txBody>
                    <a:bodyPr/>
                    <a:lstStyle/>
                    <a:p>
                      <a:r>
                        <a:rPr lang="en-GB" dirty="0" smtClean="0"/>
                        <a:t>Mike</a:t>
                      </a:r>
                      <a:endParaRPr lang="en-GB" dirty="0"/>
                    </a:p>
                  </a:txBody>
                  <a:tcPr/>
                </a:tc>
                <a:tc>
                  <a:txBody>
                    <a:bodyPr/>
                    <a:lstStyle/>
                    <a:p>
                      <a:r>
                        <a:rPr lang="en-GB" dirty="0" smtClean="0"/>
                        <a:t>Sydney</a:t>
                      </a:r>
                      <a:endParaRPr lang="en-GB" dirty="0"/>
                    </a:p>
                  </a:txBody>
                  <a:tcPr/>
                </a:tc>
              </a:tr>
              <a:tr h="331023">
                <a:tc>
                  <a:txBody>
                    <a:bodyPr/>
                    <a:lstStyle/>
                    <a:p>
                      <a:r>
                        <a:rPr lang="en-GB" dirty="0" smtClean="0"/>
                        <a:t>Vijay</a:t>
                      </a:r>
                      <a:endParaRPr lang="en-GB" dirty="0"/>
                    </a:p>
                  </a:txBody>
                  <a:tcPr/>
                </a:tc>
                <a:tc>
                  <a:txBody>
                    <a:bodyPr/>
                    <a:lstStyle/>
                    <a:p>
                      <a:r>
                        <a:rPr lang="en-GB" dirty="0" smtClean="0"/>
                        <a:t>Male</a:t>
                      </a:r>
                      <a:endParaRPr lang="en-GB" dirty="0"/>
                    </a:p>
                  </a:txBody>
                  <a:tcPr/>
                </a:tc>
                <a:tc>
                  <a:txBody>
                    <a:bodyPr/>
                    <a:lstStyle/>
                    <a:p>
                      <a:r>
                        <a:rPr lang="en-GB" dirty="0" smtClean="0"/>
                        <a:t>1456</a:t>
                      </a:r>
                      <a:endParaRPr lang="en-GB" dirty="0"/>
                    </a:p>
                  </a:txBody>
                  <a:tcPr/>
                </a:tc>
                <a:tc>
                  <a:txBody>
                    <a:bodyPr/>
                    <a:lstStyle/>
                    <a:p>
                      <a:r>
                        <a:rPr lang="en-GB" dirty="0" smtClean="0"/>
                        <a:t>IT</a:t>
                      </a:r>
                      <a:endParaRPr lang="en-GB" dirty="0"/>
                    </a:p>
                  </a:txBody>
                  <a:tcPr/>
                </a:tc>
                <a:tc>
                  <a:txBody>
                    <a:bodyPr/>
                    <a:lstStyle/>
                    <a:p>
                      <a:r>
                        <a:rPr lang="en-GB" dirty="0" smtClean="0"/>
                        <a:t>John</a:t>
                      </a:r>
                      <a:endParaRPr lang="en-GB" dirty="0"/>
                    </a:p>
                  </a:txBody>
                  <a:tcPr/>
                </a:tc>
                <a:tc>
                  <a:txBody>
                    <a:bodyPr/>
                    <a:lstStyle/>
                    <a:p>
                      <a:r>
                        <a:rPr lang="en-GB" dirty="0" smtClean="0"/>
                        <a:t>London</a:t>
                      </a:r>
                      <a:endParaRPr lang="en-GB" dirty="0"/>
                    </a:p>
                  </a:txBody>
                  <a:tcPr/>
                </a:tc>
              </a:tr>
              <a:tr h="331023">
                <a:tc>
                  <a:txBody>
                    <a:bodyPr/>
                    <a:lstStyle/>
                    <a:p>
                      <a:r>
                        <a:rPr lang="en-GB" dirty="0" smtClean="0"/>
                        <a:t>Keval</a:t>
                      </a:r>
                      <a:endParaRPr lang="en-GB" dirty="0"/>
                    </a:p>
                  </a:txBody>
                  <a:tcPr/>
                </a:tc>
                <a:tc>
                  <a:txBody>
                    <a:bodyPr/>
                    <a:lstStyle/>
                    <a:p>
                      <a:r>
                        <a:rPr lang="en-GB" dirty="0" smtClean="0"/>
                        <a:t>Male</a:t>
                      </a:r>
                      <a:endParaRPr lang="en-GB" dirty="0"/>
                    </a:p>
                  </a:txBody>
                  <a:tcPr/>
                </a:tc>
                <a:tc>
                  <a:txBody>
                    <a:bodyPr/>
                    <a:lstStyle/>
                    <a:p>
                      <a:r>
                        <a:rPr lang="en-GB" dirty="0" smtClean="0"/>
                        <a:t>6698</a:t>
                      </a:r>
                      <a:endParaRPr lang="en-GB" dirty="0"/>
                    </a:p>
                  </a:txBody>
                  <a:tcPr/>
                </a:tc>
                <a:tc>
                  <a:txBody>
                    <a:bodyPr/>
                    <a:lstStyle/>
                    <a:p>
                      <a:r>
                        <a:rPr lang="en-GB" dirty="0" smtClean="0"/>
                        <a:t>HR</a:t>
                      </a:r>
                      <a:endParaRPr lang="en-GB" dirty="0"/>
                    </a:p>
                  </a:txBody>
                  <a:tcPr/>
                </a:tc>
                <a:tc>
                  <a:txBody>
                    <a:bodyPr/>
                    <a:lstStyle/>
                    <a:p>
                      <a:r>
                        <a:rPr lang="en-GB" dirty="0" smtClean="0"/>
                        <a:t>Mike</a:t>
                      </a:r>
                      <a:endParaRPr lang="en-GB" dirty="0"/>
                    </a:p>
                  </a:txBody>
                  <a:tcPr/>
                </a:tc>
                <a:tc>
                  <a:txBody>
                    <a:bodyPr/>
                    <a:lstStyle/>
                    <a:p>
                      <a:r>
                        <a:rPr lang="en-GB" dirty="0" smtClean="0"/>
                        <a:t>Sydney</a:t>
                      </a:r>
                      <a:endParaRPr lang="en-GB" dirty="0"/>
                    </a:p>
                  </a:txBody>
                  <a:tcPr/>
                </a:tc>
              </a:tr>
              <a:tr h="331023">
                <a:tc>
                  <a:txBody>
                    <a:bodyPr/>
                    <a:lstStyle/>
                    <a:p>
                      <a:r>
                        <a:rPr lang="en-GB" dirty="0" err="1" smtClean="0"/>
                        <a:t>Pooja</a:t>
                      </a:r>
                      <a:endParaRPr lang="en-GB" dirty="0"/>
                    </a:p>
                  </a:txBody>
                  <a:tcPr/>
                </a:tc>
                <a:tc>
                  <a:txBody>
                    <a:bodyPr/>
                    <a:lstStyle/>
                    <a:p>
                      <a:r>
                        <a:rPr lang="en-GB" dirty="0" smtClean="0"/>
                        <a:t>Female</a:t>
                      </a:r>
                      <a:endParaRPr lang="en-GB" dirty="0"/>
                    </a:p>
                  </a:txBody>
                  <a:tcPr/>
                </a:tc>
                <a:tc>
                  <a:txBody>
                    <a:bodyPr/>
                    <a:lstStyle/>
                    <a:p>
                      <a:r>
                        <a:rPr lang="en-GB" dirty="0" smtClean="0"/>
                        <a:t>1236</a:t>
                      </a:r>
                      <a:endParaRPr lang="en-GB" dirty="0"/>
                    </a:p>
                  </a:txBody>
                  <a:tcPr/>
                </a:tc>
                <a:tc>
                  <a:txBody>
                    <a:bodyPr/>
                    <a:lstStyle/>
                    <a:p>
                      <a:r>
                        <a:rPr lang="en-GB" dirty="0" smtClean="0"/>
                        <a:t>IT</a:t>
                      </a:r>
                      <a:endParaRPr lang="en-GB" dirty="0"/>
                    </a:p>
                  </a:txBody>
                  <a:tcPr/>
                </a:tc>
                <a:tc>
                  <a:txBody>
                    <a:bodyPr/>
                    <a:lstStyle/>
                    <a:p>
                      <a:r>
                        <a:rPr lang="en-GB" dirty="0" smtClean="0"/>
                        <a:t>John</a:t>
                      </a:r>
                      <a:endParaRPr lang="en-GB" dirty="0"/>
                    </a:p>
                  </a:txBody>
                  <a:tcPr/>
                </a:tc>
                <a:tc>
                  <a:txBody>
                    <a:bodyPr/>
                    <a:lstStyle/>
                    <a:p>
                      <a:r>
                        <a:rPr lang="en-GB" dirty="0" smtClean="0"/>
                        <a:t>London</a:t>
                      </a:r>
                      <a:endParaRPr lang="en-GB" dirty="0"/>
                    </a:p>
                  </a:txBody>
                  <a:tcPr/>
                </a:tc>
              </a:tr>
            </a:tbl>
          </a:graphicData>
        </a:graphic>
      </p:graphicFrame>
    </p:spTree>
    <p:extLst>
      <p:ext uri="{BB962C8B-B14F-4D97-AF65-F5344CB8AC3E}">
        <p14:creationId xmlns:p14="http://schemas.microsoft.com/office/powerpoint/2010/main" val="42027747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Normalized Table</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80750883"/>
              </p:ext>
            </p:extLst>
          </p:nvPr>
        </p:nvGraphicFramePr>
        <p:xfrm>
          <a:off x="519113" y="2348435"/>
          <a:ext cx="8125884" cy="1143000"/>
        </p:xfrm>
        <a:graphic>
          <a:graphicData uri="http://schemas.openxmlformats.org/drawingml/2006/table">
            <a:tbl>
              <a:tblPr firstRow="1" bandRow="1">
                <a:tableStyleId>{5C22544A-7EE6-4342-B048-85BDC9FD1C3A}</a:tableStyleId>
              </a:tblPr>
              <a:tblGrid>
                <a:gridCol w="2031471"/>
                <a:gridCol w="2031471"/>
                <a:gridCol w="2031471"/>
                <a:gridCol w="2031471"/>
              </a:tblGrid>
              <a:tr h="370840">
                <a:tc>
                  <a:txBody>
                    <a:bodyPr/>
                    <a:lstStyle/>
                    <a:p>
                      <a:r>
                        <a:rPr lang="en-GB" dirty="0" err="1" smtClean="0"/>
                        <a:t>DeptId</a:t>
                      </a:r>
                      <a:endParaRPr lang="en-GB" dirty="0"/>
                    </a:p>
                  </a:txBody>
                  <a:tcPr/>
                </a:tc>
                <a:tc>
                  <a:txBody>
                    <a:bodyPr/>
                    <a:lstStyle/>
                    <a:p>
                      <a:r>
                        <a:rPr lang="en-GB" dirty="0" err="1" smtClean="0"/>
                        <a:t>DeptName</a:t>
                      </a:r>
                      <a:endParaRPr lang="en-GB" dirty="0"/>
                    </a:p>
                  </a:txBody>
                  <a:tcPr/>
                </a:tc>
                <a:tc>
                  <a:txBody>
                    <a:bodyPr/>
                    <a:lstStyle/>
                    <a:p>
                      <a:r>
                        <a:rPr lang="en-GB" dirty="0" err="1" smtClean="0"/>
                        <a:t>DeptHead</a:t>
                      </a:r>
                      <a:endParaRPr lang="en-GB" dirty="0"/>
                    </a:p>
                  </a:txBody>
                  <a:tcPr/>
                </a:tc>
                <a:tc>
                  <a:txBody>
                    <a:bodyPr/>
                    <a:lstStyle/>
                    <a:p>
                      <a:r>
                        <a:rPr lang="en-GB" dirty="0" err="1" smtClean="0"/>
                        <a:t>DeptLocation</a:t>
                      </a:r>
                      <a:endParaRPr lang="en-GB" dirty="0"/>
                    </a:p>
                  </a:txBody>
                  <a:tcPr/>
                </a:tc>
              </a:tr>
              <a:tr h="370840">
                <a:tc>
                  <a:txBody>
                    <a:bodyPr/>
                    <a:lstStyle/>
                    <a:p>
                      <a:r>
                        <a:rPr lang="en-GB" dirty="0" smtClean="0"/>
                        <a:t>1.</a:t>
                      </a:r>
                      <a:endParaRPr lang="en-GB" dirty="0"/>
                    </a:p>
                  </a:txBody>
                  <a:tcPr/>
                </a:tc>
                <a:tc>
                  <a:txBody>
                    <a:bodyPr/>
                    <a:lstStyle/>
                    <a:p>
                      <a:r>
                        <a:rPr lang="en-GB" dirty="0" smtClean="0"/>
                        <a:t>IT</a:t>
                      </a:r>
                      <a:endParaRPr lang="en-GB" dirty="0"/>
                    </a:p>
                  </a:txBody>
                  <a:tcPr/>
                </a:tc>
                <a:tc>
                  <a:txBody>
                    <a:bodyPr/>
                    <a:lstStyle/>
                    <a:p>
                      <a:r>
                        <a:rPr lang="en-GB" dirty="0" smtClean="0"/>
                        <a:t>John</a:t>
                      </a:r>
                      <a:endParaRPr lang="en-GB" dirty="0"/>
                    </a:p>
                  </a:txBody>
                  <a:tcPr/>
                </a:tc>
                <a:tc>
                  <a:txBody>
                    <a:bodyPr/>
                    <a:lstStyle/>
                    <a:p>
                      <a:r>
                        <a:rPr lang="en-GB" dirty="0" smtClean="0"/>
                        <a:t>London</a:t>
                      </a:r>
                      <a:endParaRPr lang="en-GB" dirty="0"/>
                    </a:p>
                  </a:txBody>
                  <a:tcPr/>
                </a:tc>
              </a:tr>
              <a:tr h="370840">
                <a:tc>
                  <a:txBody>
                    <a:bodyPr/>
                    <a:lstStyle/>
                    <a:p>
                      <a:r>
                        <a:rPr lang="en-GB" dirty="0" smtClean="0"/>
                        <a:t>2.</a:t>
                      </a:r>
                      <a:endParaRPr lang="en-GB" dirty="0"/>
                    </a:p>
                  </a:txBody>
                  <a:tcPr/>
                </a:tc>
                <a:tc>
                  <a:txBody>
                    <a:bodyPr/>
                    <a:lstStyle/>
                    <a:p>
                      <a:r>
                        <a:rPr lang="en-GB" dirty="0" smtClean="0"/>
                        <a:t>HR</a:t>
                      </a:r>
                      <a:endParaRPr lang="en-GB" dirty="0"/>
                    </a:p>
                  </a:txBody>
                  <a:tcPr/>
                </a:tc>
                <a:tc>
                  <a:txBody>
                    <a:bodyPr/>
                    <a:lstStyle/>
                    <a:p>
                      <a:r>
                        <a:rPr lang="en-GB" dirty="0" smtClean="0"/>
                        <a:t>Mike</a:t>
                      </a:r>
                      <a:endParaRPr lang="en-GB" dirty="0"/>
                    </a:p>
                  </a:txBody>
                  <a:tcPr/>
                </a:tc>
                <a:tc>
                  <a:txBody>
                    <a:bodyPr/>
                    <a:lstStyle/>
                    <a:p>
                      <a:r>
                        <a:rPr lang="en-GB" dirty="0" err="1" smtClean="0"/>
                        <a:t>Sydeny</a:t>
                      </a:r>
                      <a:endParaRPr lang="en-GB" dirty="0"/>
                    </a:p>
                  </a:txBody>
                  <a:tcPr/>
                </a:tc>
              </a:tr>
            </a:tbl>
          </a:graphicData>
        </a:graphic>
      </p:graphicFrame>
      <p:sp>
        <p:nvSpPr>
          <p:cNvPr id="6" name="Text Placeholder 5"/>
          <p:cNvSpPr>
            <a:spLocks noGrp="1"/>
          </p:cNvSpPr>
          <p:nvPr>
            <p:ph type="body" sz="quarter" idx="10"/>
          </p:nvPr>
        </p:nvSpPr>
        <p:spPr/>
        <p:txBody>
          <a:bodyPr/>
          <a:lstStyle/>
          <a:p>
            <a:endParaRPr lang="en-GB"/>
          </a:p>
        </p:txBody>
      </p:sp>
      <p:graphicFrame>
        <p:nvGraphicFramePr>
          <p:cNvPr id="8" name="Table 7"/>
          <p:cNvGraphicFramePr>
            <a:graphicFrameLocks noGrp="1"/>
          </p:cNvGraphicFramePr>
          <p:nvPr>
            <p:extLst>
              <p:ext uri="{D42A27DB-BD31-4B8C-83A1-F6EECF244321}">
                <p14:modId xmlns:p14="http://schemas.microsoft.com/office/powerpoint/2010/main" val="461679905"/>
              </p:ext>
            </p:extLst>
          </p:nvPr>
        </p:nvGraphicFramePr>
        <p:xfrm>
          <a:off x="2074461" y="4148918"/>
          <a:ext cx="4899545" cy="2561347"/>
        </p:xfrm>
        <a:graphic>
          <a:graphicData uri="http://schemas.openxmlformats.org/drawingml/2006/table">
            <a:tbl>
              <a:tblPr firstRow="1" bandRow="1">
                <a:tableStyleId>{5C22544A-7EE6-4342-B048-85BDC9FD1C3A}</a:tableStyleId>
              </a:tblPr>
              <a:tblGrid>
                <a:gridCol w="1419755"/>
                <a:gridCol w="1061870"/>
                <a:gridCol w="901355"/>
                <a:gridCol w="1516565"/>
              </a:tblGrid>
              <a:tr h="656347">
                <a:tc>
                  <a:txBody>
                    <a:bodyPr/>
                    <a:lstStyle/>
                    <a:p>
                      <a:r>
                        <a:rPr lang="en-GB" dirty="0" err="1" smtClean="0"/>
                        <a:t>EmpName</a:t>
                      </a:r>
                      <a:endParaRPr lang="en-GB" dirty="0"/>
                    </a:p>
                  </a:txBody>
                  <a:tcPr/>
                </a:tc>
                <a:tc>
                  <a:txBody>
                    <a:bodyPr/>
                    <a:lstStyle/>
                    <a:p>
                      <a:r>
                        <a:rPr lang="en-GB" dirty="0" smtClean="0"/>
                        <a:t>Gender</a:t>
                      </a:r>
                      <a:endParaRPr lang="en-GB" dirty="0"/>
                    </a:p>
                  </a:txBody>
                  <a:tcPr/>
                </a:tc>
                <a:tc>
                  <a:txBody>
                    <a:bodyPr/>
                    <a:lstStyle/>
                    <a:p>
                      <a:r>
                        <a:rPr lang="en-GB" dirty="0" smtClean="0"/>
                        <a:t>Salary</a:t>
                      </a:r>
                      <a:endParaRPr lang="en-GB" dirty="0"/>
                    </a:p>
                  </a:txBody>
                  <a:tcPr/>
                </a:tc>
                <a:tc>
                  <a:txBody>
                    <a:bodyPr/>
                    <a:lstStyle/>
                    <a:p>
                      <a:r>
                        <a:rPr lang="en-GB" dirty="0" err="1" smtClean="0"/>
                        <a:t>DeptId</a:t>
                      </a:r>
                      <a:endParaRPr lang="en-GB" dirty="0"/>
                    </a:p>
                  </a:txBody>
                  <a:tcPr/>
                </a:tc>
              </a:tr>
              <a:tr h="372924">
                <a:tc>
                  <a:txBody>
                    <a:bodyPr/>
                    <a:lstStyle/>
                    <a:p>
                      <a:r>
                        <a:rPr lang="en-GB" dirty="0" smtClean="0"/>
                        <a:t>Ajay</a:t>
                      </a:r>
                      <a:endParaRPr lang="en-GB" dirty="0"/>
                    </a:p>
                  </a:txBody>
                  <a:tcPr/>
                </a:tc>
                <a:tc>
                  <a:txBody>
                    <a:bodyPr/>
                    <a:lstStyle/>
                    <a:p>
                      <a:r>
                        <a:rPr lang="en-GB" dirty="0" smtClean="0"/>
                        <a:t>Male</a:t>
                      </a:r>
                      <a:endParaRPr lang="en-GB" dirty="0"/>
                    </a:p>
                  </a:txBody>
                  <a:tcPr/>
                </a:tc>
                <a:tc>
                  <a:txBody>
                    <a:bodyPr/>
                    <a:lstStyle/>
                    <a:p>
                      <a:r>
                        <a:rPr lang="en-GB" dirty="0" smtClean="0"/>
                        <a:t>4500</a:t>
                      </a:r>
                      <a:endParaRPr lang="en-GB" dirty="0"/>
                    </a:p>
                  </a:txBody>
                  <a:tcPr/>
                </a:tc>
                <a:tc>
                  <a:txBody>
                    <a:bodyPr/>
                    <a:lstStyle/>
                    <a:p>
                      <a:r>
                        <a:rPr lang="en-GB" dirty="0" smtClean="0"/>
                        <a:t>1</a:t>
                      </a:r>
                      <a:endParaRPr lang="en-GB" dirty="0"/>
                    </a:p>
                  </a:txBody>
                  <a:tcPr/>
                </a:tc>
              </a:tr>
              <a:tr h="372924">
                <a:tc>
                  <a:txBody>
                    <a:bodyPr/>
                    <a:lstStyle/>
                    <a:p>
                      <a:r>
                        <a:rPr lang="en-GB" dirty="0" err="1" smtClean="0"/>
                        <a:t>Sima</a:t>
                      </a:r>
                      <a:endParaRPr lang="en-GB" dirty="0"/>
                    </a:p>
                  </a:txBody>
                  <a:tcPr/>
                </a:tc>
                <a:tc>
                  <a:txBody>
                    <a:bodyPr/>
                    <a:lstStyle/>
                    <a:p>
                      <a:r>
                        <a:rPr lang="en-GB" dirty="0" smtClean="0"/>
                        <a:t>Female</a:t>
                      </a:r>
                      <a:endParaRPr lang="en-GB" dirty="0"/>
                    </a:p>
                  </a:txBody>
                  <a:tcPr/>
                </a:tc>
                <a:tc>
                  <a:txBody>
                    <a:bodyPr/>
                    <a:lstStyle/>
                    <a:p>
                      <a:r>
                        <a:rPr lang="en-GB" dirty="0" smtClean="0"/>
                        <a:t>5500</a:t>
                      </a:r>
                      <a:endParaRPr lang="en-GB" dirty="0"/>
                    </a:p>
                  </a:txBody>
                  <a:tcPr/>
                </a:tc>
                <a:tc>
                  <a:txBody>
                    <a:bodyPr/>
                    <a:lstStyle/>
                    <a:p>
                      <a:r>
                        <a:rPr lang="en-GB" dirty="0" smtClean="0"/>
                        <a:t>2</a:t>
                      </a:r>
                      <a:endParaRPr lang="en-GB" dirty="0"/>
                    </a:p>
                  </a:txBody>
                  <a:tcPr/>
                </a:tc>
              </a:tr>
              <a:tr h="372924">
                <a:tc>
                  <a:txBody>
                    <a:bodyPr/>
                    <a:lstStyle/>
                    <a:p>
                      <a:r>
                        <a:rPr lang="en-GB" dirty="0" smtClean="0"/>
                        <a:t>Vijay</a:t>
                      </a:r>
                      <a:endParaRPr lang="en-GB" dirty="0"/>
                    </a:p>
                  </a:txBody>
                  <a:tcPr/>
                </a:tc>
                <a:tc>
                  <a:txBody>
                    <a:bodyPr/>
                    <a:lstStyle/>
                    <a:p>
                      <a:r>
                        <a:rPr lang="en-GB" dirty="0" smtClean="0"/>
                        <a:t>Male</a:t>
                      </a:r>
                      <a:endParaRPr lang="en-GB" dirty="0"/>
                    </a:p>
                  </a:txBody>
                  <a:tcPr/>
                </a:tc>
                <a:tc>
                  <a:txBody>
                    <a:bodyPr/>
                    <a:lstStyle/>
                    <a:p>
                      <a:r>
                        <a:rPr lang="en-GB" dirty="0" smtClean="0"/>
                        <a:t>1456</a:t>
                      </a:r>
                      <a:endParaRPr lang="en-GB" dirty="0"/>
                    </a:p>
                  </a:txBody>
                  <a:tcPr/>
                </a:tc>
                <a:tc>
                  <a:txBody>
                    <a:bodyPr/>
                    <a:lstStyle/>
                    <a:p>
                      <a:r>
                        <a:rPr lang="en-GB" dirty="0" smtClean="0"/>
                        <a:t>1</a:t>
                      </a:r>
                      <a:endParaRPr lang="en-GB" dirty="0"/>
                    </a:p>
                  </a:txBody>
                  <a:tcPr/>
                </a:tc>
              </a:tr>
              <a:tr h="372924">
                <a:tc>
                  <a:txBody>
                    <a:bodyPr/>
                    <a:lstStyle/>
                    <a:p>
                      <a:r>
                        <a:rPr lang="en-GB" dirty="0" smtClean="0"/>
                        <a:t>Keval</a:t>
                      </a:r>
                      <a:endParaRPr lang="en-GB" dirty="0"/>
                    </a:p>
                  </a:txBody>
                  <a:tcPr/>
                </a:tc>
                <a:tc>
                  <a:txBody>
                    <a:bodyPr/>
                    <a:lstStyle/>
                    <a:p>
                      <a:r>
                        <a:rPr lang="en-GB" dirty="0" smtClean="0"/>
                        <a:t>Male</a:t>
                      </a:r>
                      <a:endParaRPr lang="en-GB" dirty="0"/>
                    </a:p>
                  </a:txBody>
                  <a:tcPr/>
                </a:tc>
                <a:tc>
                  <a:txBody>
                    <a:bodyPr/>
                    <a:lstStyle/>
                    <a:p>
                      <a:r>
                        <a:rPr lang="en-GB" dirty="0" smtClean="0"/>
                        <a:t>6698</a:t>
                      </a:r>
                      <a:endParaRPr lang="en-GB" dirty="0"/>
                    </a:p>
                  </a:txBody>
                  <a:tcPr/>
                </a:tc>
                <a:tc>
                  <a:txBody>
                    <a:bodyPr/>
                    <a:lstStyle/>
                    <a:p>
                      <a:r>
                        <a:rPr lang="en-GB" dirty="0" smtClean="0"/>
                        <a:t>2</a:t>
                      </a:r>
                      <a:endParaRPr lang="en-GB" dirty="0"/>
                    </a:p>
                  </a:txBody>
                  <a:tcPr/>
                </a:tc>
              </a:tr>
              <a:tr h="372924">
                <a:tc>
                  <a:txBody>
                    <a:bodyPr/>
                    <a:lstStyle/>
                    <a:p>
                      <a:r>
                        <a:rPr lang="en-GB" dirty="0" err="1" smtClean="0"/>
                        <a:t>Pooja</a:t>
                      </a:r>
                      <a:endParaRPr lang="en-GB" dirty="0"/>
                    </a:p>
                  </a:txBody>
                  <a:tcPr/>
                </a:tc>
                <a:tc>
                  <a:txBody>
                    <a:bodyPr/>
                    <a:lstStyle/>
                    <a:p>
                      <a:r>
                        <a:rPr lang="en-GB" dirty="0" smtClean="0"/>
                        <a:t>Female</a:t>
                      </a:r>
                      <a:endParaRPr lang="en-GB" dirty="0"/>
                    </a:p>
                  </a:txBody>
                  <a:tcPr/>
                </a:tc>
                <a:tc>
                  <a:txBody>
                    <a:bodyPr/>
                    <a:lstStyle/>
                    <a:p>
                      <a:r>
                        <a:rPr lang="en-GB" dirty="0" smtClean="0"/>
                        <a:t>1236</a:t>
                      </a:r>
                      <a:endParaRPr lang="en-GB" dirty="0"/>
                    </a:p>
                  </a:txBody>
                  <a:tcPr/>
                </a:tc>
                <a:tc>
                  <a:txBody>
                    <a:bodyPr/>
                    <a:lstStyle/>
                    <a:p>
                      <a:r>
                        <a:rPr lang="en-GB" dirty="0" smtClean="0"/>
                        <a:t>1</a:t>
                      </a:r>
                      <a:endParaRPr lang="en-GB"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20062674"/>
              </p:ext>
            </p:extLst>
          </p:nvPr>
        </p:nvGraphicFramePr>
        <p:xfrm>
          <a:off x="1039315" y="4150057"/>
          <a:ext cx="1061870" cy="2561347"/>
        </p:xfrm>
        <a:graphic>
          <a:graphicData uri="http://schemas.openxmlformats.org/drawingml/2006/table">
            <a:tbl>
              <a:tblPr firstRow="1" bandRow="1">
                <a:tableStyleId>{5C22544A-7EE6-4342-B048-85BDC9FD1C3A}</a:tableStyleId>
              </a:tblPr>
              <a:tblGrid>
                <a:gridCol w="1061870"/>
              </a:tblGrid>
              <a:tr h="656347">
                <a:tc>
                  <a:txBody>
                    <a:bodyPr/>
                    <a:lstStyle/>
                    <a:p>
                      <a:r>
                        <a:rPr lang="en-GB" dirty="0" err="1" smtClean="0"/>
                        <a:t>EmpID</a:t>
                      </a:r>
                      <a:endParaRPr lang="en-GB" dirty="0"/>
                    </a:p>
                  </a:txBody>
                  <a:tcPr/>
                </a:tc>
              </a:tr>
              <a:tr h="372924">
                <a:tc>
                  <a:txBody>
                    <a:bodyPr/>
                    <a:lstStyle/>
                    <a:p>
                      <a:r>
                        <a:rPr lang="en-GB" dirty="0" smtClean="0"/>
                        <a:t>1</a:t>
                      </a:r>
                      <a:endParaRPr lang="en-GB" dirty="0"/>
                    </a:p>
                  </a:txBody>
                  <a:tcPr/>
                </a:tc>
              </a:tr>
              <a:tr h="372924">
                <a:tc>
                  <a:txBody>
                    <a:bodyPr/>
                    <a:lstStyle/>
                    <a:p>
                      <a:r>
                        <a:rPr lang="en-GB" dirty="0" smtClean="0"/>
                        <a:t>2</a:t>
                      </a:r>
                      <a:endParaRPr lang="en-GB" dirty="0"/>
                    </a:p>
                  </a:txBody>
                  <a:tcPr/>
                </a:tc>
              </a:tr>
              <a:tr h="372924">
                <a:tc>
                  <a:txBody>
                    <a:bodyPr/>
                    <a:lstStyle/>
                    <a:p>
                      <a:r>
                        <a:rPr lang="en-GB" dirty="0" smtClean="0"/>
                        <a:t>3</a:t>
                      </a:r>
                      <a:endParaRPr lang="en-GB" dirty="0"/>
                    </a:p>
                  </a:txBody>
                  <a:tcPr/>
                </a:tc>
              </a:tr>
              <a:tr h="372924">
                <a:tc>
                  <a:txBody>
                    <a:bodyPr/>
                    <a:lstStyle/>
                    <a:p>
                      <a:r>
                        <a:rPr lang="en-GB" dirty="0" smtClean="0"/>
                        <a:t>4</a:t>
                      </a:r>
                      <a:endParaRPr lang="en-GB" dirty="0"/>
                    </a:p>
                  </a:txBody>
                  <a:tcPr/>
                </a:tc>
              </a:tr>
              <a:tr h="372924">
                <a:tc>
                  <a:txBody>
                    <a:bodyPr/>
                    <a:lstStyle/>
                    <a:p>
                      <a:r>
                        <a:rPr lang="en-GB" dirty="0" smtClean="0"/>
                        <a:t>5</a:t>
                      </a:r>
                      <a:endParaRPr lang="en-GB" dirty="0"/>
                    </a:p>
                  </a:txBody>
                  <a:tcPr/>
                </a:tc>
              </a:tr>
            </a:tbl>
          </a:graphicData>
        </a:graphic>
      </p:graphicFrame>
    </p:spTree>
    <p:extLst>
      <p:ext uri="{BB962C8B-B14F-4D97-AF65-F5344CB8AC3E}">
        <p14:creationId xmlns:p14="http://schemas.microsoft.com/office/powerpoint/2010/main" val="28348715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Normal Form</a:t>
            </a:r>
            <a:endParaRPr lang="en-GB" dirty="0"/>
          </a:p>
        </p:txBody>
      </p:sp>
      <p:sp>
        <p:nvSpPr>
          <p:cNvPr id="3" name="Text Placeholder 2"/>
          <p:cNvSpPr>
            <a:spLocks noGrp="1"/>
          </p:cNvSpPr>
          <p:nvPr>
            <p:ph type="body" sz="quarter" idx="10"/>
          </p:nvPr>
        </p:nvSpPr>
        <p:spPr>
          <a:xfrm>
            <a:off x="519113" y="1447799"/>
            <a:ext cx="11149013" cy="4493538"/>
          </a:xfrm>
        </p:spPr>
        <p:txBody>
          <a:bodyPr/>
          <a:lstStyle/>
          <a:p>
            <a:r>
              <a:rPr lang="en-GB" dirty="0" smtClean="0"/>
              <a:t>Rules for 1NF (First Normal Form)</a:t>
            </a:r>
          </a:p>
          <a:p>
            <a:r>
              <a:rPr lang="en-GB" dirty="0" smtClean="0"/>
              <a:t>1.The Data in each column </a:t>
            </a:r>
            <a:r>
              <a:rPr lang="en-GB" dirty="0" smtClean="0">
                <a:solidFill>
                  <a:srgbClr val="FF0000">
                    <a:alpha val="99000"/>
                  </a:srgbClr>
                </a:solidFill>
              </a:rPr>
              <a:t>should be Atomic </a:t>
            </a:r>
            <a:r>
              <a:rPr lang="en-GB" dirty="0" smtClean="0"/>
              <a:t>,No </a:t>
            </a:r>
            <a:r>
              <a:rPr lang="en-GB" dirty="0" smtClean="0">
                <a:solidFill>
                  <a:srgbClr val="FF0000">
                    <a:alpha val="99000"/>
                  </a:srgbClr>
                </a:solidFill>
              </a:rPr>
              <a:t>multiple Values</a:t>
            </a:r>
            <a:r>
              <a:rPr lang="en-GB" dirty="0" smtClean="0"/>
              <a:t> ,Separated by Commas.</a:t>
            </a:r>
            <a:endParaRPr lang="en-GB" dirty="0"/>
          </a:p>
          <a:p>
            <a:r>
              <a:rPr lang="en-GB" dirty="0" smtClean="0"/>
              <a:t>2.The Table doesn’t Contain any </a:t>
            </a:r>
            <a:r>
              <a:rPr lang="en-GB" dirty="0" smtClean="0">
                <a:solidFill>
                  <a:schemeClr val="accent5">
                    <a:alpha val="99000"/>
                  </a:schemeClr>
                </a:solidFill>
              </a:rPr>
              <a:t>Repeating Columns.</a:t>
            </a:r>
          </a:p>
          <a:p>
            <a:endParaRPr lang="en-GB" dirty="0">
              <a:solidFill>
                <a:schemeClr val="accent1">
                  <a:alpha val="99000"/>
                </a:schemeClr>
              </a:solidFill>
            </a:endParaRPr>
          </a:p>
          <a:p>
            <a:endParaRPr lang="en-GB" dirty="0" smtClean="0">
              <a:solidFill>
                <a:schemeClr val="accent1">
                  <a:alpha val="99000"/>
                </a:schemeClr>
              </a:solidFill>
            </a:endParaRPr>
          </a:p>
          <a:p>
            <a:endParaRPr lang="en-GB" dirty="0">
              <a:solidFill>
                <a:schemeClr val="accent1">
                  <a:alpha val="99000"/>
                </a:schemeClr>
              </a:solidFill>
            </a:endParaRPr>
          </a:p>
        </p:txBody>
      </p:sp>
    </p:spTree>
    <p:extLst>
      <p:ext uri="{BB962C8B-B14F-4D97-AF65-F5344CB8AC3E}">
        <p14:creationId xmlns:p14="http://schemas.microsoft.com/office/powerpoint/2010/main" val="28833938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Atomic Employee Columns</a:t>
            </a:r>
            <a:endParaRPr lang="en-GB" dirty="0"/>
          </a:p>
        </p:txBody>
      </p:sp>
      <p:sp>
        <p:nvSpPr>
          <p:cNvPr id="3" name="Text Placeholder 2"/>
          <p:cNvSpPr>
            <a:spLocks noGrp="1"/>
          </p:cNvSpPr>
          <p:nvPr>
            <p:ph type="body" sz="quarter" idx="10"/>
          </p:nvPr>
        </p:nvSpPr>
        <p:spPr>
          <a:xfrm>
            <a:off x="519111" y="5251579"/>
            <a:ext cx="11149013" cy="1231106"/>
          </a:xfrm>
        </p:spPr>
        <p:txBody>
          <a:bodyPr/>
          <a:lstStyle/>
          <a:p>
            <a:r>
              <a:rPr lang="en-GB" dirty="0" smtClean="0"/>
              <a:t>1. Retrieve of Particular Employee?</a:t>
            </a:r>
          </a:p>
          <a:p>
            <a:r>
              <a:rPr lang="en-GB" dirty="0" smtClean="0"/>
              <a:t>2.Insert only </a:t>
            </a:r>
            <a:r>
              <a:rPr lang="en-GB" dirty="0" err="1" smtClean="0"/>
              <a:t>FirstName</a:t>
            </a:r>
            <a:r>
              <a:rPr lang="en-GB" dirty="0" smtClean="0"/>
              <a:t> of Employee?</a:t>
            </a:r>
            <a:endParaRPr lang="en-GB" dirty="0"/>
          </a:p>
        </p:txBody>
      </p:sp>
      <p:pic>
        <p:nvPicPr>
          <p:cNvPr id="4" name="Picture 3"/>
          <p:cNvPicPr>
            <a:picLocks noChangeAspect="1"/>
          </p:cNvPicPr>
          <p:nvPr/>
        </p:nvPicPr>
        <p:blipFill>
          <a:blip r:embed="rId2"/>
          <a:stretch>
            <a:fillRect/>
          </a:stretch>
        </p:blipFill>
        <p:spPr>
          <a:xfrm>
            <a:off x="6093617" y="1569635"/>
            <a:ext cx="4707768" cy="3098041"/>
          </a:xfrm>
          <a:prstGeom prst="rect">
            <a:avLst/>
          </a:prstGeom>
        </p:spPr>
      </p:pic>
      <p:sp>
        <p:nvSpPr>
          <p:cNvPr id="5" name="TextBox 4"/>
          <p:cNvSpPr txBox="1"/>
          <p:nvPr/>
        </p:nvSpPr>
        <p:spPr>
          <a:xfrm>
            <a:off x="2143196" y="3384644"/>
            <a:ext cx="4162070" cy="738664"/>
          </a:xfrm>
          <a:prstGeom prst="rect">
            <a:avLst/>
          </a:prstGeom>
          <a:noFill/>
        </p:spPr>
        <p:txBody>
          <a:bodyPr wrap="square" lIns="0" tIns="0" rIns="0" bIns="0" rtlCol="0">
            <a:spAutoFit/>
          </a:bodyPr>
          <a:lstStyle/>
          <a:p>
            <a:r>
              <a:rPr lang="en-GB" sz="2400" dirty="0">
                <a:solidFill>
                  <a:schemeClr val="accent6">
                    <a:lumMod val="75000"/>
                    <a:alpha val="99000"/>
                  </a:schemeClr>
                </a:solidFill>
              </a:rPr>
              <a:t>Create Table like This</a:t>
            </a:r>
            <a:r>
              <a:rPr lang="en-GB" sz="2400" dirty="0">
                <a:solidFill>
                  <a:schemeClr val="accent6">
                    <a:lumMod val="75000"/>
                    <a:alpha val="99000"/>
                  </a:schemeClr>
                </a:solidFill>
                <a:sym typeface="Wingdings" panose="05000000000000000000" pitchFamily="2" charset="2"/>
              </a:rPr>
              <a:t></a:t>
            </a:r>
            <a:endParaRPr lang="en-GB" sz="2400" dirty="0">
              <a:solidFill>
                <a:schemeClr val="accent6">
                  <a:lumMod val="75000"/>
                  <a:alpha val="99000"/>
                </a:schemeClr>
              </a:solidFill>
            </a:endParaRPr>
          </a:p>
          <a:p>
            <a:endParaRPr lang="en-GB" sz="2400" spc="-7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849145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Repeating Columns</a:t>
            </a:r>
            <a:endParaRPr lang="en-GB" dirty="0"/>
          </a:p>
        </p:txBody>
      </p:sp>
      <p:sp>
        <p:nvSpPr>
          <p:cNvPr id="3" name="Text Placeholder 2"/>
          <p:cNvSpPr>
            <a:spLocks noGrp="1"/>
          </p:cNvSpPr>
          <p:nvPr>
            <p:ph type="body" sz="quarter" idx="10"/>
          </p:nvPr>
        </p:nvSpPr>
        <p:spPr>
          <a:xfrm>
            <a:off x="737477" y="2034653"/>
            <a:ext cx="11149013" cy="553998"/>
          </a:xfrm>
        </p:spPr>
        <p:txBody>
          <a:bodyPr/>
          <a:lstStyle/>
          <a:p>
            <a:r>
              <a:rPr lang="en-GB" dirty="0" smtClean="0"/>
              <a:t>Create Table like this </a:t>
            </a:r>
            <a:r>
              <a:rPr lang="en-GB" dirty="0" smtClean="0">
                <a:sym typeface="Wingdings" panose="05000000000000000000" pitchFamily="2" charset="2"/>
              </a:rPr>
              <a:t></a:t>
            </a:r>
            <a:endParaRPr lang="en-GB" dirty="0"/>
          </a:p>
        </p:txBody>
      </p:sp>
      <p:pic>
        <p:nvPicPr>
          <p:cNvPr id="4" name="Picture 3"/>
          <p:cNvPicPr>
            <a:picLocks noChangeAspect="1"/>
          </p:cNvPicPr>
          <p:nvPr/>
        </p:nvPicPr>
        <p:blipFill>
          <a:blip r:embed="rId2"/>
          <a:stretch>
            <a:fillRect/>
          </a:stretch>
        </p:blipFill>
        <p:spPr>
          <a:xfrm>
            <a:off x="6509459" y="1119117"/>
            <a:ext cx="4219575" cy="2617979"/>
          </a:xfrm>
          <a:prstGeom prst="rect">
            <a:avLst/>
          </a:prstGeom>
        </p:spPr>
      </p:pic>
      <p:sp>
        <p:nvSpPr>
          <p:cNvPr id="5" name="TextBox 4"/>
          <p:cNvSpPr txBox="1"/>
          <p:nvPr/>
        </p:nvSpPr>
        <p:spPr>
          <a:xfrm>
            <a:off x="519113" y="3572654"/>
            <a:ext cx="9280478" cy="738664"/>
          </a:xfrm>
          <a:prstGeom prst="rect">
            <a:avLst/>
          </a:prstGeom>
          <a:noFill/>
        </p:spPr>
        <p:txBody>
          <a:bodyPr wrap="square" lIns="0" tIns="0" rIns="0" bIns="0" rtlCol="0">
            <a:spAutoFit/>
          </a:bodyPr>
          <a:lstStyle/>
          <a:p>
            <a:r>
              <a:rPr lang="en-GB" sz="2400" spc="-70" dirty="0" smtClean="0">
                <a:gradFill>
                  <a:gsLst>
                    <a:gs pos="2917">
                      <a:schemeClr val="tx1"/>
                    </a:gs>
                    <a:gs pos="30000">
                      <a:schemeClr val="tx1"/>
                    </a:gs>
                  </a:gsLst>
                  <a:lin ang="5400000" scaled="0"/>
                </a:gradFill>
              </a:rPr>
              <a:t>How to Add one More Employee???</a:t>
            </a:r>
          </a:p>
          <a:p>
            <a:r>
              <a:rPr lang="en-GB" sz="2400" spc="-70" dirty="0" smtClean="0">
                <a:gradFill>
                  <a:gsLst>
                    <a:gs pos="2917">
                      <a:schemeClr val="tx1"/>
                    </a:gs>
                    <a:gs pos="30000">
                      <a:schemeClr val="tx1"/>
                    </a:gs>
                  </a:gsLst>
                  <a:lin ang="5400000" scaled="0"/>
                </a:gradFill>
              </a:rPr>
              <a:t>What about less then 3 Employee???</a:t>
            </a:r>
            <a:r>
              <a:rPr lang="en-GB" sz="2400" spc="-70" dirty="0">
                <a:gradFill>
                  <a:gsLst>
                    <a:gs pos="2917">
                      <a:schemeClr val="tx1"/>
                    </a:gs>
                    <a:gs pos="30000">
                      <a:schemeClr val="tx1"/>
                    </a:gs>
                  </a:gsLst>
                  <a:lin ang="5400000" scaled="0"/>
                </a:gradFill>
              </a:rPr>
              <a:t> </a:t>
            </a:r>
            <a:r>
              <a:rPr lang="en-GB" sz="2400" spc="-70" dirty="0" smtClean="0">
                <a:gradFill>
                  <a:gsLst>
                    <a:gs pos="2917">
                      <a:schemeClr val="tx1"/>
                    </a:gs>
                    <a:gs pos="30000">
                      <a:schemeClr val="tx1"/>
                    </a:gs>
                  </a:gsLst>
                  <a:lin ang="5400000" scaled="0"/>
                </a:gradFill>
              </a:rPr>
              <a:t>Disk Wastage</a:t>
            </a:r>
          </a:p>
        </p:txBody>
      </p:sp>
    </p:spTree>
    <p:extLst>
      <p:ext uri="{BB962C8B-B14F-4D97-AF65-F5344CB8AC3E}">
        <p14:creationId xmlns:p14="http://schemas.microsoft.com/office/powerpoint/2010/main" val="28216146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Create Table 1NF</a:t>
            </a:r>
            <a:endParaRPr lang="en-GB" dirty="0"/>
          </a:p>
        </p:txBody>
      </p:sp>
      <p:sp>
        <p:nvSpPr>
          <p:cNvPr id="3" name="Text Placeholder 2"/>
          <p:cNvSpPr>
            <a:spLocks noGrp="1"/>
          </p:cNvSpPr>
          <p:nvPr>
            <p:ph type="body" sz="quarter" idx="10"/>
          </p:nvPr>
        </p:nvSpPr>
        <p:spPr>
          <a:xfrm>
            <a:off x="519113" y="1153117"/>
            <a:ext cx="11149013" cy="1231106"/>
          </a:xfrm>
        </p:spPr>
        <p:txBody>
          <a:bodyPr/>
          <a:lstStyle/>
          <a:p>
            <a:r>
              <a:rPr lang="en-GB" dirty="0"/>
              <a:t> </a:t>
            </a:r>
            <a:r>
              <a:rPr lang="en-GB" dirty="0" smtClean="0"/>
              <a:t>Apply </a:t>
            </a:r>
            <a:r>
              <a:rPr lang="en-GB" dirty="0"/>
              <a:t>the first normal form, </a:t>
            </a:r>
            <a:r>
              <a:rPr lang="en-GB" dirty="0" err="1" smtClean="0"/>
              <a:t>Emp</a:t>
            </a:r>
            <a:r>
              <a:rPr lang="en-GB" dirty="0" smtClean="0"/>
              <a:t> </a:t>
            </a:r>
            <a:r>
              <a:rPr lang="en-GB" dirty="0"/>
              <a:t>City will come in one </a:t>
            </a:r>
            <a:endParaRPr lang="en-GB" dirty="0" smtClean="0"/>
          </a:p>
          <a:p>
            <a:r>
              <a:rPr lang="en-GB" dirty="0" smtClean="0"/>
              <a:t>column </a:t>
            </a:r>
            <a:r>
              <a:rPr lang="en-GB" dirty="0"/>
              <a:t>and </a:t>
            </a:r>
            <a:r>
              <a:rPr lang="en-GB" dirty="0" err="1"/>
              <a:t>Emp</a:t>
            </a:r>
            <a:r>
              <a:rPr lang="en-GB" dirty="0"/>
              <a:t> Name will break in two </a:t>
            </a:r>
            <a:r>
              <a:rPr lang="en-GB" dirty="0" err="1"/>
              <a:t>fiels</a:t>
            </a:r>
            <a:r>
              <a:rPr lang="en-GB" dirty="0"/>
              <a:t>:</a:t>
            </a:r>
          </a:p>
        </p:txBody>
      </p:sp>
      <p:pic>
        <p:nvPicPr>
          <p:cNvPr id="5" name="Picture 4"/>
          <p:cNvPicPr>
            <a:picLocks noChangeAspect="1"/>
          </p:cNvPicPr>
          <p:nvPr/>
        </p:nvPicPr>
        <p:blipFill>
          <a:blip r:embed="rId2"/>
          <a:stretch>
            <a:fillRect/>
          </a:stretch>
        </p:blipFill>
        <p:spPr>
          <a:xfrm>
            <a:off x="0" y="3228717"/>
            <a:ext cx="4970390" cy="3738350"/>
          </a:xfrm>
          <a:prstGeom prst="rect">
            <a:avLst/>
          </a:prstGeom>
        </p:spPr>
      </p:pic>
      <p:pic>
        <p:nvPicPr>
          <p:cNvPr id="6" name="Picture 5"/>
          <p:cNvPicPr>
            <a:picLocks noChangeAspect="1"/>
          </p:cNvPicPr>
          <p:nvPr/>
        </p:nvPicPr>
        <p:blipFill>
          <a:blip r:embed="rId3"/>
          <a:stretch>
            <a:fillRect/>
          </a:stretch>
        </p:blipFill>
        <p:spPr>
          <a:xfrm>
            <a:off x="5495926" y="3750859"/>
            <a:ext cx="6172200" cy="1676400"/>
          </a:xfrm>
          <a:prstGeom prst="rect">
            <a:avLst/>
          </a:prstGeom>
        </p:spPr>
      </p:pic>
    </p:spTree>
    <p:extLst>
      <p:ext uri="{BB962C8B-B14F-4D97-AF65-F5344CB8AC3E}">
        <p14:creationId xmlns:p14="http://schemas.microsoft.com/office/powerpoint/2010/main" val="259283965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_Azure_Template_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1_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Windows_Azure_Template_16x9</Template>
  <TotalTime>0</TotalTime>
  <Words>343</Words>
  <Application>Microsoft Office PowerPoint</Application>
  <PresentationFormat>Custom</PresentationFormat>
  <Paragraphs>154</Paragraphs>
  <Slides>14</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14</vt:i4>
      </vt:variant>
    </vt:vector>
  </HeadingPairs>
  <TitlesOfParts>
    <vt:vector size="26" baseType="lpstr">
      <vt:lpstr>Arial</vt:lpstr>
      <vt:lpstr>Consolas</vt:lpstr>
      <vt:lpstr>Segoe UI</vt:lpstr>
      <vt:lpstr>Segoe UI Light</vt:lpstr>
      <vt:lpstr>Wingdings</vt:lpstr>
      <vt:lpstr>Windows_Azure_Template_16x9</vt:lpstr>
      <vt:lpstr>White with Consolas font for code slides</vt:lpstr>
      <vt:lpstr>Windows_Azure_DevCamp_16x9_Template - FINAL2</vt:lpstr>
      <vt:lpstr>Accent Color Transition Slides</vt:lpstr>
      <vt:lpstr>Windows_Azure_DevCamp_16x9_Template</vt:lpstr>
      <vt:lpstr>1_Accent Color Transition Slides</vt:lpstr>
      <vt:lpstr>MS1444_Windows Azure Template 16x9_r08b</vt:lpstr>
      <vt:lpstr>Normalization</vt:lpstr>
      <vt:lpstr>What is Normalization</vt:lpstr>
      <vt:lpstr>6 Types of Normal Form</vt:lpstr>
      <vt:lpstr>What is Data Redundancy?? </vt:lpstr>
      <vt:lpstr>Normalized Table</vt:lpstr>
      <vt:lpstr>First Normal Form</vt:lpstr>
      <vt:lpstr>No Atomic Employee Columns</vt:lpstr>
      <vt:lpstr>No Repeating Columns</vt:lpstr>
      <vt:lpstr>Step: Create Table 1NF</vt:lpstr>
      <vt:lpstr>Second Normal Form</vt:lpstr>
      <vt:lpstr>Step:Create Two Tables</vt:lpstr>
      <vt:lpstr>Second Normal Form</vt:lpstr>
      <vt:lpstr>Third Normal Form</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 and Database</dc:title>
  <dc:creator/>
  <dc:description>Every application needs to store and manage data. In this session, you will get a firsthand look at the complete set of scalable and highly available data services including Windows Azure Storage and SQL Databases. You’ll see how you can effectively use these services to build, migrate, and extend data-centric applications in the cloud while using familiar tools.
by Scott Klein
</dc:description>
  <cp:lastModifiedBy/>
  <cp:revision>1</cp:revision>
  <dcterms:created xsi:type="dcterms:W3CDTF">2011-12-15T08:02:44Z</dcterms:created>
  <dcterms:modified xsi:type="dcterms:W3CDTF">2016-07-10T08:45:42Z</dcterms:modified>
  <cp:version>1.0.1</cp:version>
</cp:coreProperties>
</file>