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162451-44A6-4A2D-A8A9-406A4249BC38}">
  <a:tblStyle styleId="{4A162451-44A6-4A2D-A8A9-406A4249BC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086649c1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086649c1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086649c1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086649c1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7f7f69c6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7f7f69c6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086649c1d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086649c1d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086649c1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a086649c1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086649c1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086649c1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9f035eb0c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9f035eb0c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f035eb0c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f035eb0c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f035eb0c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f035eb0c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f035eb0c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f035eb0c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f035eb0c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f035eb0c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f035eb0c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f035eb0c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f035eb0c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f035eb0c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f035eb0c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f035eb0c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f035eb0c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f035eb0c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f035eb0c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f035eb0c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78450"/>
            <a:ext cx="5017500" cy="190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Restaurant Success Prediction based on YELP dataset</a:t>
            </a:r>
            <a:endParaRPr/>
          </a:p>
        </p:txBody>
      </p:sp>
      <p:sp>
        <p:nvSpPr>
          <p:cNvPr id="135" name="Google Shape;135;p13"/>
          <p:cNvSpPr txBox="1"/>
          <p:nvPr>
            <p:ph idx="1" type="subTitle"/>
          </p:nvPr>
        </p:nvSpPr>
        <p:spPr>
          <a:xfrm>
            <a:off x="6654350" y="3413950"/>
            <a:ext cx="21558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CMPE 255 - </a:t>
            </a:r>
            <a:r>
              <a:rPr lang="en">
                <a:latin typeface="Montserrat"/>
                <a:ea typeface="Montserrat"/>
                <a:cs typeface="Montserrat"/>
                <a:sym typeface="Montserrat"/>
              </a:rPr>
              <a:t>Group 3</a:t>
            </a:r>
            <a:endParaRPr>
              <a:latin typeface="Montserrat"/>
              <a:ea typeface="Montserrat"/>
              <a:cs typeface="Montserrat"/>
              <a:sym typeface="Montserrat"/>
            </a:endParaRPr>
          </a:p>
        </p:txBody>
      </p:sp>
      <p:pic>
        <p:nvPicPr>
          <p:cNvPr id="136" name="Google Shape;136;p13"/>
          <p:cNvPicPr preferRelativeResize="0"/>
          <p:nvPr/>
        </p:nvPicPr>
        <p:blipFill>
          <a:blip r:embed="rId3">
            <a:alphaModFix/>
          </a:blip>
          <a:stretch>
            <a:fillRect/>
          </a:stretch>
        </p:blipFill>
        <p:spPr>
          <a:xfrm>
            <a:off x="6907950" y="2520900"/>
            <a:ext cx="481458" cy="667350"/>
          </a:xfrm>
          <a:prstGeom prst="rect">
            <a:avLst/>
          </a:prstGeom>
          <a:noFill/>
          <a:ln>
            <a:noFill/>
          </a:ln>
        </p:spPr>
      </p:pic>
      <p:sp>
        <p:nvSpPr>
          <p:cNvPr id="137" name="Google Shape;137;p13"/>
          <p:cNvSpPr txBox="1"/>
          <p:nvPr>
            <p:ph idx="1" type="subTitle"/>
          </p:nvPr>
        </p:nvSpPr>
        <p:spPr>
          <a:xfrm>
            <a:off x="5776725" y="3744100"/>
            <a:ext cx="3177300" cy="1199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latin typeface="Montserrat"/>
                <a:ea typeface="Montserrat"/>
                <a:cs typeface="Montserrat"/>
                <a:sym typeface="Montserrat"/>
              </a:rPr>
              <a:t>Yogesh Luckshetty (016522883)</a:t>
            </a:r>
            <a:endParaRPr>
              <a:latin typeface="Montserrat"/>
              <a:ea typeface="Montserrat"/>
              <a:cs typeface="Montserrat"/>
              <a:sym typeface="Montserrat"/>
            </a:endParaRPr>
          </a:p>
          <a:p>
            <a:pPr indent="0" lvl="0" marL="0" rtl="0" algn="r">
              <a:spcBef>
                <a:spcPts val="0"/>
              </a:spcBef>
              <a:spcAft>
                <a:spcPts val="0"/>
              </a:spcAft>
              <a:buNone/>
            </a:pPr>
            <a:r>
              <a:rPr lang="en">
                <a:latin typeface="Montserrat"/>
                <a:ea typeface="Montserrat"/>
                <a:cs typeface="Montserrat"/>
                <a:sym typeface="Montserrat"/>
              </a:rPr>
              <a:t>Madhuri Ghattamaneni (016566342)</a:t>
            </a:r>
            <a:endParaRPr>
              <a:latin typeface="Montserrat"/>
              <a:ea typeface="Montserrat"/>
              <a:cs typeface="Montserrat"/>
              <a:sym typeface="Montserrat"/>
            </a:endParaRPr>
          </a:p>
          <a:p>
            <a:pPr indent="0" lvl="0" marL="0" rtl="0" algn="r">
              <a:spcBef>
                <a:spcPts val="0"/>
              </a:spcBef>
              <a:spcAft>
                <a:spcPts val="0"/>
              </a:spcAft>
              <a:buNone/>
            </a:pPr>
            <a:r>
              <a:rPr lang="en">
                <a:latin typeface="Montserrat"/>
                <a:ea typeface="Montserrat"/>
                <a:cs typeface="Montserrat"/>
                <a:sym typeface="Montserrat"/>
              </a:rPr>
              <a:t>Pragnesh Bagary (016650179)</a:t>
            </a:r>
            <a:endParaRPr>
              <a:latin typeface="Montserrat"/>
              <a:ea typeface="Montserrat"/>
              <a:cs typeface="Montserrat"/>
              <a:sym typeface="Montserrat"/>
            </a:endParaRPr>
          </a:p>
          <a:p>
            <a:pPr indent="0" lvl="0" marL="0" rtl="0" algn="r">
              <a:spcBef>
                <a:spcPts val="0"/>
              </a:spcBef>
              <a:spcAft>
                <a:spcPts val="0"/>
              </a:spcAft>
              <a:buNone/>
            </a:pPr>
            <a:r>
              <a:rPr lang="en">
                <a:latin typeface="Montserrat"/>
                <a:ea typeface="Montserrat"/>
                <a:cs typeface="Montserrat"/>
                <a:sym typeface="Montserrat"/>
              </a:rPr>
              <a:t>Adesh Landge (016190486)</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Imbalanced</a:t>
            </a:r>
            <a:r>
              <a:rPr lang="en"/>
              <a:t> data</a:t>
            </a:r>
            <a:endParaRPr/>
          </a:p>
        </p:txBody>
      </p:sp>
      <p:pic>
        <p:nvPicPr>
          <p:cNvPr id="194" name="Google Shape;194;p22"/>
          <p:cNvPicPr preferRelativeResize="0"/>
          <p:nvPr/>
        </p:nvPicPr>
        <p:blipFill>
          <a:blip r:embed="rId3">
            <a:alphaModFix/>
          </a:blip>
          <a:stretch>
            <a:fillRect/>
          </a:stretch>
        </p:blipFill>
        <p:spPr>
          <a:xfrm>
            <a:off x="3178001" y="2290388"/>
            <a:ext cx="2787999" cy="2375499"/>
          </a:xfrm>
          <a:prstGeom prst="rect">
            <a:avLst/>
          </a:prstGeom>
          <a:noFill/>
          <a:ln>
            <a:noFill/>
          </a:ln>
        </p:spPr>
      </p:pic>
      <p:sp>
        <p:nvSpPr>
          <p:cNvPr id="195" name="Google Shape;195;p22"/>
          <p:cNvSpPr txBox="1"/>
          <p:nvPr/>
        </p:nvSpPr>
        <p:spPr>
          <a:xfrm>
            <a:off x="1261425" y="1307850"/>
            <a:ext cx="70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As the data is </a:t>
            </a:r>
            <a:r>
              <a:rPr lang="en">
                <a:solidFill>
                  <a:schemeClr val="lt1"/>
                </a:solidFill>
                <a:latin typeface="Lato"/>
                <a:ea typeface="Lato"/>
                <a:cs typeface="Lato"/>
                <a:sym typeface="Lato"/>
              </a:rPr>
              <a:t>imbalanced</a:t>
            </a:r>
            <a:r>
              <a:rPr lang="en">
                <a:solidFill>
                  <a:schemeClr val="lt1"/>
                </a:solidFill>
                <a:latin typeface="Lato"/>
                <a:ea typeface="Lato"/>
                <a:cs typeface="Lato"/>
                <a:sym typeface="Lato"/>
              </a:rPr>
              <a:t>, the model will try to predict everything to be of the majority class, which increases accuracy but is meaningless, hence we used SMOTE to resolve this issue.  </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ratings</a:t>
            </a:r>
            <a:endParaRPr/>
          </a:p>
        </p:txBody>
      </p:sp>
      <p:sp>
        <p:nvSpPr>
          <p:cNvPr id="201" name="Google Shape;201;p23"/>
          <p:cNvSpPr txBox="1"/>
          <p:nvPr>
            <p:ph idx="1" type="body"/>
          </p:nvPr>
        </p:nvSpPr>
        <p:spPr>
          <a:xfrm>
            <a:off x="12442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of the users have given a rating &gt; 3.5</a:t>
            </a:r>
            <a:endParaRPr/>
          </a:p>
        </p:txBody>
      </p:sp>
      <p:pic>
        <p:nvPicPr>
          <p:cNvPr id="202" name="Google Shape;202;p23"/>
          <p:cNvPicPr preferRelativeResize="0"/>
          <p:nvPr/>
        </p:nvPicPr>
        <p:blipFill>
          <a:blip r:embed="rId3">
            <a:alphaModFix/>
          </a:blip>
          <a:stretch>
            <a:fillRect/>
          </a:stretch>
        </p:blipFill>
        <p:spPr>
          <a:xfrm>
            <a:off x="3108531" y="1843562"/>
            <a:ext cx="3416845" cy="2375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Tree Map showing Restaurants in Different Areas</a:t>
            </a:r>
            <a:endParaRPr/>
          </a:p>
        </p:txBody>
      </p:sp>
      <p:pic>
        <p:nvPicPr>
          <p:cNvPr id="208" name="Google Shape;208;p24"/>
          <p:cNvPicPr preferRelativeResize="0"/>
          <p:nvPr/>
        </p:nvPicPr>
        <p:blipFill>
          <a:blip r:embed="rId3">
            <a:alphaModFix/>
          </a:blip>
          <a:stretch>
            <a:fillRect/>
          </a:stretch>
        </p:blipFill>
        <p:spPr>
          <a:xfrm>
            <a:off x="2363000" y="914400"/>
            <a:ext cx="4139674" cy="409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346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noise levels on the success of a restaurant </a:t>
            </a:r>
            <a:endParaRPr/>
          </a:p>
        </p:txBody>
      </p:sp>
      <p:sp>
        <p:nvSpPr>
          <p:cNvPr id="214" name="Google Shape;214;p25"/>
          <p:cNvSpPr txBox="1"/>
          <p:nvPr>
            <p:ph idx="1" type="body"/>
          </p:nvPr>
        </p:nvSpPr>
        <p:spPr>
          <a:xfrm>
            <a:off x="1297500" y="1389875"/>
            <a:ext cx="7106100" cy="32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clear that customers prefer quiet places. The restaurants with loud noises have low average star rating. </a:t>
            </a:r>
            <a:endParaRPr/>
          </a:p>
          <a:p>
            <a:pPr indent="0" lvl="0" marL="0" rtl="0" algn="l">
              <a:spcBef>
                <a:spcPts val="1200"/>
              </a:spcBef>
              <a:spcAft>
                <a:spcPts val="1200"/>
              </a:spcAft>
              <a:buNone/>
            </a:pPr>
            <a:r>
              <a:t/>
            </a:r>
            <a:endParaRPr/>
          </a:p>
        </p:txBody>
      </p:sp>
      <p:pic>
        <p:nvPicPr>
          <p:cNvPr id="215" name="Google Shape;215;p25"/>
          <p:cNvPicPr preferRelativeResize="0"/>
          <p:nvPr/>
        </p:nvPicPr>
        <p:blipFill>
          <a:blip r:embed="rId3">
            <a:alphaModFix/>
          </a:blip>
          <a:stretch>
            <a:fillRect/>
          </a:stretch>
        </p:blipFill>
        <p:spPr>
          <a:xfrm>
            <a:off x="1503725" y="2285025"/>
            <a:ext cx="3119849" cy="2289925"/>
          </a:xfrm>
          <a:prstGeom prst="rect">
            <a:avLst/>
          </a:prstGeom>
          <a:noFill/>
          <a:ln>
            <a:noFill/>
          </a:ln>
        </p:spPr>
      </p:pic>
      <p:pic>
        <p:nvPicPr>
          <p:cNvPr id="216" name="Google Shape;216;p25"/>
          <p:cNvPicPr preferRelativeResize="0"/>
          <p:nvPr/>
        </p:nvPicPr>
        <p:blipFill>
          <a:blip r:embed="rId4">
            <a:alphaModFix/>
          </a:blip>
          <a:stretch>
            <a:fillRect/>
          </a:stretch>
        </p:blipFill>
        <p:spPr>
          <a:xfrm>
            <a:off x="5065500" y="2285025"/>
            <a:ext cx="2983066" cy="228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tends to give </a:t>
            </a:r>
            <a:r>
              <a:rPr lang="en"/>
              <a:t>more</a:t>
            </a:r>
            <a:r>
              <a:rPr lang="en"/>
              <a:t> rating, male or female?</a:t>
            </a:r>
            <a:endParaRPr/>
          </a:p>
        </p:txBody>
      </p:sp>
      <p:sp>
        <p:nvSpPr>
          <p:cNvPr id="222" name="Google Shape;222;p26"/>
          <p:cNvSpPr txBox="1"/>
          <p:nvPr>
            <p:ph idx="1" type="body"/>
          </p:nvPr>
        </p:nvSpPr>
        <p:spPr>
          <a:xfrm>
            <a:off x="1297500" y="1567550"/>
            <a:ext cx="7038900" cy="30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Females tend to give more number of reviews compared to males. </a:t>
            </a:r>
            <a:endParaRPr/>
          </a:p>
          <a:p>
            <a:pPr indent="0" lvl="0" marL="0" rtl="0" algn="l">
              <a:spcBef>
                <a:spcPts val="1200"/>
              </a:spcBef>
              <a:spcAft>
                <a:spcPts val="1200"/>
              </a:spcAft>
              <a:buNone/>
            </a:pPr>
            <a:r>
              <a:t/>
            </a:r>
            <a:endParaRPr/>
          </a:p>
        </p:txBody>
      </p:sp>
      <p:pic>
        <p:nvPicPr>
          <p:cNvPr id="223" name="Google Shape;223;p26"/>
          <p:cNvPicPr preferRelativeResize="0"/>
          <p:nvPr/>
        </p:nvPicPr>
        <p:blipFill>
          <a:blip r:embed="rId3">
            <a:alphaModFix/>
          </a:blip>
          <a:stretch>
            <a:fillRect/>
          </a:stretch>
        </p:blipFill>
        <p:spPr>
          <a:xfrm>
            <a:off x="2992650" y="2054438"/>
            <a:ext cx="3527751" cy="247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Models Used for Use Case 2</a:t>
            </a:r>
            <a:endParaRPr/>
          </a:p>
        </p:txBody>
      </p:sp>
      <p:graphicFrame>
        <p:nvGraphicFramePr>
          <p:cNvPr id="229" name="Google Shape;229;p27"/>
          <p:cNvGraphicFramePr/>
          <p:nvPr/>
        </p:nvGraphicFramePr>
        <p:xfrm>
          <a:off x="3069225" y="1861375"/>
          <a:ext cx="3000000" cy="3000000"/>
        </p:xfrm>
        <a:graphic>
          <a:graphicData uri="http://schemas.openxmlformats.org/drawingml/2006/table">
            <a:tbl>
              <a:tblPr>
                <a:noFill/>
                <a:tableStyleId>{4A162451-44A6-4A2D-A8A9-406A4249BC38}</a:tableStyleId>
              </a:tblPr>
              <a:tblGrid>
                <a:gridCol w="1337625"/>
                <a:gridCol w="1337625"/>
              </a:tblGrid>
              <a:tr h="534525">
                <a:tc>
                  <a:txBody>
                    <a:bodyPr/>
                    <a:lstStyle/>
                    <a:p>
                      <a:pPr indent="0" lvl="0" marL="0" rtl="0" algn="l">
                        <a:spcBef>
                          <a:spcPts val="0"/>
                        </a:spcBef>
                        <a:spcAft>
                          <a:spcPts val="0"/>
                        </a:spcAft>
                        <a:buNone/>
                      </a:pPr>
                      <a:r>
                        <a:rPr b="1" lang="en" sz="1200">
                          <a:latin typeface="Montserrat"/>
                          <a:ea typeface="Montserrat"/>
                          <a:cs typeface="Montserrat"/>
                          <a:sym typeface="Montserrat"/>
                        </a:rPr>
                        <a:t>Model</a:t>
                      </a:r>
                      <a:endParaRPr b="1"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Accuracy Score</a:t>
                      </a:r>
                      <a:endParaRPr b="1" sz="1200">
                        <a:latin typeface="Montserrat"/>
                        <a:ea typeface="Montserrat"/>
                        <a:cs typeface="Montserrat"/>
                        <a:sym typeface="Montserrat"/>
                      </a:endParaRPr>
                    </a:p>
                  </a:txBody>
                  <a:tcPr marT="91425" marB="91425" marR="91425" marL="91425">
                    <a:solidFill>
                      <a:schemeClr val="lt1"/>
                    </a:solidFill>
                  </a:tcPr>
                </a:tc>
              </a:tr>
              <a:tr h="721625">
                <a:tc>
                  <a:txBody>
                    <a:bodyPr/>
                    <a:lstStyle/>
                    <a:p>
                      <a:pPr indent="0" lvl="0" marL="0" rtl="0" algn="l">
                        <a:spcBef>
                          <a:spcPts val="0"/>
                        </a:spcBef>
                        <a:spcAft>
                          <a:spcPts val="0"/>
                        </a:spcAft>
                        <a:buNone/>
                      </a:pPr>
                      <a:r>
                        <a:rPr lang="en" sz="1200">
                          <a:latin typeface="Montserrat"/>
                          <a:ea typeface="Montserrat"/>
                          <a:cs typeface="Montserrat"/>
                          <a:sym typeface="Montserrat"/>
                        </a:rPr>
                        <a:t>Logistic Regression</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0.546</a:t>
                      </a:r>
                      <a:endParaRPr sz="1200">
                        <a:latin typeface="Montserrat"/>
                        <a:ea typeface="Montserrat"/>
                        <a:cs typeface="Montserrat"/>
                        <a:sym typeface="Montserrat"/>
                      </a:endParaRPr>
                    </a:p>
                  </a:txBody>
                  <a:tcPr marT="91425" marB="91425" marR="91425" marL="91425">
                    <a:solidFill>
                      <a:schemeClr val="lt1"/>
                    </a:solidFill>
                  </a:tcPr>
                </a:tc>
              </a:tr>
              <a:tr h="721625">
                <a:tc>
                  <a:txBody>
                    <a:bodyPr/>
                    <a:lstStyle/>
                    <a:p>
                      <a:pPr indent="0" lvl="0" marL="0" rtl="0" algn="l">
                        <a:spcBef>
                          <a:spcPts val="0"/>
                        </a:spcBef>
                        <a:spcAft>
                          <a:spcPts val="0"/>
                        </a:spcAft>
                        <a:buNone/>
                      </a:pPr>
                      <a:r>
                        <a:rPr lang="en" sz="1200">
                          <a:latin typeface="Montserrat"/>
                          <a:ea typeface="Montserrat"/>
                          <a:cs typeface="Montserrat"/>
                          <a:sym typeface="Montserrat"/>
                        </a:rPr>
                        <a:t>Random forest </a:t>
                      </a:r>
                      <a:endParaRPr sz="12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0.65 </a:t>
                      </a:r>
                      <a:endParaRPr sz="12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534525">
                <a:tc>
                  <a:txBody>
                    <a:bodyPr/>
                    <a:lstStyle/>
                    <a:p>
                      <a:pPr indent="0" lvl="0" marL="0" rtl="0" algn="l">
                        <a:spcBef>
                          <a:spcPts val="0"/>
                        </a:spcBef>
                        <a:spcAft>
                          <a:spcPts val="0"/>
                        </a:spcAft>
                        <a:buNone/>
                      </a:pPr>
                      <a:r>
                        <a:rPr lang="en" sz="1200">
                          <a:latin typeface="Montserrat"/>
                          <a:ea typeface="Montserrat"/>
                          <a:cs typeface="Montserrat"/>
                          <a:sym typeface="Montserrat"/>
                        </a:rPr>
                        <a:t>XGBoost Model</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0.764</a:t>
                      </a:r>
                      <a:endParaRPr b="1"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230" name="Google Shape;230;p27"/>
          <p:cNvSpPr txBox="1"/>
          <p:nvPr>
            <p:ph type="title"/>
          </p:nvPr>
        </p:nvSpPr>
        <p:spPr>
          <a:xfrm>
            <a:off x="3069225" y="1165813"/>
            <a:ext cx="27627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Stars and Checkin</a:t>
            </a:r>
            <a:r>
              <a:rPr lang="en" sz="1400"/>
              <a:t> Analysis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6" name="Google Shape;236;p28"/>
          <p:cNvSpPr txBox="1"/>
          <p:nvPr/>
        </p:nvSpPr>
        <p:spPr>
          <a:xfrm>
            <a:off x="1555275" y="1810775"/>
            <a:ext cx="658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If someone wishes to start a restaurant business and thinks of having a glance on the Yelp data, our prediction model would help them by providing relevant insights and aid them with making wise decisions for opening a restaurant.</a:t>
            </a:r>
            <a:endParaRPr>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502350" y="1958800"/>
            <a:ext cx="2139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  Thank you.</a:t>
            </a:r>
            <a:endParaRPr sz="2500"/>
          </a:p>
        </p:txBody>
      </p:sp>
      <p:sp>
        <p:nvSpPr>
          <p:cNvPr id="242" name="Google Shape;242;p29"/>
          <p:cNvSpPr txBox="1"/>
          <p:nvPr>
            <p:ph type="title"/>
          </p:nvPr>
        </p:nvSpPr>
        <p:spPr>
          <a:xfrm>
            <a:off x="6254400" y="4048625"/>
            <a:ext cx="28263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Source:</a:t>
            </a:r>
            <a:endParaRPr sz="1400"/>
          </a:p>
          <a:p>
            <a:pPr indent="0" lvl="0" marL="0" rtl="0" algn="l">
              <a:spcBef>
                <a:spcPts val="0"/>
              </a:spcBef>
              <a:spcAft>
                <a:spcPts val="0"/>
              </a:spcAft>
              <a:buSzPts val="990"/>
              <a:buNone/>
            </a:pPr>
            <a:r>
              <a:rPr lang="en" sz="1400" u="sng"/>
              <a:t>https://www.yelp.com/dataset</a:t>
            </a:r>
            <a:endParaRPr sz="14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43" name="Google Shape;143;p14"/>
          <p:cNvSpPr txBox="1"/>
          <p:nvPr>
            <p:ph idx="1" type="body"/>
          </p:nvPr>
        </p:nvSpPr>
        <p:spPr>
          <a:xfrm>
            <a:off x="1297500" y="14453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Our primary objective is to </a:t>
            </a:r>
            <a:r>
              <a:rPr lang="en" sz="1400">
                <a:latin typeface="Montserrat"/>
                <a:ea typeface="Montserrat"/>
                <a:cs typeface="Montserrat"/>
                <a:sym typeface="Montserrat"/>
              </a:rPr>
              <a:t>perform extensive analysis on the Yelp dataset to predict the success of the restaurants based on various factors.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We chose Yelp dataset because, it is currently the most widely used business information software across the United States.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To predict the success of a restaurant, we analyzed the data considering multiple parameters and divided into multiple use cases.</a:t>
            </a:r>
            <a:endParaRPr sz="1400">
              <a:latin typeface="Montserrat"/>
              <a:ea typeface="Montserrat"/>
              <a:cs typeface="Montserrat"/>
              <a:sym typeface="Montserrat"/>
            </a:endParaRPr>
          </a:p>
          <a:p>
            <a:pPr indent="0" lvl="0" marL="457200" rtl="0" algn="l">
              <a:spcBef>
                <a:spcPts val="1200"/>
              </a:spcBef>
              <a:spcAft>
                <a:spcPts val="1200"/>
              </a:spcAft>
              <a:buNone/>
            </a:pPr>
            <a:r>
              <a:t/>
            </a:r>
            <a:endParaRPr sz="1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Steps.</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Montserrat"/>
                <a:ea typeface="Montserrat"/>
                <a:cs typeface="Montserrat"/>
                <a:sym typeface="Montserrat"/>
              </a:rPr>
              <a:t>We had to perform some data pre-processing on the YELP dataset:</a:t>
            </a:r>
            <a:endParaRPr sz="1400">
              <a:latin typeface="Montserrat"/>
              <a:ea typeface="Montserrat"/>
              <a:cs typeface="Montserrat"/>
              <a:sym typeface="Montserrat"/>
            </a:endParaRPr>
          </a:p>
          <a:p>
            <a:pPr indent="-317500" lvl="0" marL="457200" rtl="0" algn="l">
              <a:spcBef>
                <a:spcPts val="1200"/>
              </a:spcBef>
              <a:spcAft>
                <a:spcPts val="0"/>
              </a:spcAft>
              <a:buSzPts val="1400"/>
              <a:buFont typeface="Montserrat"/>
              <a:buChar char="●"/>
            </a:pPr>
            <a:r>
              <a:rPr lang="en" sz="1400">
                <a:latin typeface="Montserrat"/>
                <a:ea typeface="Montserrat"/>
                <a:cs typeface="Montserrat"/>
                <a:sym typeface="Montserrat"/>
              </a:rPr>
              <a:t>Conversion of YELP’s  .json files to .csv files.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Fixed some incorrect data.</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Performed data transformation and data reduction to fit our model that we were aspiring to build.</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052550" y="21147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I open a mexican restaurant in Pacifica, would </a:t>
            </a:r>
            <a:r>
              <a:rPr lang="en"/>
              <a:t>it</a:t>
            </a:r>
            <a:r>
              <a:rPr lang="en"/>
              <a:t> turn out to be a successful business?</a:t>
            </a:r>
            <a:endParaRPr/>
          </a:p>
        </p:txBody>
      </p:sp>
      <p:sp>
        <p:nvSpPr>
          <p:cNvPr id="155" name="Google Shape;155;p16"/>
          <p:cNvSpPr txBox="1"/>
          <p:nvPr>
            <p:ph type="title"/>
          </p:nvPr>
        </p:nvSpPr>
        <p:spPr>
          <a:xfrm>
            <a:off x="1241950" y="471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141975" y="404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endParaRPr/>
          </a:p>
        </p:txBody>
      </p:sp>
      <p:sp>
        <p:nvSpPr>
          <p:cNvPr id="161" name="Google Shape;161;p17"/>
          <p:cNvSpPr txBox="1"/>
          <p:nvPr>
            <p:ph idx="1" type="body"/>
          </p:nvPr>
        </p:nvSpPr>
        <p:spPr>
          <a:xfrm>
            <a:off x="1297500" y="1444325"/>
            <a:ext cx="7038900" cy="2911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Yelp attributes used - Stars, Categories, Postal Code, Latitude, Longitude, Review Count, Users.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Feature extraction - </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Clustered nearby restaurants within a specific radius using Latitude and Longitude attributes.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Then, extracted </a:t>
            </a:r>
            <a:r>
              <a:rPr lang="en" sz="1400">
                <a:latin typeface="Montserrat"/>
                <a:ea typeface="Montserrat"/>
                <a:cs typeface="Montserrat"/>
                <a:sym typeface="Montserrat"/>
              </a:rPr>
              <a:t>nearby</a:t>
            </a:r>
            <a:r>
              <a:rPr lang="en" sz="1400">
                <a:latin typeface="Montserrat"/>
                <a:ea typeface="Montserrat"/>
                <a:cs typeface="Montserrat"/>
                <a:sym typeface="Montserrat"/>
              </a:rPr>
              <a:t> restaurants which fall under similar categories.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Extracted n</a:t>
            </a:r>
            <a:r>
              <a:rPr lang="en" sz="1400">
                <a:latin typeface="Montserrat"/>
                <a:ea typeface="Montserrat"/>
                <a:cs typeface="Montserrat"/>
                <a:sym typeface="Montserrat"/>
              </a:rPr>
              <a:t>earby restaurants which had similar ratings provided by the users.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Extracted nearby restaurants visited by the users.</a:t>
            </a:r>
            <a:endParaRPr sz="1400">
              <a:latin typeface="Montserrat"/>
              <a:ea typeface="Montserrat"/>
              <a:cs typeface="Montserrat"/>
              <a:sym typeface="Montserrat"/>
            </a:endParaRPr>
          </a:p>
          <a:p>
            <a:pPr indent="0" lvl="0" marL="457200" rtl="0" algn="l">
              <a:spcBef>
                <a:spcPts val="1200"/>
              </a:spcBef>
              <a:spcAft>
                <a:spcPts val="1200"/>
              </a:spcAft>
              <a:buNone/>
            </a:pPr>
            <a:r>
              <a:t/>
            </a:r>
            <a:endParaRPr sz="14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2398325" y="295075"/>
            <a:ext cx="4551600" cy="7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 for </a:t>
            </a:r>
            <a:r>
              <a:rPr lang="en"/>
              <a:t>Cuisine</a:t>
            </a:r>
            <a:r>
              <a:rPr lang="en"/>
              <a:t> Vs Ratings</a:t>
            </a:r>
            <a:endParaRPr/>
          </a:p>
        </p:txBody>
      </p:sp>
      <p:pic>
        <p:nvPicPr>
          <p:cNvPr id="167" name="Google Shape;167;p18"/>
          <p:cNvPicPr preferRelativeResize="0"/>
          <p:nvPr/>
        </p:nvPicPr>
        <p:blipFill rotWithShape="1">
          <a:blip r:embed="rId3">
            <a:alphaModFix/>
          </a:blip>
          <a:srcRect b="4265" l="6759" r="9997" t="11933"/>
          <a:stretch/>
        </p:blipFill>
        <p:spPr>
          <a:xfrm>
            <a:off x="1851125" y="1201800"/>
            <a:ext cx="5441751" cy="365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2111050" y="160825"/>
            <a:ext cx="5541900" cy="6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 for Location Vs Ratings</a:t>
            </a:r>
            <a:endParaRPr/>
          </a:p>
        </p:txBody>
      </p:sp>
      <p:pic>
        <p:nvPicPr>
          <p:cNvPr id="173" name="Google Shape;173;p19"/>
          <p:cNvPicPr preferRelativeResize="0"/>
          <p:nvPr/>
        </p:nvPicPr>
        <p:blipFill rotWithShape="1">
          <a:blip r:embed="rId3">
            <a:alphaModFix/>
          </a:blip>
          <a:srcRect b="5888" l="9040" r="9875" t="11982"/>
          <a:stretch/>
        </p:blipFill>
        <p:spPr>
          <a:xfrm>
            <a:off x="1574075" y="1099800"/>
            <a:ext cx="6124500" cy="3684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Models Used for Use Case 1</a:t>
            </a:r>
            <a:endParaRPr/>
          </a:p>
        </p:txBody>
      </p:sp>
      <p:graphicFrame>
        <p:nvGraphicFramePr>
          <p:cNvPr id="179" name="Google Shape;179;p20"/>
          <p:cNvGraphicFramePr/>
          <p:nvPr/>
        </p:nvGraphicFramePr>
        <p:xfrm>
          <a:off x="1119150" y="1749300"/>
          <a:ext cx="3000000" cy="3000000"/>
        </p:xfrm>
        <a:graphic>
          <a:graphicData uri="http://schemas.openxmlformats.org/drawingml/2006/table">
            <a:tbl>
              <a:tblPr>
                <a:noFill/>
                <a:tableStyleId>{4A162451-44A6-4A2D-A8A9-406A4249BC38}</a:tableStyleId>
              </a:tblPr>
              <a:tblGrid>
                <a:gridCol w="1337625"/>
                <a:gridCol w="1337625"/>
              </a:tblGrid>
              <a:tr h="534525">
                <a:tc>
                  <a:txBody>
                    <a:bodyPr/>
                    <a:lstStyle/>
                    <a:p>
                      <a:pPr indent="0" lvl="0" marL="0" rtl="0" algn="l">
                        <a:spcBef>
                          <a:spcPts val="0"/>
                        </a:spcBef>
                        <a:spcAft>
                          <a:spcPts val="0"/>
                        </a:spcAft>
                        <a:buNone/>
                      </a:pPr>
                      <a:r>
                        <a:rPr b="1" lang="en" sz="1200">
                          <a:latin typeface="Montserrat"/>
                          <a:ea typeface="Montserrat"/>
                          <a:cs typeface="Montserrat"/>
                          <a:sym typeface="Montserrat"/>
                        </a:rPr>
                        <a:t>Model</a:t>
                      </a:r>
                      <a:endParaRPr b="1"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Accuracy Score</a:t>
                      </a:r>
                      <a:endParaRPr b="1" sz="1200">
                        <a:latin typeface="Montserrat"/>
                        <a:ea typeface="Montserrat"/>
                        <a:cs typeface="Montserrat"/>
                        <a:sym typeface="Montserrat"/>
                      </a:endParaRPr>
                    </a:p>
                  </a:txBody>
                  <a:tcPr marT="91425" marB="91425" marR="91425" marL="91425">
                    <a:solidFill>
                      <a:schemeClr val="lt1"/>
                    </a:solidFill>
                  </a:tcPr>
                </a:tc>
              </a:tr>
              <a:tr h="721625">
                <a:tc>
                  <a:txBody>
                    <a:bodyPr/>
                    <a:lstStyle/>
                    <a:p>
                      <a:pPr indent="0" lvl="0" marL="0" rtl="0" algn="l">
                        <a:spcBef>
                          <a:spcPts val="0"/>
                        </a:spcBef>
                        <a:spcAft>
                          <a:spcPts val="0"/>
                        </a:spcAft>
                        <a:buNone/>
                      </a:pPr>
                      <a:r>
                        <a:rPr lang="en" sz="1200">
                          <a:latin typeface="Montserrat"/>
                          <a:ea typeface="Montserrat"/>
                          <a:cs typeface="Montserrat"/>
                          <a:sym typeface="Montserrat"/>
                        </a:rPr>
                        <a:t>Random Forest Classifier</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0.7893</a:t>
                      </a:r>
                      <a:endParaRPr sz="1200">
                        <a:latin typeface="Montserrat"/>
                        <a:ea typeface="Montserrat"/>
                        <a:cs typeface="Montserrat"/>
                        <a:sym typeface="Montserrat"/>
                      </a:endParaRPr>
                    </a:p>
                  </a:txBody>
                  <a:tcPr marT="91425" marB="91425" marR="91425" marL="91425">
                    <a:solidFill>
                      <a:schemeClr val="lt1"/>
                    </a:solidFill>
                  </a:tcPr>
                </a:tc>
              </a:tr>
              <a:tr h="721625">
                <a:tc>
                  <a:txBody>
                    <a:bodyPr/>
                    <a:lstStyle/>
                    <a:p>
                      <a:pPr indent="0" lvl="0" marL="0" rtl="0" algn="l">
                        <a:spcBef>
                          <a:spcPts val="0"/>
                        </a:spcBef>
                        <a:spcAft>
                          <a:spcPts val="0"/>
                        </a:spcAft>
                        <a:buNone/>
                      </a:pPr>
                      <a:r>
                        <a:rPr lang="en" sz="1200">
                          <a:latin typeface="Montserrat"/>
                          <a:ea typeface="Montserrat"/>
                          <a:cs typeface="Montserrat"/>
                          <a:sym typeface="Montserrat"/>
                        </a:rPr>
                        <a:t>Support Vector Classifier</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0.788</a:t>
                      </a:r>
                      <a:endParaRPr sz="1200">
                        <a:latin typeface="Montserrat"/>
                        <a:ea typeface="Montserrat"/>
                        <a:cs typeface="Montserrat"/>
                        <a:sym typeface="Montserrat"/>
                      </a:endParaRPr>
                    </a:p>
                  </a:txBody>
                  <a:tcPr marT="91425" marB="91425" marR="91425" marL="91425">
                    <a:solidFill>
                      <a:schemeClr val="lt1"/>
                    </a:solidFill>
                  </a:tcPr>
                </a:tc>
              </a:tr>
              <a:tr h="534525">
                <a:tc>
                  <a:txBody>
                    <a:bodyPr/>
                    <a:lstStyle/>
                    <a:p>
                      <a:pPr indent="0" lvl="0" marL="0" rtl="0" algn="l">
                        <a:spcBef>
                          <a:spcPts val="0"/>
                        </a:spcBef>
                        <a:spcAft>
                          <a:spcPts val="0"/>
                        </a:spcAft>
                        <a:buNone/>
                      </a:pPr>
                      <a:r>
                        <a:rPr lang="en" sz="1200">
                          <a:latin typeface="Montserrat"/>
                          <a:ea typeface="Montserrat"/>
                          <a:cs typeface="Montserrat"/>
                          <a:sym typeface="Montserrat"/>
                        </a:rPr>
                        <a:t>Decision Tree Classifier</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0.7804</a:t>
                      </a:r>
                      <a:endParaRPr sz="1200">
                        <a:latin typeface="Montserrat"/>
                        <a:ea typeface="Montserrat"/>
                        <a:cs typeface="Montserrat"/>
                        <a:sym typeface="Montserrat"/>
                      </a:endParaRPr>
                    </a:p>
                  </a:txBody>
                  <a:tcPr marT="91425" marB="91425" marR="91425" marL="91425">
                    <a:solidFill>
                      <a:schemeClr val="lt1"/>
                    </a:solidFill>
                  </a:tcPr>
                </a:tc>
              </a:tr>
              <a:tr h="534525">
                <a:tc>
                  <a:txBody>
                    <a:bodyPr/>
                    <a:lstStyle/>
                    <a:p>
                      <a:pPr indent="0" lvl="0" marL="0" rtl="0" algn="l">
                        <a:spcBef>
                          <a:spcPts val="0"/>
                        </a:spcBef>
                        <a:spcAft>
                          <a:spcPts val="0"/>
                        </a:spcAft>
                        <a:buNone/>
                      </a:pPr>
                      <a:r>
                        <a:rPr lang="en" sz="1200">
                          <a:latin typeface="Montserrat"/>
                          <a:ea typeface="Montserrat"/>
                          <a:cs typeface="Montserrat"/>
                          <a:sym typeface="Montserrat"/>
                        </a:rPr>
                        <a:t>Gradient Boosted Tree</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0.7969</a:t>
                      </a:r>
                      <a:endParaRPr b="1" sz="1200">
                        <a:latin typeface="Montserrat"/>
                        <a:ea typeface="Montserrat"/>
                        <a:cs typeface="Montserrat"/>
                        <a:sym typeface="Montserrat"/>
                      </a:endParaRPr>
                    </a:p>
                  </a:txBody>
                  <a:tcPr marT="91425" marB="91425" marR="91425" marL="91425">
                    <a:solidFill>
                      <a:schemeClr val="lt1"/>
                    </a:solidFill>
                  </a:tcPr>
                </a:tc>
              </a:tr>
            </a:tbl>
          </a:graphicData>
        </a:graphic>
      </p:graphicFrame>
      <p:graphicFrame>
        <p:nvGraphicFramePr>
          <p:cNvPr id="180" name="Google Shape;180;p20"/>
          <p:cNvGraphicFramePr/>
          <p:nvPr/>
        </p:nvGraphicFramePr>
        <p:xfrm>
          <a:off x="5104175" y="1749300"/>
          <a:ext cx="3000000" cy="3000000"/>
        </p:xfrm>
        <a:graphic>
          <a:graphicData uri="http://schemas.openxmlformats.org/drawingml/2006/table">
            <a:tbl>
              <a:tblPr>
                <a:noFill/>
                <a:tableStyleId>{4A162451-44A6-4A2D-A8A9-406A4249BC38}</a:tableStyleId>
              </a:tblPr>
              <a:tblGrid>
                <a:gridCol w="1337625"/>
                <a:gridCol w="1337625"/>
              </a:tblGrid>
              <a:tr h="534525">
                <a:tc>
                  <a:txBody>
                    <a:bodyPr/>
                    <a:lstStyle/>
                    <a:p>
                      <a:pPr indent="0" lvl="0" marL="0" rtl="0" algn="l">
                        <a:spcBef>
                          <a:spcPts val="0"/>
                        </a:spcBef>
                        <a:spcAft>
                          <a:spcPts val="0"/>
                        </a:spcAft>
                        <a:buNone/>
                      </a:pPr>
                      <a:r>
                        <a:rPr b="1" lang="en" sz="1200">
                          <a:latin typeface="Montserrat"/>
                          <a:ea typeface="Montserrat"/>
                          <a:cs typeface="Montserrat"/>
                          <a:sym typeface="Montserrat"/>
                        </a:rPr>
                        <a:t>Model</a:t>
                      </a:r>
                      <a:endParaRPr b="1"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Accuracy Score</a:t>
                      </a:r>
                      <a:endParaRPr b="1" sz="1200">
                        <a:latin typeface="Montserrat"/>
                        <a:ea typeface="Montserrat"/>
                        <a:cs typeface="Montserrat"/>
                        <a:sym typeface="Montserrat"/>
                      </a:endParaRPr>
                    </a:p>
                  </a:txBody>
                  <a:tcPr marT="91425" marB="91425" marR="91425" marL="91425">
                    <a:solidFill>
                      <a:schemeClr val="lt1"/>
                    </a:solidFill>
                  </a:tcPr>
                </a:tc>
              </a:tr>
              <a:tr h="721625">
                <a:tc>
                  <a:txBody>
                    <a:bodyPr/>
                    <a:lstStyle/>
                    <a:p>
                      <a:pPr indent="0" lvl="0" marL="0" rtl="0" algn="l">
                        <a:spcBef>
                          <a:spcPts val="0"/>
                        </a:spcBef>
                        <a:spcAft>
                          <a:spcPts val="0"/>
                        </a:spcAft>
                        <a:buNone/>
                      </a:pPr>
                      <a:r>
                        <a:rPr lang="en" sz="1200">
                          <a:latin typeface="Montserrat"/>
                          <a:ea typeface="Montserrat"/>
                          <a:cs typeface="Montserrat"/>
                          <a:sym typeface="Montserrat"/>
                        </a:rPr>
                        <a:t>Random Forest Classifier</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0.7168</a:t>
                      </a:r>
                      <a:endParaRPr sz="1200">
                        <a:latin typeface="Montserrat"/>
                        <a:ea typeface="Montserrat"/>
                        <a:cs typeface="Montserrat"/>
                        <a:sym typeface="Montserrat"/>
                      </a:endParaRPr>
                    </a:p>
                  </a:txBody>
                  <a:tcPr marT="91425" marB="91425" marR="91425" marL="91425">
                    <a:solidFill>
                      <a:schemeClr val="lt1"/>
                    </a:solidFill>
                  </a:tcPr>
                </a:tc>
              </a:tr>
              <a:tr h="721625">
                <a:tc>
                  <a:txBody>
                    <a:bodyPr/>
                    <a:lstStyle/>
                    <a:p>
                      <a:pPr indent="0" lvl="0" marL="0" rtl="0" algn="l">
                        <a:spcBef>
                          <a:spcPts val="0"/>
                        </a:spcBef>
                        <a:spcAft>
                          <a:spcPts val="0"/>
                        </a:spcAft>
                        <a:buNone/>
                      </a:pPr>
                      <a:r>
                        <a:rPr lang="en" sz="1200">
                          <a:latin typeface="Montserrat"/>
                          <a:ea typeface="Montserrat"/>
                          <a:cs typeface="Montserrat"/>
                          <a:sym typeface="Montserrat"/>
                        </a:rPr>
                        <a:t>Support Vector Classifier</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0.6845</a:t>
                      </a:r>
                      <a:endParaRPr sz="1200">
                        <a:latin typeface="Montserrat"/>
                        <a:ea typeface="Montserrat"/>
                        <a:cs typeface="Montserrat"/>
                        <a:sym typeface="Montserrat"/>
                      </a:endParaRPr>
                    </a:p>
                  </a:txBody>
                  <a:tcPr marT="91425" marB="91425" marR="91425" marL="91425">
                    <a:solidFill>
                      <a:schemeClr val="lt1"/>
                    </a:solidFill>
                  </a:tcPr>
                </a:tc>
              </a:tr>
              <a:tr h="534525">
                <a:tc>
                  <a:txBody>
                    <a:bodyPr/>
                    <a:lstStyle/>
                    <a:p>
                      <a:pPr indent="0" lvl="0" marL="0" rtl="0" algn="l">
                        <a:spcBef>
                          <a:spcPts val="0"/>
                        </a:spcBef>
                        <a:spcAft>
                          <a:spcPts val="0"/>
                        </a:spcAft>
                        <a:buNone/>
                      </a:pPr>
                      <a:r>
                        <a:rPr lang="en" sz="1200">
                          <a:latin typeface="Montserrat"/>
                          <a:ea typeface="Montserrat"/>
                          <a:cs typeface="Montserrat"/>
                          <a:sym typeface="Montserrat"/>
                        </a:rPr>
                        <a:t>Decision Tree Classifier</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latin typeface="Montserrat"/>
                          <a:ea typeface="Montserrat"/>
                          <a:cs typeface="Montserrat"/>
                          <a:sym typeface="Montserrat"/>
                        </a:rPr>
                        <a:t>0.7207</a:t>
                      </a:r>
                      <a:endParaRPr sz="1200">
                        <a:latin typeface="Montserrat"/>
                        <a:ea typeface="Montserrat"/>
                        <a:cs typeface="Montserrat"/>
                        <a:sym typeface="Montserrat"/>
                      </a:endParaRPr>
                    </a:p>
                  </a:txBody>
                  <a:tcPr marT="91425" marB="91425" marR="91425" marL="91425">
                    <a:solidFill>
                      <a:schemeClr val="lt1"/>
                    </a:solidFill>
                  </a:tcPr>
                </a:tc>
              </a:tr>
              <a:tr h="534525">
                <a:tc>
                  <a:txBody>
                    <a:bodyPr/>
                    <a:lstStyle/>
                    <a:p>
                      <a:pPr indent="0" lvl="0" marL="0" rtl="0" algn="l">
                        <a:spcBef>
                          <a:spcPts val="0"/>
                        </a:spcBef>
                        <a:spcAft>
                          <a:spcPts val="0"/>
                        </a:spcAft>
                        <a:buNone/>
                      </a:pPr>
                      <a:r>
                        <a:rPr lang="en" sz="1200">
                          <a:latin typeface="Montserrat"/>
                          <a:ea typeface="Montserrat"/>
                          <a:cs typeface="Montserrat"/>
                          <a:sym typeface="Montserrat"/>
                        </a:rPr>
                        <a:t>Gradient Boosted Tree</a:t>
                      </a:r>
                      <a:endParaRPr sz="1200">
                        <a:latin typeface="Montserrat"/>
                        <a:ea typeface="Montserrat"/>
                        <a:cs typeface="Montserrat"/>
                        <a:sym typeface="Montserrat"/>
                      </a:endParaRPr>
                    </a:p>
                  </a:txBody>
                  <a:tcPr marT="91425" marB="91425" marR="91425" marL="91425">
                    <a:solidFill>
                      <a:schemeClr val="lt1"/>
                    </a:solidFill>
                  </a:tcPr>
                </a:tc>
                <a:tc>
                  <a:txBody>
                    <a:bodyPr/>
                    <a:lstStyle/>
                    <a:p>
                      <a:pPr indent="0" lvl="0" marL="0" rtl="0" algn="l">
                        <a:spcBef>
                          <a:spcPts val="0"/>
                        </a:spcBef>
                        <a:spcAft>
                          <a:spcPts val="0"/>
                        </a:spcAft>
                        <a:buNone/>
                      </a:pPr>
                      <a:r>
                        <a:rPr b="1" lang="en" sz="1200">
                          <a:latin typeface="Montserrat"/>
                          <a:ea typeface="Montserrat"/>
                          <a:cs typeface="Montserrat"/>
                          <a:sym typeface="Montserrat"/>
                        </a:rPr>
                        <a:t>0.7422</a:t>
                      </a:r>
                      <a:endParaRPr b="1" sz="1200">
                        <a:latin typeface="Montserrat"/>
                        <a:ea typeface="Montserrat"/>
                        <a:cs typeface="Montserrat"/>
                        <a:sym typeface="Montserrat"/>
                      </a:endParaRPr>
                    </a:p>
                  </a:txBody>
                  <a:tcPr marT="91425" marB="91425" marR="91425" marL="91425">
                    <a:solidFill>
                      <a:schemeClr val="lt1"/>
                    </a:solidFill>
                  </a:tcPr>
                </a:tc>
              </a:tr>
            </a:tbl>
          </a:graphicData>
        </a:graphic>
      </p:graphicFrame>
      <p:sp>
        <p:nvSpPr>
          <p:cNvPr id="181" name="Google Shape;181;p20"/>
          <p:cNvSpPr txBox="1"/>
          <p:nvPr>
            <p:ph type="title"/>
          </p:nvPr>
        </p:nvSpPr>
        <p:spPr>
          <a:xfrm>
            <a:off x="1348275" y="1381150"/>
            <a:ext cx="22170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Cuisine - Stars Analysis</a:t>
            </a:r>
            <a:endParaRPr sz="1400"/>
          </a:p>
        </p:txBody>
      </p:sp>
      <p:sp>
        <p:nvSpPr>
          <p:cNvPr id="182" name="Google Shape;182;p20"/>
          <p:cNvSpPr txBox="1"/>
          <p:nvPr>
            <p:ph type="title"/>
          </p:nvPr>
        </p:nvSpPr>
        <p:spPr>
          <a:xfrm>
            <a:off x="4999075" y="1381150"/>
            <a:ext cx="31104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Location-Cuisine-Stars </a:t>
            </a:r>
            <a:r>
              <a:rPr lang="en" sz="1400"/>
              <a:t>Analysis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2: Analysis based on Business Closure, Checkin, Noise &amp; Gender</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only the review count and star rating when we tried to predict if a restaurant close or no, the accuracy was only 55%. </a:t>
            </a:r>
            <a:endParaRPr/>
          </a:p>
          <a:p>
            <a:pPr indent="-311150" lvl="0" marL="457200" rtl="0" algn="l">
              <a:spcBef>
                <a:spcPts val="0"/>
              </a:spcBef>
              <a:spcAft>
                <a:spcPts val="0"/>
              </a:spcAft>
              <a:buSzPts val="1300"/>
              <a:buChar char="●"/>
            </a:pPr>
            <a:r>
              <a:rPr lang="en"/>
              <a:t>To increase the accuracy we merged the review data and the checkin data, as for any successful business the number of customers is high, which means the checkin data should be high. </a:t>
            </a:r>
            <a:endParaRPr/>
          </a:p>
          <a:p>
            <a:pPr indent="-311150" lvl="0" marL="457200" rtl="0" algn="l">
              <a:spcBef>
                <a:spcPts val="0"/>
              </a:spcBef>
              <a:spcAft>
                <a:spcPts val="0"/>
              </a:spcAft>
              <a:buSzPts val="1300"/>
              <a:buChar char="●"/>
            </a:pPr>
            <a:r>
              <a:rPr lang="en"/>
              <a:t>Split the data into test data and </a:t>
            </a:r>
            <a:r>
              <a:rPr lang="en"/>
              <a:t>train data with test size 0.3.</a:t>
            </a:r>
            <a:endParaRPr/>
          </a:p>
          <a:p>
            <a:pPr indent="-311150" lvl="0" marL="457200" rtl="0" algn="l">
              <a:spcBef>
                <a:spcPts val="0"/>
              </a:spcBef>
              <a:spcAft>
                <a:spcPts val="0"/>
              </a:spcAft>
              <a:buSzPts val="1300"/>
              <a:buChar char="●"/>
            </a:pPr>
            <a:r>
              <a:rPr lang="en"/>
              <a:t>Got an improved accuracy of 76%.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