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0" r:id="rId1"/>
  </p:sldMasterIdLst>
  <p:sldIdLst>
    <p:sldId id="260" r:id="rId2"/>
    <p:sldId id="256" r:id="rId3"/>
    <p:sldId id="262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40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82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0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499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22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44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9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24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5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33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83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9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06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  <p:sldLayoutId id="2147484027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99FB-1790-4500-8C4C-1DA04BF82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729" y="1222746"/>
            <a:ext cx="8915399" cy="236042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SEGMENTING CONSUMERS   OF BATH SOAP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36542-A58F-4472-B38B-CC76CED4C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97" y="4367582"/>
            <a:ext cx="9001462" cy="1655762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Amruta Deshpande</a:t>
            </a:r>
          </a:p>
        </p:txBody>
      </p:sp>
    </p:spTree>
    <p:extLst>
      <p:ext uri="{BB962C8B-B14F-4D97-AF65-F5344CB8AC3E}">
        <p14:creationId xmlns:p14="http://schemas.microsoft.com/office/powerpoint/2010/main" val="3971623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0435-DB82-4CD3-ABB0-8C19F9DC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93" y="273206"/>
            <a:ext cx="9870051" cy="160189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and Objective</a:t>
            </a:r>
            <a:b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7DE4F-9F62-4B25-A7B8-112B8032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093" y="1587400"/>
            <a:ext cx="10050621" cy="476763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market survey data has sets of variables as :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Purchase behavior 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Basis of purchase</a:t>
            </a:r>
          </a:p>
          <a:p>
            <a:pPr algn="l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Segmenting data on basis of Purchase Behavior, Basis of Purchase and both; Purchase Behavior and Basis of Purchase and Demographics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objective is to allocate </a:t>
            </a:r>
            <a:r>
              <a:rPr lang="en-US" sz="2000" dirty="0"/>
              <a:t>the cost-effective promotions to different market segments. This can be achieved by targeting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direct-mail promotions based on the segmented data. </a:t>
            </a:r>
          </a:p>
        </p:txBody>
      </p:sp>
    </p:spTree>
    <p:extLst>
      <p:ext uri="{BB962C8B-B14F-4D97-AF65-F5344CB8AC3E}">
        <p14:creationId xmlns:p14="http://schemas.microsoft.com/office/powerpoint/2010/main" val="3036013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4A3D-3EAF-4D82-852A-9480DD2E6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768" y="372141"/>
            <a:ext cx="5485830" cy="6113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u="sng" dirty="0"/>
              <a:t> </a:t>
            </a:r>
            <a:r>
              <a:rPr lang="en-US" sz="3200" b="1" u="sng" dirty="0"/>
              <a:t>PURCHASE BEHAVIOR </a:t>
            </a:r>
            <a:endParaRPr lang="en-US" sz="3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When data is segmented based on Purchase Behavior ; it can be divided in two groups of loyalty towards brand.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 </a:t>
            </a:r>
          </a:p>
          <a:p>
            <a:pPr>
              <a:lnSpc>
                <a:spcPct val="100000"/>
              </a:lnSpc>
            </a:pPr>
            <a:r>
              <a:rPr lang="en-US" i="1" dirty="0"/>
              <a:t>Cluster 1 :  </a:t>
            </a:r>
            <a:r>
              <a:rPr lang="en-US" dirty="0"/>
              <a:t>Brand Loyal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i="1" dirty="0"/>
              <a:t>Cluster 2 :  </a:t>
            </a:r>
            <a:r>
              <a:rPr lang="en-US" dirty="0"/>
              <a:t>Brand Disloyal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77B9F-9F49-45D0-B427-420E1FBF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8598" y="372141"/>
            <a:ext cx="5485830" cy="6113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u="sng" dirty="0"/>
              <a:t>BASIS OF PURCHASE</a:t>
            </a:r>
          </a:p>
          <a:p>
            <a:pPr marL="0" indent="0">
              <a:buNone/>
            </a:pPr>
            <a:r>
              <a:rPr lang="en-US" sz="1600" i="1" dirty="0"/>
              <a:t>When data is segmented based on Basis of Purchase ; it can be divided in four groups of different price categories.</a:t>
            </a:r>
          </a:p>
          <a:p>
            <a:pPr marL="0" indent="0">
              <a:buNone/>
            </a:pPr>
            <a:endParaRPr lang="en-US" sz="2400" u="sng" dirty="0"/>
          </a:p>
          <a:p>
            <a:r>
              <a:rPr lang="en-US" i="1" dirty="0"/>
              <a:t>Cluster 1 :  P</a:t>
            </a:r>
            <a:r>
              <a:rPr lang="en-US" dirty="0"/>
              <a:t>remium</a:t>
            </a:r>
          </a:p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r>
              <a:rPr lang="en-US" i="1" dirty="0"/>
              <a:t>Cluster 2 : S</a:t>
            </a:r>
            <a:r>
              <a:rPr lang="en-US" dirty="0"/>
              <a:t>kimming </a:t>
            </a:r>
            <a:r>
              <a:rPr lang="en-US" sz="1200" dirty="0"/>
              <a:t>(initially price is set to high)</a:t>
            </a:r>
          </a:p>
          <a:p>
            <a:r>
              <a:rPr lang="en-US" i="1" dirty="0"/>
              <a:t>Cluster 3 : E</a:t>
            </a:r>
            <a:r>
              <a:rPr lang="en-US" dirty="0"/>
              <a:t>conomy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Cluster 4 : Pe</a:t>
            </a:r>
            <a:r>
              <a:rPr lang="en-US" dirty="0"/>
              <a:t>netration </a:t>
            </a:r>
            <a:r>
              <a:rPr lang="en-US" sz="1200" dirty="0"/>
              <a:t>(initially price is set to low)</a:t>
            </a:r>
          </a:p>
          <a:p>
            <a:endParaRPr lang="en-US" sz="2400" u="sng" dirty="0"/>
          </a:p>
        </p:txBody>
      </p:sp>
      <p:pic>
        <p:nvPicPr>
          <p:cNvPr id="8" name="Picture 7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2FE205FE-D325-4909-AC66-4EB2C0A9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82" y="2865918"/>
            <a:ext cx="1758802" cy="1280337"/>
          </a:xfrm>
          <a:prstGeom prst="rect">
            <a:avLst/>
          </a:prstGeom>
        </p:spPr>
      </p:pic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7C1142C2-D3F8-4C79-9DC3-598D581A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65" y="5055339"/>
            <a:ext cx="1793576" cy="1280337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8B65DDF-C232-4839-A1A4-0A570C3A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853" y="2705101"/>
            <a:ext cx="800986" cy="800986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3D92D2-CC9D-4264-88CD-8D7ED36F5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480" y="4731510"/>
            <a:ext cx="1192619" cy="6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47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04B2-AA52-4DC3-826D-9000B8E3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93" y="398720"/>
            <a:ext cx="9664995" cy="1265275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u="sng" dirty="0"/>
              <a:t>Purchase behavior and basis of purchase</a:t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2C0E5-0FD1-495B-89FF-CB2278461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418" y="1663994"/>
            <a:ext cx="9356652" cy="479528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Cluster</a:t>
            </a:r>
            <a:r>
              <a:rPr lang="en-US" i="1" dirty="0">
                <a:effectLst/>
              </a:rPr>
              <a:t> </a:t>
            </a:r>
            <a:r>
              <a:rPr lang="en-US" sz="2000" i="1" dirty="0">
                <a:effectLst/>
              </a:rPr>
              <a:t>1 :  </a:t>
            </a:r>
            <a:r>
              <a:rPr lang="en-US" sz="2000" dirty="0">
                <a:effectLst/>
              </a:rPr>
              <a:t>Finest Segment</a:t>
            </a:r>
          </a:p>
          <a:p>
            <a:pPr algn="l"/>
            <a:r>
              <a:rPr lang="en-US" dirty="0">
                <a:effectLst/>
              </a:rPr>
              <a:t>       Leading in most of  the categories such as Number of Transactions, Brand, etc. </a:t>
            </a:r>
          </a:p>
          <a:p>
            <a:pPr algn="l"/>
            <a:endParaRPr lang="en-US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Cluster 2 :  </a:t>
            </a:r>
            <a:r>
              <a:rPr lang="en-US" sz="2000" dirty="0">
                <a:effectLst/>
              </a:rPr>
              <a:t>Price Point</a:t>
            </a:r>
          </a:p>
          <a:p>
            <a:pPr algn="l"/>
            <a:r>
              <a:rPr lang="en-US" dirty="0">
                <a:effectLst/>
              </a:rPr>
              <a:t>        Purchase in Price category is maximum.</a:t>
            </a:r>
          </a:p>
          <a:p>
            <a:pPr algn="l"/>
            <a:endParaRPr lang="en-US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Cluster 3 :  </a:t>
            </a:r>
            <a:r>
              <a:rPr lang="en-US" sz="2000" dirty="0">
                <a:effectLst/>
              </a:rPr>
              <a:t>Brand Loyal </a:t>
            </a:r>
          </a:p>
          <a:p>
            <a:pPr algn="l"/>
            <a:r>
              <a:rPr lang="en-US" dirty="0">
                <a:effectLst/>
              </a:rPr>
              <a:t>       Topmost purchase in Brand Loyal.</a:t>
            </a:r>
          </a:p>
          <a:p>
            <a:pPr algn="l"/>
            <a:endParaRPr lang="en-US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Cluster 4 :  </a:t>
            </a:r>
            <a:r>
              <a:rPr lang="en-US" sz="2000" dirty="0">
                <a:effectLst/>
              </a:rPr>
              <a:t>No Promotions</a:t>
            </a:r>
          </a:p>
          <a:p>
            <a:pPr algn="l"/>
            <a:r>
              <a:rPr lang="en-US" dirty="0">
                <a:effectLst/>
              </a:rPr>
              <a:t>       Highest purchase under no promotions. </a:t>
            </a:r>
          </a:p>
        </p:txBody>
      </p:sp>
    </p:spTree>
    <p:extLst>
      <p:ext uri="{BB962C8B-B14F-4D97-AF65-F5344CB8AC3E}">
        <p14:creationId xmlns:p14="http://schemas.microsoft.com/office/powerpoint/2010/main" val="1116108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331D-36FD-4E11-92E2-CF66F8F4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u="sng" dirty="0"/>
              <a:t>Summary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D9E5-838F-45F4-993B-37CCC87BD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191757"/>
            <a:ext cx="10353762" cy="3695136"/>
          </a:xfrm>
        </p:spPr>
        <p:txBody>
          <a:bodyPr/>
          <a:lstStyle/>
          <a:p>
            <a:r>
              <a:rPr lang="en-US" dirty="0"/>
              <a:t>Different Segments can be targeted for the direct mail promotions  based on the categories.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For instance, Offers on Brand-  Brand Loyal</a:t>
            </a:r>
          </a:p>
          <a:p>
            <a:pPr marL="0" indent="0">
              <a:buNone/>
            </a:pPr>
            <a:r>
              <a:rPr lang="en-US" dirty="0"/>
              <a:t>		   Price Discount- Price Point and No promotions.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select customers which may generate high revenue, then we can target the Finest segment.  </a:t>
            </a:r>
          </a:p>
        </p:txBody>
      </p:sp>
    </p:spTree>
    <p:extLst>
      <p:ext uri="{BB962C8B-B14F-4D97-AF65-F5344CB8AC3E}">
        <p14:creationId xmlns:p14="http://schemas.microsoft.com/office/powerpoint/2010/main" val="39142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62F7-9163-4609-B99E-70E9F6BA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22" y="2477719"/>
            <a:ext cx="8612555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8611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25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9006</TotalTime>
  <Words>292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SEGMENTING CONSUMERS   OF BATH SOAP</vt:lpstr>
      <vt:lpstr>Problem and Objective  </vt:lpstr>
      <vt:lpstr>PowerPoint Presentation</vt:lpstr>
      <vt:lpstr>Purchase behavior and basis of purchase </vt:lpstr>
      <vt:lpstr>Summary and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CONSUMERS OF BATH SOAP  </dc:title>
  <dc:creator>Amruta Deshpande</dc:creator>
  <cp:lastModifiedBy>Amruta Deshpande</cp:lastModifiedBy>
  <cp:revision>38</cp:revision>
  <dcterms:created xsi:type="dcterms:W3CDTF">2019-12-05T19:45:57Z</dcterms:created>
  <dcterms:modified xsi:type="dcterms:W3CDTF">2019-12-12T01:52:15Z</dcterms:modified>
</cp:coreProperties>
</file>