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omic Sans MS" panose="030F0702030302020204" pitchFamily="66" charset="0"/>
      <p:regular r:id="rId11"/>
      <p:bold r:id="rId12"/>
      <p:italic r:id="rId13"/>
      <p:boldItalic r:id="rId14"/>
    </p:embeddedFont>
    <p:embeddedFont>
      <p:font typeface="Lato" panose="020B0604020202020204" charset="0"/>
      <p:regular r:id="rId15"/>
      <p:bold r:id="rId16"/>
      <p:italic r:id="rId17"/>
      <p:boldItalic r:id="rId18"/>
    </p:embeddedFont>
    <p:embeddedFont>
      <p:font typeface="Merriweather"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4822ffb1d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4822ffb1d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4822ffb1d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4822ffb1d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4822ffb1d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4822ffb1d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4822ffb1d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4822ffb1d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4822ffb1d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4822ffb1d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4822ffb1d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4822ffb1d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4822ffb1d_0_1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4822ffb1d_0_1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142988"/>
            <a:ext cx="7688100" cy="166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800" b="1" dirty="0">
                <a:solidFill>
                  <a:srgbClr val="31394D"/>
                </a:solidFill>
                <a:latin typeface="Merriweather"/>
                <a:ea typeface="Merriweather"/>
                <a:cs typeface="Merriweather"/>
                <a:sym typeface="Merriweather"/>
              </a:rPr>
              <a:t>Application of Data Mining in Underwriting Department</a:t>
            </a:r>
            <a:br>
              <a:rPr lang="en" sz="2800" b="1" dirty="0">
                <a:solidFill>
                  <a:srgbClr val="31394D"/>
                </a:solidFill>
                <a:latin typeface="Merriweather"/>
                <a:ea typeface="Merriweather"/>
                <a:cs typeface="Merriweather"/>
                <a:sym typeface="Merriweather"/>
              </a:rPr>
            </a:br>
            <a:endParaRPr sz="2800" b="1" dirty="0">
              <a:solidFill>
                <a:srgbClr val="31394D"/>
              </a:solidFill>
              <a:latin typeface="Merriweather"/>
              <a:ea typeface="Merriweather"/>
              <a:cs typeface="Merriweather"/>
              <a:sym typeface="Merriweather"/>
            </a:endParaRPr>
          </a:p>
          <a:p>
            <a:pPr marL="0" lvl="0" indent="0" algn="ctr" rtl="0">
              <a:lnSpc>
                <a:spcPct val="150000"/>
              </a:lnSpc>
              <a:spcBef>
                <a:spcPts val="0"/>
              </a:spcBef>
              <a:spcAft>
                <a:spcPts val="0"/>
              </a:spcAft>
              <a:buClr>
                <a:schemeClr val="dk1"/>
              </a:buClr>
              <a:buSzPts val="1100"/>
              <a:buFont typeface="Arial"/>
              <a:buNone/>
            </a:pPr>
            <a:r>
              <a:rPr lang="en" sz="1400" dirty="0">
                <a:solidFill>
                  <a:srgbClr val="31394D"/>
                </a:solidFill>
                <a:latin typeface="Merriweather"/>
                <a:ea typeface="Merriweather"/>
                <a:cs typeface="Merriweather"/>
                <a:sym typeface="Merriweather"/>
              </a:rPr>
              <a:t>Group Project: MIS-64037- Advanced Data Mining and Analytics</a:t>
            </a:r>
            <a:endParaRPr sz="1400" dirty="0">
              <a:solidFill>
                <a:srgbClr val="31394D"/>
              </a:solidFill>
              <a:latin typeface="Merriweather"/>
              <a:ea typeface="Merriweather"/>
              <a:cs typeface="Merriweather"/>
              <a:sym typeface="Merriweather"/>
            </a:endParaRPr>
          </a:p>
          <a:p>
            <a:pPr marL="0" lvl="0" indent="0" algn="l" rtl="0">
              <a:spcBef>
                <a:spcPts val="0"/>
              </a:spcBef>
              <a:spcAft>
                <a:spcPts val="0"/>
              </a:spcAft>
              <a:buNone/>
            </a:pPr>
            <a:endParaRPr dirty="0"/>
          </a:p>
        </p:txBody>
      </p:sp>
      <p:sp>
        <p:nvSpPr>
          <p:cNvPr id="87" name="Google Shape;87;p13"/>
          <p:cNvSpPr txBox="1">
            <a:spLocks noGrp="1"/>
          </p:cNvSpPr>
          <p:nvPr>
            <p:ph type="subTitle" idx="1"/>
          </p:nvPr>
        </p:nvSpPr>
        <p:spPr>
          <a:xfrm>
            <a:off x="5824525" y="3237700"/>
            <a:ext cx="2834700" cy="158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solidFill>
                  <a:srgbClr val="626B73"/>
                </a:solidFill>
                <a:latin typeface="Merriweather"/>
                <a:ea typeface="Merriweather"/>
                <a:cs typeface="Merriweather"/>
                <a:sym typeface="Merriweather"/>
              </a:rPr>
              <a:t>Group 4:</a:t>
            </a:r>
            <a:endParaRPr sz="1500" b="1">
              <a:solidFill>
                <a:srgbClr val="626B73"/>
              </a:solidFill>
              <a:latin typeface="Merriweather"/>
              <a:ea typeface="Merriweather"/>
              <a:cs typeface="Merriweather"/>
              <a:sym typeface="Merriweather"/>
            </a:endParaRPr>
          </a:p>
          <a:p>
            <a:pPr marL="0" lvl="0" indent="0" algn="l" rtl="0">
              <a:lnSpc>
                <a:spcPct val="115000"/>
              </a:lnSpc>
              <a:spcBef>
                <a:spcPts val="600"/>
              </a:spcBef>
              <a:spcAft>
                <a:spcPts val="0"/>
              </a:spcAft>
              <a:buClr>
                <a:schemeClr val="dk1"/>
              </a:buClr>
              <a:buSzPts val="1100"/>
              <a:buFont typeface="Arial"/>
              <a:buNone/>
            </a:pPr>
            <a:r>
              <a:rPr lang="en" sz="1400">
                <a:solidFill>
                  <a:srgbClr val="626B73"/>
                </a:solidFill>
                <a:latin typeface="Merriweather"/>
                <a:ea typeface="Merriweather"/>
                <a:cs typeface="Merriweather"/>
                <a:sym typeface="Merriweather"/>
              </a:rPr>
              <a:t>Gujja Rithin Rao</a:t>
            </a:r>
            <a:endParaRPr sz="1400">
              <a:solidFill>
                <a:srgbClr val="626B73"/>
              </a:solidFill>
              <a:latin typeface="Merriweather"/>
              <a:ea typeface="Merriweather"/>
              <a:cs typeface="Merriweather"/>
              <a:sym typeface="Merriweather"/>
            </a:endParaRPr>
          </a:p>
          <a:p>
            <a:pPr marL="0" lvl="0" indent="0" algn="l" rtl="0">
              <a:lnSpc>
                <a:spcPct val="115000"/>
              </a:lnSpc>
              <a:spcBef>
                <a:spcPts val="0"/>
              </a:spcBef>
              <a:spcAft>
                <a:spcPts val="0"/>
              </a:spcAft>
              <a:buClr>
                <a:schemeClr val="dk1"/>
              </a:buClr>
              <a:buSzPts val="1100"/>
              <a:buFont typeface="Arial"/>
              <a:buNone/>
            </a:pPr>
            <a:r>
              <a:rPr lang="en" sz="1400">
                <a:solidFill>
                  <a:srgbClr val="626B73"/>
                </a:solidFill>
                <a:latin typeface="Merriweather"/>
                <a:ea typeface="Merriweather"/>
                <a:cs typeface="Merriweather"/>
                <a:sym typeface="Merriweather"/>
              </a:rPr>
              <a:t>Padade Srushti</a:t>
            </a:r>
            <a:endParaRPr sz="1400">
              <a:solidFill>
                <a:srgbClr val="626B73"/>
              </a:solidFill>
              <a:latin typeface="Merriweather"/>
              <a:ea typeface="Merriweather"/>
              <a:cs typeface="Merriweather"/>
              <a:sym typeface="Merriweather"/>
            </a:endParaRPr>
          </a:p>
          <a:p>
            <a:pPr marL="0" lvl="0" indent="0" algn="l" rtl="0">
              <a:lnSpc>
                <a:spcPct val="115000"/>
              </a:lnSpc>
              <a:spcBef>
                <a:spcPts val="0"/>
              </a:spcBef>
              <a:spcAft>
                <a:spcPts val="0"/>
              </a:spcAft>
              <a:buClr>
                <a:schemeClr val="dk1"/>
              </a:buClr>
              <a:buSzPts val="1100"/>
              <a:buFont typeface="Arial"/>
              <a:buNone/>
            </a:pPr>
            <a:r>
              <a:rPr lang="en" sz="1400">
                <a:solidFill>
                  <a:srgbClr val="626B73"/>
                </a:solidFill>
                <a:latin typeface="Merriweather"/>
                <a:ea typeface="Merriweather"/>
                <a:cs typeface="Merriweather"/>
                <a:sym typeface="Merriweather"/>
              </a:rPr>
              <a:t>Deshpande Amruta Shrikant</a:t>
            </a:r>
            <a:endParaRPr sz="1400">
              <a:solidFill>
                <a:srgbClr val="626B73"/>
              </a:solidFill>
              <a:latin typeface="Merriweather"/>
              <a:ea typeface="Merriweather"/>
              <a:cs typeface="Merriweather"/>
              <a:sym typeface="Merriweather"/>
            </a:endParaRPr>
          </a:p>
          <a:p>
            <a:pPr marL="0" lvl="0" indent="0" algn="l" rtl="0">
              <a:lnSpc>
                <a:spcPct val="115000"/>
              </a:lnSpc>
              <a:spcBef>
                <a:spcPts val="0"/>
              </a:spcBef>
              <a:spcAft>
                <a:spcPts val="0"/>
              </a:spcAft>
              <a:buClr>
                <a:schemeClr val="dk1"/>
              </a:buClr>
              <a:buSzPts val="1100"/>
              <a:buFont typeface="Arial"/>
              <a:buNone/>
            </a:pPr>
            <a:r>
              <a:rPr lang="en" sz="1400">
                <a:solidFill>
                  <a:srgbClr val="626B73"/>
                </a:solidFill>
                <a:latin typeface="Merriweather"/>
                <a:ea typeface="Merriweather"/>
                <a:cs typeface="Merriweather"/>
                <a:sym typeface="Merriweather"/>
              </a:rPr>
              <a:t>Chujun Huang</a:t>
            </a:r>
            <a:endParaRPr sz="1400">
              <a:solidFill>
                <a:srgbClr val="626B73"/>
              </a:solidFill>
              <a:latin typeface="Merriweather"/>
              <a:ea typeface="Merriweather"/>
              <a:cs typeface="Merriweather"/>
              <a:sym typeface="Merriweathe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75550" y="622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dirty="0">
                <a:solidFill>
                  <a:srgbClr val="434343"/>
                </a:solidFill>
                <a:latin typeface="Merriweather"/>
                <a:ea typeface="Merriweather"/>
                <a:cs typeface="Merriweather"/>
                <a:sym typeface="Merriweather"/>
              </a:rPr>
              <a:t> Table of Content :</a:t>
            </a:r>
            <a:endParaRPr dirty="0">
              <a:solidFill>
                <a:srgbClr val="434343"/>
              </a:solidFill>
            </a:endParaRPr>
          </a:p>
        </p:txBody>
      </p:sp>
      <p:sp>
        <p:nvSpPr>
          <p:cNvPr id="93" name="Google Shape;93;p14"/>
          <p:cNvSpPr txBox="1">
            <a:spLocks noGrp="1"/>
          </p:cNvSpPr>
          <p:nvPr>
            <p:ph type="body" idx="1"/>
          </p:nvPr>
        </p:nvSpPr>
        <p:spPr>
          <a:xfrm>
            <a:off x="727650" y="1555900"/>
            <a:ext cx="7688700" cy="28974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666666"/>
              </a:buClr>
              <a:buSzPts val="1300"/>
              <a:buChar char="❏"/>
            </a:pPr>
            <a:r>
              <a:rPr lang="en" dirty="0">
                <a:solidFill>
                  <a:srgbClr val="666666"/>
                </a:solidFill>
                <a:latin typeface="Roboto"/>
                <a:ea typeface="Roboto"/>
                <a:cs typeface="Roboto"/>
                <a:sym typeface="Roboto"/>
              </a:rPr>
              <a:t> </a:t>
            </a:r>
            <a:r>
              <a:rPr lang="en" sz="1700" dirty="0">
                <a:solidFill>
                  <a:srgbClr val="666666"/>
                </a:solidFill>
                <a:latin typeface="Merriweather"/>
                <a:ea typeface="Merriweather"/>
                <a:cs typeface="Merriweather"/>
                <a:sym typeface="Merriweather"/>
              </a:rPr>
              <a:t>Project Goal </a:t>
            </a:r>
            <a:r>
              <a:rPr lang="en-US" sz="1700" dirty="0">
                <a:solidFill>
                  <a:srgbClr val="666666"/>
                </a:solidFill>
                <a:latin typeface="Merriweather"/>
                <a:ea typeface="Merriweather"/>
                <a:cs typeface="Merriweather"/>
                <a:sym typeface="Merriweather"/>
              </a:rPr>
              <a:t>and </a:t>
            </a:r>
            <a:r>
              <a:rPr lang="en" sz="1700" dirty="0">
                <a:solidFill>
                  <a:srgbClr val="666666"/>
                </a:solidFill>
                <a:latin typeface="Merriweather"/>
                <a:ea typeface="Merriweather"/>
                <a:cs typeface="Merriweather"/>
                <a:sym typeface="Merriweather"/>
              </a:rPr>
              <a:t>Objective</a:t>
            </a:r>
            <a:endParaRPr sz="1700" dirty="0">
              <a:solidFill>
                <a:srgbClr val="666666"/>
              </a:solidFill>
              <a:latin typeface="Merriweather"/>
              <a:ea typeface="Merriweather"/>
              <a:cs typeface="Merriweather"/>
              <a:sym typeface="Merriweather"/>
            </a:endParaRPr>
          </a:p>
          <a:p>
            <a:pPr marL="457200" lvl="0" indent="-311150" algn="l" rtl="0">
              <a:lnSpc>
                <a:spcPct val="200000"/>
              </a:lnSpc>
              <a:spcBef>
                <a:spcPts val="0"/>
              </a:spcBef>
              <a:spcAft>
                <a:spcPts val="0"/>
              </a:spcAft>
              <a:buClr>
                <a:srgbClr val="666666"/>
              </a:buClr>
              <a:buSzPts val="1300"/>
              <a:buChar char="❏"/>
            </a:pPr>
            <a:r>
              <a:rPr lang="en" sz="1700" dirty="0">
                <a:solidFill>
                  <a:srgbClr val="666666"/>
                </a:solidFill>
                <a:latin typeface="Merriweather"/>
                <a:ea typeface="Merriweather"/>
                <a:cs typeface="Merriweather"/>
                <a:sym typeface="Merriweather"/>
              </a:rPr>
              <a:t>Scenario 1</a:t>
            </a:r>
            <a:endParaRPr sz="1700" dirty="0">
              <a:solidFill>
                <a:srgbClr val="666666"/>
              </a:solidFill>
              <a:latin typeface="Merriweather"/>
              <a:ea typeface="Merriweather"/>
              <a:cs typeface="Merriweather"/>
              <a:sym typeface="Merriweather"/>
            </a:endParaRPr>
          </a:p>
          <a:p>
            <a:pPr marL="457200" lvl="0" indent="-311150" algn="l" rtl="0">
              <a:lnSpc>
                <a:spcPct val="200000"/>
              </a:lnSpc>
              <a:spcBef>
                <a:spcPts val="0"/>
              </a:spcBef>
              <a:spcAft>
                <a:spcPts val="0"/>
              </a:spcAft>
              <a:buClr>
                <a:srgbClr val="666666"/>
              </a:buClr>
              <a:buSzPts val="1300"/>
              <a:buChar char="❏"/>
            </a:pPr>
            <a:r>
              <a:rPr lang="en" sz="1700" dirty="0">
                <a:solidFill>
                  <a:srgbClr val="666666"/>
                </a:solidFill>
                <a:latin typeface="Merriweather"/>
                <a:ea typeface="Merriweather"/>
                <a:cs typeface="Merriweather"/>
                <a:sym typeface="Merriweather"/>
              </a:rPr>
              <a:t>Scenario 2</a:t>
            </a:r>
            <a:endParaRPr sz="1700" dirty="0">
              <a:solidFill>
                <a:srgbClr val="666666"/>
              </a:solidFill>
              <a:latin typeface="Merriweather"/>
              <a:ea typeface="Merriweather"/>
              <a:cs typeface="Merriweather"/>
              <a:sym typeface="Merriweather"/>
            </a:endParaRPr>
          </a:p>
          <a:p>
            <a:pPr marL="457200" lvl="0" indent="-311150" algn="l" rtl="0">
              <a:lnSpc>
                <a:spcPct val="200000"/>
              </a:lnSpc>
              <a:spcBef>
                <a:spcPts val="0"/>
              </a:spcBef>
              <a:spcAft>
                <a:spcPts val="0"/>
              </a:spcAft>
              <a:buClr>
                <a:srgbClr val="666666"/>
              </a:buClr>
              <a:buSzPts val="1300"/>
              <a:buChar char="❏"/>
            </a:pPr>
            <a:r>
              <a:rPr lang="en" sz="1700" dirty="0">
                <a:solidFill>
                  <a:srgbClr val="666666"/>
                </a:solidFill>
                <a:latin typeface="Merriweather"/>
                <a:ea typeface="Merriweather"/>
                <a:cs typeface="Merriweather"/>
                <a:sym typeface="Merriweather"/>
              </a:rPr>
              <a:t>Scenario 3</a:t>
            </a:r>
            <a:endParaRPr sz="1700" dirty="0">
              <a:solidFill>
                <a:srgbClr val="666666"/>
              </a:solidFill>
              <a:latin typeface="Merriweather"/>
              <a:ea typeface="Merriweather"/>
              <a:cs typeface="Merriweather"/>
              <a:sym typeface="Merriweather"/>
            </a:endParaRPr>
          </a:p>
          <a:p>
            <a:pPr marL="457200" lvl="0" indent="-311150" algn="l" rtl="0">
              <a:lnSpc>
                <a:spcPct val="200000"/>
              </a:lnSpc>
              <a:spcBef>
                <a:spcPts val="0"/>
              </a:spcBef>
              <a:spcAft>
                <a:spcPts val="0"/>
              </a:spcAft>
              <a:buClr>
                <a:srgbClr val="666666"/>
              </a:buClr>
              <a:buSzPts val="1300"/>
              <a:buChar char="❏"/>
            </a:pPr>
            <a:r>
              <a:rPr lang="en" sz="1700" dirty="0">
                <a:solidFill>
                  <a:srgbClr val="666666"/>
                </a:solidFill>
                <a:latin typeface="Merriweather"/>
                <a:ea typeface="Merriweather"/>
                <a:cs typeface="Merriweather"/>
                <a:sym typeface="Merriweather"/>
              </a:rPr>
              <a:t>Conclusion</a:t>
            </a:r>
            <a:endParaRPr sz="1700" dirty="0">
              <a:solidFill>
                <a:srgbClr val="666666"/>
              </a:solidFill>
              <a:latin typeface="Merriweather"/>
              <a:ea typeface="Merriweather"/>
              <a:cs typeface="Merriweather"/>
              <a:sym typeface="Merriweather"/>
            </a:endParaRPr>
          </a:p>
          <a:p>
            <a:pPr marL="0" lvl="0" indent="0" algn="l" rtl="0">
              <a:lnSpc>
                <a:spcPct val="150000"/>
              </a:lnSpc>
              <a:spcBef>
                <a:spcPts val="0"/>
              </a:spcBef>
              <a:spcAft>
                <a:spcPts val="160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94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0" dirty="0">
                <a:solidFill>
                  <a:srgbClr val="434343"/>
                </a:solidFill>
                <a:latin typeface="Merriweather"/>
                <a:ea typeface="Merriweather"/>
                <a:cs typeface="Merriweather"/>
                <a:sym typeface="Merriweather"/>
              </a:rPr>
              <a:t>Project Goal &amp; Objective:</a:t>
            </a:r>
            <a:endParaRPr b="0" dirty="0">
              <a:solidFill>
                <a:srgbClr val="434343"/>
              </a:solidFill>
            </a:endParaRPr>
          </a:p>
        </p:txBody>
      </p:sp>
      <p:sp>
        <p:nvSpPr>
          <p:cNvPr id="99" name="Google Shape;99;p15"/>
          <p:cNvSpPr txBox="1">
            <a:spLocks noGrp="1"/>
          </p:cNvSpPr>
          <p:nvPr>
            <p:ph type="body" idx="1"/>
          </p:nvPr>
        </p:nvSpPr>
        <p:spPr>
          <a:xfrm>
            <a:off x="591750" y="1600975"/>
            <a:ext cx="7589400" cy="34038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666666"/>
              </a:buClr>
              <a:buSzPts val="1800"/>
              <a:buFont typeface="Merriweather"/>
              <a:buChar char="❏"/>
            </a:pPr>
            <a:r>
              <a:rPr lang="en" sz="1800">
                <a:solidFill>
                  <a:srgbClr val="666666"/>
                </a:solidFill>
                <a:latin typeface="Merriweather"/>
                <a:ea typeface="Merriweather"/>
                <a:cs typeface="Merriweather"/>
                <a:sym typeface="Merriweather"/>
              </a:rPr>
              <a:t>The goal of the project is to design an appropriate </a:t>
            </a:r>
            <a:r>
              <a:rPr lang="en" sz="1700">
                <a:solidFill>
                  <a:srgbClr val="666666"/>
                </a:solidFill>
                <a:latin typeface="Merriweather"/>
                <a:ea typeface="Merriweather"/>
                <a:cs typeface="Merriweather"/>
                <a:sym typeface="Merriweather"/>
              </a:rPr>
              <a:t>asset-management </a:t>
            </a:r>
            <a:r>
              <a:rPr lang="en" sz="1800">
                <a:solidFill>
                  <a:srgbClr val="666666"/>
                </a:solidFill>
                <a:latin typeface="Merriweather"/>
                <a:ea typeface="Merriweather"/>
                <a:cs typeface="Merriweather"/>
                <a:sym typeface="Merriweather"/>
              </a:rPr>
              <a:t>strategy to optimize the economic capital utilization and minimizing the risk to financial investors.</a:t>
            </a:r>
            <a:endParaRPr sz="1800">
              <a:solidFill>
                <a:srgbClr val="666666"/>
              </a:solidFill>
              <a:latin typeface="Merriweather"/>
              <a:ea typeface="Merriweather"/>
              <a:cs typeface="Merriweather"/>
              <a:sym typeface="Merriweather"/>
            </a:endParaRPr>
          </a:p>
          <a:p>
            <a:pPr marL="0" lvl="0" indent="0" algn="l" rtl="0">
              <a:lnSpc>
                <a:spcPct val="115000"/>
              </a:lnSpc>
              <a:spcBef>
                <a:spcPts val="0"/>
              </a:spcBef>
              <a:spcAft>
                <a:spcPts val="0"/>
              </a:spcAft>
              <a:buNone/>
            </a:pPr>
            <a:endParaRPr sz="1800">
              <a:solidFill>
                <a:srgbClr val="666666"/>
              </a:solidFill>
              <a:latin typeface="Merriweather"/>
              <a:ea typeface="Merriweather"/>
              <a:cs typeface="Merriweather"/>
              <a:sym typeface="Merriweather"/>
            </a:endParaRPr>
          </a:p>
          <a:p>
            <a:pPr marL="457200" lvl="0" indent="-311150" algn="l" rtl="0">
              <a:lnSpc>
                <a:spcPct val="115000"/>
              </a:lnSpc>
              <a:spcBef>
                <a:spcPts val="0"/>
              </a:spcBef>
              <a:spcAft>
                <a:spcPts val="0"/>
              </a:spcAft>
              <a:buClr>
                <a:srgbClr val="666666"/>
              </a:buClr>
              <a:buSzPts val="1300"/>
              <a:buFont typeface="Merriweather"/>
              <a:buChar char="❏"/>
            </a:pPr>
            <a:r>
              <a:rPr lang="en" sz="1800">
                <a:solidFill>
                  <a:srgbClr val="666666"/>
                </a:solidFill>
                <a:latin typeface="Merriweather"/>
                <a:ea typeface="Merriweather"/>
                <a:cs typeface="Merriweather"/>
                <a:sym typeface="Merriweather"/>
              </a:rPr>
              <a:t>The primary objective of this project is to make on decision on allocation of loan money to the applications received by underwriting department of the bank based on the evaluation of three different scenarios described in the provided information. </a:t>
            </a:r>
            <a:endParaRPr sz="1800">
              <a:solidFill>
                <a:srgbClr val="666666"/>
              </a:solidFill>
              <a:latin typeface="Merriweather"/>
              <a:ea typeface="Merriweather"/>
              <a:cs typeface="Merriweather"/>
              <a:sym typeface="Merriweather"/>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680950" y="2386675"/>
            <a:ext cx="34746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capital: $1.4 Billion</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Fixed Term: 5 Years</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Annual Interest Rate: 4.32%</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Applicant: 25471</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666666"/>
                </a:solidFill>
                <a:latin typeface="Merriweather"/>
                <a:ea typeface="Merriweather"/>
                <a:cs typeface="Merriweather"/>
                <a:sym typeface="Merriweather"/>
              </a:rPr>
              <a:t>Approved Applications: 25070</a:t>
            </a:r>
            <a:endParaRPr sz="1600" b="1">
              <a:solidFill>
                <a:srgbClr val="666666"/>
              </a:solidFill>
              <a:latin typeface="Merriweather"/>
              <a:ea typeface="Merriweather"/>
              <a:cs typeface="Merriweather"/>
              <a:sym typeface="Merriweather"/>
            </a:endParaRPr>
          </a:p>
          <a:p>
            <a:pPr marL="0" lvl="0" indent="0" algn="l" rtl="0">
              <a:lnSpc>
                <a:spcPct val="115000"/>
              </a:lnSpc>
              <a:spcBef>
                <a:spcPts val="0"/>
              </a:spcBef>
              <a:spcAft>
                <a:spcPts val="0"/>
              </a:spcAft>
              <a:buNone/>
            </a:pPr>
            <a:r>
              <a:rPr lang="en" sz="1600" b="1">
                <a:solidFill>
                  <a:srgbClr val="666666"/>
                </a:solidFill>
                <a:latin typeface="Merriweather"/>
                <a:ea typeface="Merriweather"/>
                <a:cs typeface="Merriweather"/>
                <a:sym typeface="Merriweather"/>
              </a:rPr>
              <a:t>Budget Spent: $1.25 Billion</a:t>
            </a:r>
            <a:endParaRPr sz="1600" b="1">
              <a:solidFill>
                <a:srgbClr val="666666"/>
              </a:solidFill>
              <a:latin typeface="Merriweather"/>
              <a:ea typeface="Merriweather"/>
              <a:cs typeface="Merriweather"/>
              <a:sym typeface="Merriweather"/>
            </a:endParaRPr>
          </a:p>
          <a:p>
            <a:pPr marL="0" lvl="0" indent="0" algn="l" rtl="0">
              <a:spcBef>
                <a:spcPts val="0"/>
              </a:spcBef>
              <a:spcAft>
                <a:spcPts val="1600"/>
              </a:spcAft>
              <a:buNone/>
            </a:pPr>
            <a:endParaRPr/>
          </a:p>
        </p:txBody>
      </p:sp>
      <p:pic>
        <p:nvPicPr>
          <p:cNvPr id="105" name="Google Shape;105;p16"/>
          <p:cNvPicPr preferRelativeResize="0"/>
          <p:nvPr/>
        </p:nvPicPr>
        <p:blipFill>
          <a:blip r:embed="rId3">
            <a:alphaModFix/>
          </a:blip>
          <a:stretch>
            <a:fillRect/>
          </a:stretch>
        </p:blipFill>
        <p:spPr>
          <a:xfrm>
            <a:off x="4155550" y="956500"/>
            <a:ext cx="4649400" cy="3847500"/>
          </a:xfrm>
          <a:prstGeom prst="rect">
            <a:avLst/>
          </a:prstGeom>
          <a:noFill/>
          <a:ln>
            <a:noFill/>
          </a:ln>
        </p:spPr>
      </p:pic>
      <p:sp>
        <p:nvSpPr>
          <p:cNvPr id="106" name="Google Shape;106;p16"/>
          <p:cNvSpPr txBox="1"/>
          <p:nvPr/>
        </p:nvSpPr>
        <p:spPr>
          <a:xfrm>
            <a:off x="680950" y="697300"/>
            <a:ext cx="2786400" cy="5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434343"/>
                </a:solidFill>
                <a:latin typeface="Merriweather"/>
                <a:ea typeface="Merriweather"/>
                <a:cs typeface="Merriweather"/>
                <a:sym typeface="Merriweather"/>
              </a:rPr>
              <a:t>SCENARIO 1:</a:t>
            </a:r>
            <a:endParaRPr sz="2800" dirty="0">
              <a:solidFill>
                <a:srgbClr val="434343"/>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05596" y="682317"/>
            <a:ext cx="2607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dirty="0">
                <a:solidFill>
                  <a:srgbClr val="434343"/>
                </a:solidFill>
                <a:latin typeface="Merriweather"/>
                <a:ea typeface="Merriweather"/>
                <a:cs typeface="Merriweather"/>
                <a:sym typeface="Merriweather"/>
              </a:rPr>
              <a:t>SCENARIO 2:</a:t>
            </a:r>
            <a:endParaRPr sz="3200" dirty="0">
              <a:solidFill>
                <a:srgbClr val="434343"/>
              </a:solidFill>
              <a:latin typeface="Merriweather"/>
              <a:ea typeface="Merriweather"/>
              <a:cs typeface="Merriweather"/>
              <a:sym typeface="Merriweather"/>
            </a:endParaRPr>
          </a:p>
        </p:txBody>
      </p:sp>
      <p:pic>
        <p:nvPicPr>
          <p:cNvPr id="112" name="Google Shape;112;p17"/>
          <p:cNvPicPr preferRelativeResize="0"/>
          <p:nvPr/>
        </p:nvPicPr>
        <p:blipFill>
          <a:blip r:embed="rId3">
            <a:alphaModFix/>
          </a:blip>
          <a:stretch>
            <a:fillRect/>
          </a:stretch>
        </p:blipFill>
        <p:spPr>
          <a:xfrm>
            <a:off x="4187950" y="867400"/>
            <a:ext cx="4635900" cy="3920400"/>
          </a:xfrm>
          <a:prstGeom prst="rect">
            <a:avLst/>
          </a:prstGeom>
          <a:noFill/>
          <a:ln>
            <a:noFill/>
          </a:ln>
        </p:spPr>
      </p:pic>
      <p:sp>
        <p:nvSpPr>
          <p:cNvPr id="113" name="Google Shape;113;p17"/>
          <p:cNvSpPr txBox="1"/>
          <p:nvPr/>
        </p:nvSpPr>
        <p:spPr>
          <a:xfrm>
            <a:off x="566950" y="2488675"/>
            <a:ext cx="3507600" cy="2469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capital: $450 Million</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Fixed Term: 5 Years</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Annual Interest Rate: 4.32%</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Applicant: 25471</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666666"/>
                </a:solidFill>
                <a:latin typeface="Merriweather"/>
                <a:ea typeface="Merriweather"/>
                <a:cs typeface="Merriweather"/>
                <a:sym typeface="Merriweather"/>
              </a:rPr>
              <a:t>Approved Applications: 6448</a:t>
            </a:r>
            <a:endParaRPr sz="1600" b="1">
              <a:solidFill>
                <a:srgbClr val="666666"/>
              </a:solidFill>
              <a:latin typeface="Merriweather"/>
              <a:ea typeface="Merriweather"/>
              <a:cs typeface="Merriweather"/>
              <a:sym typeface="Merriweather"/>
            </a:endParaRPr>
          </a:p>
          <a:p>
            <a:pPr marL="0" lvl="0" indent="0" algn="l" rtl="0">
              <a:lnSpc>
                <a:spcPct val="115000"/>
              </a:lnSpc>
              <a:spcBef>
                <a:spcPts val="0"/>
              </a:spcBef>
              <a:spcAft>
                <a:spcPts val="0"/>
              </a:spcAft>
              <a:buNone/>
            </a:pPr>
            <a:r>
              <a:rPr lang="en" sz="1600" b="1">
                <a:solidFill>
                  <a:srgbClr val="666666"/>
                </a:solidFill>
                <a:latin typeface="Merriweather"/>
                <a:ea typeface="Merriweather"/>
                <a:cs typeface="Merriweather"/>
                <a:sym typeface="Merriweather"/>
              </a:rPr>
              <a:t>Budget Spent: $449 Million</a:t>
            </a:r>
            <a:endParaRPr>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697050" y="675999"/>
            <a:ext cx="28266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0">
                <a:solidFill>
                  <a:srgbClr val="434343"/>
                </a:solidFill>
                <a:latin typeface="Merriweather"/>
                <a:ea typeface="Merriweather"/>
                <a:cs typeface="Merriweather"/>
                <a:sym typeface="Merriweather"/>
              </a:rPr>
              <a:t>SCENARIO 3:</a:t>
            </a:r>
            <a:endParaRPr sz="3400" b="0">
              <a:solidFill>
                <a:srgbClr val="434343"/>
              </a:solidFill>
              <a:latin typeface="Merriweather"/>
              <a:ea typeface="Merriweather"/>
              <a:cs typeface="Merriweather"/>
              <a:sym typeface="Merriweather"/>
            </a:endParaRPr>
          </a:p>
        </p:txBody>
      </p:sp>
      <p:pic>
        <p:nvPicPr>
          <p:cNvPr id="119" name="Google Shape;119;p18"/>
          <p:cNvPicPr preferRelativeResize="0"/>
          <p:nvPr/>
        </p:nvPicPr>
        <p:blipFill>
          <a:blip r:embed="rId3">
            <a:alphaModFix/>
          </a:blip>
          <a:stretch>
            <a:fillRect/>
          </a:stretch>
        </p:blipFill>
        <p:spPr>
          <a:xfrm>
            <a:off x="4333750" y="778300"/>
            <a:ext cx="4374000" cy="4027500"/>
          </a:xfrm>
          <a:prstGeom prst="rect">
            <a:avLst/>
          </a:prstGeom>
          <a:noFill/>
          <a:ln>
            <a:noFill/>
          </a:ln>
        </p:spPr>
      </p:pic>
      <p:sp>
        <p:nvSpPr>
          <p:cNvPr id="120" name="Google Shape;120;p18"/>
          <p:cNvSpPr txBox="1"/>
          <p:nvPr/>
        </p:nvSpPr>
        <p:spPr>
          <a:xfrm>
            <a:off x="697050" y="2487400"/>
            <a:ext cx="3207600" cy="231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capital: $1.4 Billion</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Fixed Term: 5 Years</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Annual Interest Rate: Varying</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999999"/>
                </a:solidFill>
                <a:latin typeface="Merriweather"/>
                <a:ea typeface="Merriweather"/>
                <a:cs typeface="Merriweather"/>
                <a:sym typeface="Merriweather"/>
              </a:rPr>
              <a:t>Total Applicant: 25471</a:t>
            </a:r>
            <a:endParaRPr sz="1600" b="1">
              <a:solidFill>
                <a:srgbClr val="999999"/>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666666"/>
                </a:solidFill>
                <a:latin typeface="Merriweather"/>
                <a:ea typeface="Merriweather"/>
                <a:cs typeface="Merriweather"/>
                <a:sym typeface="Merriweather"/>
              </a:rPr>
              <a:t>Approved Applications: 21763</a:t>
            </a:r>
            <a:endParaRPr sz="1600" b="1">
              <a:solidFill>
                <a:srgbClr val="666666"/>
              </a:solidFill>
              <a:latin typeface="Merriweather"/>
              <a:ea typeface="Merriweather"/>
              <a:cs typeface="Merriweather"/>
              <a:sym typeface="Merriweather"/>
            </a:endParaRPr>
          </a:p>
          <a:p>
            <a:pPr marL="0" lvl="0" indent="0" algn="l" rtl="0">
              <a:lnSpc>
                <a:spcPct val="150000"/>
              </a:lnSpc>
              <a:spcBef>
                <a:spcPts val="0"/>
              </a:spcBef>
              <a:spcAft>
                <a:spcPts val="0"/>
              </a:spcAft>
              <a:buNone/>
            </a:pPr>
            <a:r>
              <a:rPr lang="en" sz="1600" b="1">
                <a:solidFill>
                  <a:srgbClr val="666666"/>
                </a:solidFill>
                <a:latin typeface="Merriweather"/>
                <a:ea typeface="Merriweather"/>
                <a:cs typeface="Merriweather"/>
                <a:sym typeface="Merriweather"/>
              </a:rPr>
              <a:t>Rejected Applications: 3708</a:t>
            </a:r>
            <a:endParaRPr sz="1600" b="1">
              <a:solidFill>
                <a:srgbClr val="666666"/>
              </a:solidFill>
              <a:latin typeface="Merriweather"/>
              <a:ea typeface="Merriweather"/>
              <a:cs typeface="Merriweather"/>
              <a:sym typeface="Merriweather"/>
            </a:endParaRPr>
          </a:p>
          <a:p>
            <a:pPr marL="0" lvl="0" indent="0" algn="l" rtl="0">
              <a:lnSpc>
                <a:spcPct val="115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650" y="652974"/>
            <a:ext cx="2980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434343"/>
                </a:solidFill>
                <a:latin typeface="Merriweather"/>
                <a:ea typeface="Merriweather"/>
                <a:cs typeface="Merriweather"/>
                <a:sym typeface="Merriweather"/>
              </a:rPr>
              <a:t>Conclusion :</a:t>
            </a:r>
            <a:endParaRPr sz="2100" dirty="0">
              <a:solidFill>
                <a:srgbClr val="434343"/>
              </a:solidFill>
            </a:endParaRPr>
          </a:p>
        </p:txBody>
      </p:sp>
      <p:sp>
        <p:nvSpPr>
          <p:cNvPr id="126" name="Google Shape;126;p19"/>
          <p:cNvSpPr txBox="1">
            <a:spLocks noGrp="1"/>
          </p:cNvSpPr>
          <p:nvPr>
            <p:ph type="body" idx="1"/>
          </p:nvPr>
        </p:nvSpPr>
        <p:spPr>
          <a:xfrm>
            <a:off x="727650" y="2226900"/>
            <a:ext cx="7688700" cy="2261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rgbClr val="000000"/>
                </a:solidFill>
                <a:latin typeface="Comic Sans MS"/>
                <a:ea typeface="Comic Sans MS"/>
                <a:cs typeface="Comic Sans MS"/>
                <a:sym typeface="Comic Sans MS"/>
              </a:rPr>
              <a:t> </a:t>
            </a:r>
            <a:r>
              <a:rPr lang="en" sz="1600">
                <a:solidFill>
                  <a:srgbClr val="666666"/>
                </a:solidFill>
                <a:latin typeface="Merriweather"/>
                <a:ea typeface="Merriweather"/>
                <a:cs typeface="Merriweather"/>
                <a:sym typeface="Merriweather"/>
              </a:rPr>
              <a:t>As an underwriting department employee, the decision of loan approval  decision is simplified using data mining. </a:t>
            </a:r>
            <a:endParaRPr sz="1600">
              <a:solidFill>
                <a:srgbClr val="666666"/>
              </a:solidFill>
              <a:latin typeface="Merriweather"/>
              <a:ea typeface="Merriweather"/>
              <a:cs typeface="Merriweather"/>
              <a:sym typeface="Merriweather"/>
            </a:endParaRPr>
          </a:p>
          <a:p>
            <a:pPr marL="0" lvl="0" indent="0" algn="just" rtl="0">
              <a:lnSpc>
                <a:spcPct val="150000"/>
              </a:lnSpc>
              <a:spcBef>
                <a:spcPts val="1000"/>
              </a:spcBef>
              <a:spcAft>
                <a:spcPts val="0"/>
              </a:spcAft>
              <a:buNone/>
            </a:pPr>
            <a:r>
              <a:rPr lang="en" sz="1600">
                <a:solidFill>
                  <a:srgbClr val="666666"/>
                </a:solidFill>
                <a:latin typeface="Merriweather"/>
                <a:ea typeface="Merriweather"/>
                <a:cs typeface="Merriweather"/>
                <a:sym typeface="Merriweather"/>
              </a:rPr>
              <a:t>So, this application of data mining acts as a bridge between traditional and modern banking technique.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3134950" y="2231550"/>
            <a:ext cx="2502900"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34343"/>
                </a:solidFill>
                <a:latin typeface="Merriweather"/>
                <a:ea typeface="Merriweather"/>
                <a:cs typeface="Merriweather"/>
                <a:sym typeface="Merriweather"/>
              </a:rPr>
              <a:t>THANK YOU</a:t>
            </a:r>
            <a:endParaRPr sz="2800">
              <a:solidFill>
                <a:srgbClr val="434343"/>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258</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Merriweather</vt:lpstr>
      <vt:lpstr>Lato</vt:lpstr>
      <vt:lpstr>Arial</vt:lpstr>
      <vt:lpstr>Raleway</vt:lpstr>
      <vt:lpstr>Roboto</vt:lpstr>
      <vt:lpstr>Comic Sans MS</vt:lpstr>
      <vt:lpstr>Streamline</vt:lpstr>
      <vt:lpstr>Application of Data Mining in Underwriting Department  Group Project: MIS-64037- Advanced Data Mining and Analytics </vt:lpstr>
      <vt:lpstr> Table of Content :</vt:lpstr>
      <vt:lpstr>Project Goal &amp; Objective:</vt:lpstr>
      <vt:lpstr>PowerPoint Presentation</vt:lpstr>
      <vt:lpstr>SCENARIO 2:</vt:lpstr>
      <vt:lpstr>SCENARIO 3:</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Data Mining in Underwriting Department Group Project: MIS-64037- Advanced Data Mining and Analytics </dc:title>
  <cp:lastModifiedBy>Amruta Deshpande</cp:lastModifiedBy>
  <cp:revision>2</cp:revision>
  <dcterms:modified xsi:type="dcterms:W3CDTF">2020-05-01T20:28:59Z</dcterms:modified>
</cp:coreProperties>
</file>