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0"/>
  </p:notesMasterIdLst>
  <p:sldIdLst>
    <p:sldId id="256" r:id="rId4"/>
    <p:sldId id="257" r:id="rId5"/>
    <p:sldId id="258" r:id="rId6"/>
    <p:sldId id="259" r:id="rId7"/>
    <p:sldId id="260" r:id="rId8"/>
    <p:sldId id="261" r:id="rId9"/>
    <p:sldId id="262" r:id="rId10"/>
    <p:sldId id="263" r:id="rId11"/>
    <p:sldId id="264" r:id="rId12"/>
    <p:sldId id="281" r:id="rId13"/>
    <p:sldId id="265" r:id="rId14"/>
    <p:sldId id="266" r:id="rId15"/>
    <p:sldId id="267" r:id="rId16"/>
    <p:sldId id="270" r:id="rId17"/>
    <p:sldId id="271" r:id="rId18"/>
    <p:sldId id="269" r:id="rId19"/>
    <p:sldId id="268" r:id="rId20"/>
    <p:sldId id="272" r:id="rId21"/>
    <p:sldId id="273" r:id="rId22"/>
    <p:sldId id="274" r:id="rId23"/>
    <p:sldId id="275" r:id="rId24"/>
    <p:sldId id="276" r:id="rId25"/>
    <p:sldId id="277" r:id="rId26"/>
    <p:sldId id="278" r:id="rId27"/>
    <p:sldId id="279" r:id="rId28"/>
    <p:sldId id="280"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p:cViewPr varScale="1">
        <p:scale>
          <a:sx n="90" d="100"/>
          <a:sy n="90" d="100"/>
        </p:scale>
        <p:origin x="762"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IN" sz="4400" b="0" strike="noStrike" spc="-1">
                <a:latin typeface="Arial"/>
              </a:rPr>
              <a:t>Click to move the slide</a:t>
            </a:r>
          </a:p>
        </p:txBody>
      </p:sp>
      <p:sp>
        <p:nvSpPr>
          <p:cNvPr id="119"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20"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121"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122"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123" name="PlaceHolder 6"/>
          <p:cNvSpPr>
            <a:spLocks noGrp="1"/>
          </p:cNvSpPr>
          <p:nvPr>
            <p:ph type="sldNum"/>
          </p:nvPr>
        </p:nvSpPr>
        <p:spPr>
          <a:xfrm>
            <a:off x="4278960" y="10157400"/>
            <a:ext cx="3280680" cy="534240"/>
          </a:xfrm>
          <a:prstGeom prst="rect">
            <a:avLst/>
          </a:prstGeom>
        </p:spPr>
        <p:txBody>
          <a:bodyPr lIns="0" tIns="0" rIns="0" bIns="0" anchor="b"/>
          <a:lstStyle/>
          <a:p>
            <a:pPr algn="r"/>
            <a:fld id="{39B34783-1E4C-4AC0-8E48-BD163259CC6F}" type="slidenum">
              <a:rPr lang="en-IN" sz="1400" b="0" strike="noStrike" spc="-1">
                <a:latin typeface="Times New Roman"/>
              </a:rPr>
              <a:pPr algn="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noRot="1" noChangeAspect="1"/>
          </p:cNvSpPr>
          <p:nvPr>
            <p:ph type="sldImg"/>
          </p:nvPr>
        </p:nvSpPr>
        <p:spPr>
          <a:xfrm>
            <a:off x="381000" y="685800"/>
            <a:ext cx="6094413" cy="3427413"/>
          </a:xfrm>
          <a:prstGeom prst="rect">
            <a:avLst/>
          </a:prstGeom>
        </p:spPr>
      </p:sp>
      <p:sp>
        <p:nvSpPr>
          <p:cNvPr id="178" name="PlaceHolder 2"/>
          <p:cNvSpPr>
            <a:spLocks noGrp="1"/>
          </p:cNvSpPr>
          <p:nvPr>
            <p:ph type="body"/>
          </p:nvPr>
        </p:nvSpPr>
        <p:spPr>
          <a:xfrm>
            <a:off x="685800" y="4343400"/>
            <a:ext cx="5485320" cy="4113720"/>
          </a:xfrm>
          <a:prstGeom prst="rect">
            <a:avLst/>
          </a:prstGeom>
        </p:spPr>
        <p:txBody>
          <a:bodyPr lIns="0" tIns="91440" rIns="0" bIns="91440"/>
          <a:lstStyle/>
          <a:p>
            <a:pPr marL="457200" indent="-297360">
              <a:lnSpc>
                <a:spcPct val="100000"/>
              </a:lnSpc>
              <a:buClr>
                <a:srgbClr val="000000"/>
              </a:buClr>
              <a:buFont typeface="Wingdings" charset="2"/>
              <a:buChar char=""/>
            </a:pPr>
            <a:r>
              <a:rPr lang="en-IN" sz="1100" b="1" i="1" strike="noStrike" spc="-1">
                <a:latin typeface="Arial"/>
              </a:rPr>
              <a:t>1. Admin Module</a:t>
            </a:r>
            <a:endParaRPr lang="en-IN" sz="1100" b="0" strike="noStrike" spc="-1">
              <a:latin typeface="Arial"/>
            </a:endParaRPr>
          </a:p>
          <a:p>
            <a:pPr marL="457200" indent="-297360">
              <a:lnSpc>
                <a:spcPct val="100000"/>
              </a:lnSpc>
              <a:buClr>
                <a:srgbClr val="000000"/>
              </a:buClr>
              <a:buFont typeface="Wingdings" charset="2"/>
              <a:buChar char=""/>
            </a:pPr>
            <a:r>
              <a:rPr lang="en-IN" sz="1100" b="0" strike="noStrike" spc="-1">
                <a:latin typeface="Arial"/>
              </a:rPr>
              <a:t>The admin is responsible for taking all the details of the faculty, course, subject, semester and how many hours a day the classes last. The admin generates the timetable according to all these factors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39B34783-1E4C-4AC0-8E48-BD163259CC6F}" type="slidenum">
              <a:rPr lang="en-IN" sz="1400" b="0" strike="noStrike" spc="-1" smtClean="0">
                <a:latin typeface="Times New Roman"/>
              </a:rPr>
              <a:pPr algn="r"/>
              <a:t>22</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8880" cy="142236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200"/>
            <a:ext cx="822888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3880" y="2761200"/>
            <a:ext cx="401544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36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36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36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200"/>
            <a:ext cx="2649600" cy="142236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200"/>
            <a:ext cx="2649600" cy="142236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200"/>
            <a:ext cx="264960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8880" cy="29826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8880" cy="2982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7640" cy="7054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8880" cy="29826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3880" y="2761200"/>
            <a:ext cx="401544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200"/>
            <a:ext cx="822888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8880" cy="142236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200"/>
            <a:ext cx="822888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3880" y="2761200"/>
            <a:ext cx="401544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36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36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36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200"/>
            <a:ext cx="2649600" cy="142236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200"/>
            <a:ext cx="2649600" cy="142236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200"/>
            <a:ext cx="264960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83" name="PlaceHolder 2"/>
          <p:cNvSpPr>
            <a:spLocks noGrp="1"/>
          </p:cNvSpPr>
          <p:nvPr>
            <p:ph type="subTitle"/>
          </p:nvPr>
        </p:nvSpPr>
        <p:spPr>
          <a:xfrm>
            <a:off x="457200" y="1203480"/>
            <a:ext cx="8228880" cy="29826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85" name="PlaceHolder 2"/>
          <p:cNvSpPr>
            <a:spLocks noGrp="1"/>
          </p:cNvSpPr>
          <p:nvPr>
            <p:ph type="body"/>
          </p:nvPr>
        </p:nvSpPr>
        <p:spPr>
          <a:xfrm>
            <a:off x="457200" y="1203480"/>
            <a:ext cx="8228880" cy="2982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87"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IN" sz="3200" b="0" strike="noStrike" spc="-1">
              <a:latin typeface="Arial"/>
            </a:endParaRPr>
          </a:p>
        </p:txBody>
      </p:sp>
      <p:sp>
        <p:nvSpPr>
          <p:cNvPr id="88"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8880" cy="2982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512640" y="1893240"/>
            <a:ext cx="8117640" cy="7054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92"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96"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673880" y="2761200"/>
            <a:ext cx="401544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100"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IN" sz="3200" b="0" strike="noStrike" spc="-1">
              <a:latin typeface="Arial"/>
            </a:endParaRPr>
          </a:p>
        </p:txBody>
      </p:sp>
      <p:sp>
        <p:nvSpPr>
          <p:cNvPr id="102" name="PlaceHolder 4"/>
          <p:cNvSpPr>
            <a:spLocks noGrp="1"/>
          </p:cNvSpPr>
          <p:nvPr>
            <p:ph type="body"/>
          </p:nvPr>
        </p:nvSpPr>
        <p:spPr>
          <a:xfrm>
            <a:off x="457200" y="2761200"/>
            <a:ext cx="822888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104" name="PlaceHolder 2"/>
          <p:cNvSpPr>
            <a:spLocks noGrp="1"/>
          </p:cNvSpPr>
          <p:nvPr>
            <p:ph type="body"/>
          </p:nvPr>
        </p:nvSpPr>
        <p:spPr>
          <a:xfrm>
            <a:off x="457200" y="1203480"/>
            <a:ext cx="8228880" cy="142236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57200" y="2761200"/>
            <a:ext cx="822888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107"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IN" sz="3200" b="0" strike="noStrike" spc="-1">
              <a:latin typeface="Arial"/>
            </a:endParaRPr>
          </a:p>
        </p:txBody>
      </p:sp>
      <p:sp>
        <p:nvSpPr>
          <p:cNvPr id="108"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IN" sz="3200" b="0" strike="noStrike" spc="-1">
              <a:latin typeface="Arial"/>
            </a:endParaRPr>
          </a:p>
        </p:txBody>
      </p:sp>
      <p:sp>
        <p:nvSpPr>
          <p:cNvPr id="109"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IN" sz="3200" b="0" strike="noStrike" spc="-1">
              <a:latin typeface="Arial"/>
            </a:endParaRPr>
          </a:p>
        </p:txBody>
      </p:sp>
      <p:sp>
        <p:nvSpPr>
          <p:cNvPr id="110" name="PlaceHolder 5"/>
          <p:cNvSpPr>
            <a:spLocks noGrp="1"/>
          </p:cNvSpPr>
          <p:nvPr>
            <p:ph type="body"/>
          </p:nvPr>
        </p:nvSpPr>
        <p:spPr>
          <a:xfrm>
            <a:off x="4673880" y="2761200"/>
            <a:ext cx="401544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112" name="PlaceHolder 2"/>
          <p:cNvSpPr>
            <a:spLocks noGrp="1"/>
          </p:cNvSpPr>
          <p:nvPr>
            <p:ph type="body"/>
          </p:nvPr>
        </p:nvSpPr>
        <p:spPr>
          <a:xfrm>
            <a:off x="457200" y="1203480"/>
            <a:ext cx="2649600" cy="142236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3239640" y="1203480"/>
            <a:ext cx="2649600" cy="142236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6022080" y="1203480"/>
            <a:ext cx="2649600" cy="142236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57200" y="2761200"/>
            <a:ext cx="2649600" cy="1422360"/>
          </a:xfrm>
          <a:prstGeom prst="rect">
            <a:avLst/>
          </a:prstGeom>
        </p:spPr>
        <p:txBody>
          <a:bodyPr lIns="0" tIns="0" rIns="0" bIns="0">
            <a:normAutofit/>
          </a:bodyPr>
          <a:lstStyle/>
          <a:p>
            <a:endParaRPr lang="en-IN" sz="3200" b="0" strike="noStrike" spc="-1">
              <a:latin typeface="Arial"/>
            </a:endParaRPr>
          </a:p>
        </p:txBody>
      </p:sp>
      <p:sp>
        <p:nvSpPr>
          <p:cNvPr id="116" name="PlaceHolder 6"/>
          <p:cNvSpPr>
            <a:spLocks noGrp="1"/>
          </p:cNvSpPr>
          <p:nvPr>
            <p:ph type="body"/>
          </p:nvPr>
        </p:nvSpPr>
        <p:spPr>
          <a:xfrm>
            <a:off x="3239640" y="2761200"/>
            <a:ext cx="2649600" cy="1422360"/>
          </a:xfrm>
          <a:prstGeom prst="rect">
            <a:avLst/>
          </a:prstGeom>
        </p:spPr>
        <p:txBody>
          <a:bodyPr lIns="0" tIns="0" rIns="0" bIns="0">
            <a:normAutofit/>
          </a:bodyPr>
          <a:lstStyle/>
          <a:p>
            <a:endParaRPr lang="en-IN" sz="3200" b="0" strike="noStrike" spc="-1">
              <a:latin typeface="Arial"/>
            </a:endParaRPr>
          </a:p>
        </p:txBody>
      </p:sp>
      <p:sp>
        <p:nvSpPr>
          <p:cNvPr id="117" name="PlaceHolder 7"/>
          <p:cNvSpPr>
            <a:spLocks noGrp="1"/>
          </p:cNvSpPr>
          <p:nvPr>
            <p:ph type="body"/>
          </p:nvPr>
        </p:nvSpPr>
        <p:spPr>
          <a:xfrm>
            <a:off x="6022080" y="2761200"/>
            <a:ext cx="264960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7640" cy="7054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3880" y="2761200"/>
            <a:ext cx="401544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7640" cy="152172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200"/>
            <a:ext cx="8228880" cy="14223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2920" cy="171072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16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7640" cy="152172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1800" b="0" strike="noStrike" spc="-1">
                <a:latin typeface="Arial"/>
              </a:rPr>
              <a:t>Second Outline Level</a:t>
            </a:r>
          </a:p>
          <a:p>
            <a:pPr marL="1296000" lvl="2" indent="-288000">
              <a:spcBef>
                <a:spcPts val="850"/>
              </a:spcBef>
              <a:buClr>
                <a:srgbClr val="FFFFFF"/>
              </a:buClr>
              <a:buSzPct val="45000"/>
              <a:buFont typeface="Wingdings" charset="2"/>
              <a:buChar char=""/>
            </a:pPr>
            <a:r>
              <a:rPr lang="en-IN" sz="1800" b="0" strike="noStrike" spc="-1">
                <a:latin typeface="Arial"/>
              </a:rPr>
              <a:t>Third Outline Level</a:t>
            </a:r>
          </a:p>
          <a:p>
            <a:pPr marL="1728000" lvl="3" indent="-216000">
              <a:spcBef>
                <a:spcPts val="567"/>
              </a:spcBef>
              <a:buClr>
                <a:srgbClr val="FFFFFF"/>
              </a:buClr>
              <a:buSzPct val="75000"/>
              <a:buFont typeface="Symbol" charset="2"/>
              <a:buChar char=""/>
            </a:pPr>
            <a:r>
              <a:rPr lang="en-IN" sz="1800" b="0" strike="noStrike" spc="-1">
                <a:latin typeface="Arial"/>
              </a:rPr>
              <a:t>Fourth Outline Level</a:t>
            </a:r>
          </a:p>
          <a:p>
            <a:pPr marL="2160000" lvl="4" indent="-216000">
              <a:spcBef>
                <a:spcPts val="283"/>
              </a:spcBef>
              <a:buClr>
                <a:srgbClr val="FFFFFF"/>
              </a:buClr>
              <a:buSzPct val="45000"/>
              <a:buFont typeface="Wingdings" charset="2"/>
              <a:buChar char=""/>
            </a:pPr>
            <a:r>
              <a:rPr lang="en-IN" sz="1800" b="0" strike="noStrike" spc="-1">
                <a:latin typeface="Arial"/>
              </a:rPr>
              <a:t>Fifth Outline Level</a:t>
            </a:r>
          </a:p>
          <a:p>
            <a:pPr marL="2592000" lvl="5" indent="-216000">
              <a:spcBef>
                <a:spcPts val="283"/>
              </a:spcBef>
              <a:buClr>
                <a:srgbClr val="FFFFFF"/>
              </a:buClr>
              <a:buSzPct val="45000"/>
              <a:buFont typeface="Wingdings" charset="2"/>
              <a:buChar char=""/>
            </a:pPr>
            <a:r>
              <a:rPr lang="en-IN" sz="1800" b="0" strike="noStrike" spc="-1">
                <a:latin typeface="Arial"/>
              </a:rPr>
              <a:t>Sixth Outline Level</a:t>
            </a:r>
          </a:p>
          <a:p>
            <a:pPr marL="3024000" lvl="6" indent="-216000">
              <a:spcBef>
                <a:spcPts val="283"/>
              </a:spcBef>
              <a:buClr>
                <a:srgbClr val="FFFFFF"/>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2920" cy="968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79" name="CustomShape 1"/>
          <p:cNvSpPr/>
          <p:nvPr/>
        </p:nvSpPr>
        <p:spPr>
          <a:xfrm>
            <a:off x="0" y="5045760"/>
            <a:ext cx="9142920" cy="9684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512640" y="1893240"/>
            <a:ext cx="8117640" cy="1521720"/>
          </a:xfrm>
          <a:prstGeom prst="rect">
            <a:avLst/>
          </a:prstGeom>
        </p:spPr>
        <p:txBody>
          <a:bodyPr lIns="0" tIns="0" rIns="0" bIns="0" anchor="ctr"/>
          <a:lstStyle/>
          <a:p>
            <a:r>
              <a:rPr lang="en-IN" sz="1800" b="0" strike="noStrike" spc="-1">
                <a:latin typeface="Arial"/>
              </a:rPr>
              <a:t>Click to edit the title text format</a:t>
            </a:r>
          </a:p>
        </p:txBody>
      </p:sp>
      <p:sp>
        <p:nvSpPr>
          <p:cNvPr id="81"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Google Shape;59;p13"/>
          <p:cNvPicPr/>
          <p:nvPr/>
        </p:nvPicPr>
        <p:blipFill>
          <a:blip r:embed="rId2" cstate="print"/>
          <a:stretch/>
        </p:blipFill>
        <p:spPr>
          <a:xfrm>
            <a:off x="3071880" y="170640"/>
            <a:ext cx="2998800" cy="1992960"/>
          </a:xfrm>
          <a:prstGeom prst="rect">
            <a:avLst/>
          </a:prstGeom>
          <a:ln>
            <a:noFill/>
          </a:ln>
        </p:spPr>
      </p:pic>
      <p:sp>
        <p:nvSpPr>
          <p:cNvPr id="125" name="CustomShape 1"/>
          <p:cNvSpPr/>
          <p:nvPr/>
        </p:nvSpPr>
        <p:spPr>
          <a:xfrm>
            <a:off x="512640" y="2230200"/>
            <a:ext cx="8117640" cy="2347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a:solidFill>
                  <a:srgbClr val="FFFBF0"/>
                </a:solidFill>
                <a:latin typeface="Times New Roman"/>
                <a:ea typeface="Times New Roman"/>
              </a:rPr>
              <a:t>Computer Engineering Department</a:t>
            </a:r>
            <a:br/>
            <a:r>
              <a:rPr lang="en-IN" sz="2400" b="0" strike="noStrike" spc="-1">
                <a:solidFill>
                  <a:srgbClr val="FFFBF0"/>
                </a:solidFill>
                <a:latin typeface="Times New Roman"/>
                <a:ea typeface="Times New Roman"/>
              </a:rPr>
              <a:t>A.P. Shah Institute of Technology</a:t>
            </a:r>
            <a:br/>
            <a:r>
              <a:rPr lang="en-IN" sz="2400" b="0" strike="noStrike" spc="-1">
                <a:solidFill>
                  <a:srgbClr val="FFFBF0"/>
                </a:solidFill>
                <a:latin typeface="Times New Roman"/>
                <a:ea typeface="Times New Roman"/>
              </a:rPr>
              <a:t>G.B.Road,Kasarvadavli, Thane(W), Mumbai-400615</a:t>
            </a:r>
            <a:br/>
            <a:r>
              <a:rPr lang="en-IN" sz="2400" b="0" strike="noStrike" spc="-1">
                <a:solidFill>
                  <a:srgbClr val="FFFBF0"/>
                </a:solidFill>
                <a:latin typeface="Times New Roman"/>
                <a:ea typeface="Times New Roman"/>
              </a:rPr>
              <a:t>UNIVERSITY OF MUMBAI</a:t>
            </a:r>
            <a:br/>
            <a:r>
              <a:rPr lang="en-IN" sz="2400" b="0" strike="noStrike" spc="-1">
                <a:solidFill>
                  <a:srgbClr val="FFFBF0"/>
                </a:solidFill>
                <a:latin typeface="Times New Roman"/>
                <a:ea typeface="Times New Roman"/>
              </a:rPr>
              <a:t>Academic Year 2019-2020</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CBB5-BF1F-490A-BF39-A222ED6F063C}"/>
              </a:ext>
            </a:extLst>
          </p:cNvPr>
          <p:cNvSpPr>
            <a:spLocks noGrp="1"/>
          </p:cNvSpPr>
          <p:nvPr>
            <p:ph type="title"/>
          </p:nvPr>
        </p:nvSpPr>
        <p:spPr>
          <a:xfrm>
            <a:off x="512640" y="438150"/>
            <a:ext cx="8117640" cy="4419600"/>
          </a:xfrm>
        </p:spPr>
        <p:txBody>
          <a:bodyPr/>
          <a:lstStyle/>
          <a:p>
            <a:pPr marL="287190" indent="-285750">
              <a:lnSpc>
                <a:spcPct val="120000"/>
              </a:lnSpc>
              <a:buFont typeface="Wingdings" panose="05000000000000000000" pitchFamily="2" charset="2"/>
              <a:buChar char="§"/>
            </a:pPr>
            <a:br>
              <a:rPr lang="en-IN" sz="1600" spc="-1" dirty="0">
                <a:uFill>
                  <a:solidFill>
                    <a:srgbClr val="FFFFFF"/>
                  </a:solidFill>
                </a:uFill>
                <a:latin typeface="Rockwell"/>
              </a:rPr>
            </a:br>
            <a:br>
              <a:rPr lang="en-IN" sz="1600" spc="-1" dirty="0">
                <a:uFill>
                  <a:solidFill>
                    <a:srgbClr val="FFFFFF"/>
                  </a:solidFill>
                </a:uFill>
                <a:latin typeface="Rockwell"/>
              </a:rPr>
            </a:br>
            <a:br>
              <a:rPr lang="en-IN" sz="1600" spc="-1" dirty="0">
                <a:uFill>
                  <a:solidFill>
                    <a:srgbClr val="FFFFFF"/>
                  </a:solidFill>
                </a:uFill>
                <a:latin typeface="Rockwell"/>
              </a:rPr>
            </a:br>
            <a:r>
              <a:rPr lang="en-IN" sz="1600" spc="-1" dirty="0">
                <a:uFill>
                  <a:solidFill>
                    <a:srgbClr val="FFFFFF"/>
                  </a:solidFill>
                </a:uFill>
                <a:latin typeface="Rockwell"/>
              </a:rPr>
              <a:t>Genetic Algorithms:- It is a method for both constraints and </a:t>
            </a:r>
            <a:r>
              <a:rPr lang="en-IN" sz="1600" spc="-1" dirty="0" err="1">
                <a:uFill>
                  <a:solidFill>
                    <a:srgbClr val="FFFFFF"/>
                  </a:solidFill>
                </a:uFill>
                <a:latin typeface="Rockwell"/>
              </a:rPr>
              <a:t>unconstraints</a:t>
            </a:r>
            <a:r>
              <a:rPr lang="en-IN" sz="1600" spc="-1" dirty="0">
                <a:uFill>
                  <a:solidFill>
                    <a:srgbClr val="FFFFFF"/>
                  </a:solidFill>
                </a:uFill>
                <a:latin typeface="Rockwell"/>
              </a:rPr>
              <a:t> optimization problem that is based on natural selection, the process that drives biological evolution.</a:t>
            </a:r>
            <a:br>
              <a:rPr lang="en-IN" sz="1600" spc="-1" dirty="0">
                <a:uFill>
                  <a:solidFill>
                    <a:srgbClr val="FFFFFF"/>
                  </a:solidFill>
                </a:uFill>
              </a:rPr>
            </a:br>
            <a:r>
              <a:rPr lang="en-IN" sz="1600" spc="-1" dirty="0">
                <a:uFill>
                  <a:solidFill>
                    <a:srgbClr val="FFFFFF"/>
                  </a:solidFill>
                </a:uFill>
              </a:rPr>
              <a:t>1.</a:t>
            </a:r>
            <a:r>
              <a:rPr lang="en-IN" sz="1600" spc="-1" dirty="0">
                <a:uFill>
                  <a:solidFill>
                    <a:srgbClr val="FFFFFF"/>
                  </a:solidFill>
                </a:uFill>
                <a:latin typeface="Rockwell"/>
              </a:rPr>
              <a:t>The evolution usually starts from a population. </a:t>
            </a:r>
            <a:br>
              <a:rPr lang="en-IN" sz="1600" spc="-1" dirty="0">
                <a:uFill>
                  <a:solidFill>
                    <a:srgbClr val="FFFFFF"/>
                  </a:solidFill>
                </a:uFill>
              </a:rPr>
            </a:br>
            <a:r>
              <a:rPr lang="en-IN" sz="1600" spc="-1" dirty="0">
                <a:uFill>
                  <a:solidFill>
                    <a:srgbClr val="FFFFFF"/>
                  </a:solidFill>
                </a:uFill>
              </a:rPr>
              <a:t>2.</a:t>
            </a:r>
            <a:r>
              <a:rPr lang="en-IN" sz="1600" spc="-1" dirty="0">
                <a:uFill>
                  <a:solidFill>
                    <a:srgbClr val="FFFFFF"/>
                  </a:solidFill>
                </a:uFill>
                <a:latin typeface="Rockwell"/>
              </a:rPr>
              <a:t>Selection of chromosome according to fitness</a:t>
            </a:r>
            <a:br>
              <a:rPr lang="en-IN" sz="1600" spc="-1" dirty="0">
                <a:uFill>
                  <a:solidFill>
                    <a:srgbClr val="FFFFFF"/>
                  </a:solidFill>
                </a:uFill>
              </a:rPr>
            </a:br>
            <a:r>
              <a:rPr lang="en-IN" sz="1600" spc="-1" dirty="0">
                <a:uFill>
                  <a:solidFill>
                    <a:srgbClr val="FFFFFF"/>
                  </a:solidFill>
                </a:uFill>
              </a:rPr>
              <a:t>3.</a:t>
            </a:r>
            <a:r>
              <a:rPr lang="en-IN" sz="1600" spc="-1" dirty="0">
                <a:uFill>
                  <a:solidFill>
                    <a:srgbClr val="FFFFFF"/>
                  </a:solidFill>
                </a:uFill>
                <a:latin typeface="Rockwell"/>
              </a:rPr>
              <a:t>Crossover between selected chromosomes</a:t>
            </a:r>
            <a:br>
              <a:rPr lang="en-IN" sz="1600" spc="-1" dirty="0">
                <a:uFill>
                  <a:solidFill>
                    <a:srgbClr val="FFFFFF"/>
                  </a:solidFill>
                </a:uFill>
              </a:rPr>
            </a:br>
            <a:r>
              <a:rPr lang="en-IN" sz="1600" spc="-1" dirty="0">
                <a:uFill>
                  <a:solidFill>
                    <a:srgbClr val="FFFFFF"/>
                  </a:solidFill>
                </a:uFill>
              </a:rPr>
              <a:t>4.</a:t>
            </a:r>
            <a:r>
              <a:rPr lang="en-IN" sz="1600" spc="-1" dirty="0">
                <a:uFill>
                  <a:solidFill>
                    <a:srgbClr val="FFFFFF"/>
                  </a:solidFill>
                </a:uFill>
                <a:latin typeface="Rockwell"/>
              </a:rPr>
              <a:t>Perform mutation</a:t>
            </a:r>
            <a:br>
              <a:rPr lang="en-IN" sz="1600" spc="-1" dirty="0">
                <a:uFill>
                  <a:solidFill>
                    <a:srgbClr val="FFFFFF"/>
                  </a:solidFill>
                </a:uFill>
              </a:rPr>
            </a:br>
            <a:r>
              <a:rPr lang="en-IN" sz="1600" spc="-1" dirty="0">
                <a:uFill>
                  <a:solidFill>
                    <a:srgbClr val="FFFFFF"/>
                  </a:solidFill>
                </a:uFill>
              </a:rPr>
              <a:t>5.</a:t>
            </a:r>
            <a:r>
              <a:rPr lang="en-IN" sz="1600" spc="-1" dirty="0">
                <a:uFill>
                  <a:solidFill>
                    <a:srgbClr val="FFFFFF"/>
                  </a:solidFill>
                </a:uFill>
                <a:latin typeface="Rockwell"/>
              </a:rPr>
              <a:t>Check for condition</a:t>
            </a:r>
            <a:br>
              <a:rPr lang="en-IN" sz="1600" spc="-1" dirty="0">
                <a:uFill>
                  <a:solidFill>
                    <a:srgbClr val="FFFFFF"/>
                  </a:solidFill>
                </a:uFill>
              </a:rPr>
            </a:br>
            <a:r>
              <a:rPr lang="en-IN" sz="1600" spc="-1" dirty="0" err="1">
                <a:uFill>
                  <a:solidFill>
                    <a:srgbClr val="FFFFFF"/>
                  </a:solidFill>
                </a:uFill>
                <a:latin typeface="Rockwell"/>
              </a:rPr>
              <a:t>Terminlogies</a:t>
            </a:r>
            <a:r>
              <a:rPr lang="en-IN" sz="1600" spc="-1" dirty="0">
                <a:uFill>
                  <a:solidFill>
                    <a:srgbClr val="FFFFFF"/>
                  </a:solidFill>
                </a:uFill>
                <a:latin typeface="Rockwell"/>
              </a:rPr>
              <a:t> of GA</a:t>
            </a:r>
            <a:br>
              <a:rPr lang="en-IN" sz="1600" spc="-1" dirty="0">
                <a:uFill>
                  <a:solidFill>
                    <a:srgbClr val="FFFFFF"/>
                  </a:solidFill>
                </a:uFill>
              </a:rPr>
            </a:br>
            <a:r>
              <a:rPr lang="en-IN" sz="1600" spc="-1" dirty="0">
                <a:uFill>
                  <a:solidFill>
                    <a:srgbClr val="FFFFFF"/>
                  </a:solidFill>
                </a:uFill>
              </a:rPr>
              <a:t>1.</a:t>
            </a:r>
            <a:r>
              <a:rPr lang="en-IN" sz="1600" spc="-1" dirty="0">
                <a:uFill>
                  <a:solidFill>
                    <a:srgbClr val="FFFFFF"/>
                  </a:solidFill>
                </a:uFill>
                <a:latin typeface="Rockwell"/>
              </a:rPr>
              <a:t>Gene</a:t>
            </a:r>
            <a:br>
              <a:rPr lang="en-IN" sz="1600" spc="-1" dirty="0">
                <a:uFill>
                  <a:solidFill>
                    <a:srgbClr val="FFFFFF"/>
                  </a:solidFill>
                </a:uFill>
              </a:rPr>
            </a:br>
            <a:r>
              <a:rPr lang="en-IN" sz="1600" spc="-1" dirty="0">
                <a:uFill>
                  <a:solidFill>
                    <a:srgbClr val="FFFFFF"/>
                  </a:solidFill>
                </a:uFill>
              </a:rPr>
              <a:t>2.</a:t>
            </a:r>
            <a:r>
              <a:rPr lang="en-IN" sz="1600" spc="-1" dirty="0">
                <a:uFill>
                  <a:solidFill>
                    <a:srgbClr val="FFFFFF"/>
                  </a:solidFill>
                </a:uFill>
                <a:latin typeface="Rockwell"/>
              </a:rPr>
              <a:t>Chromosome</a:t>
            </a:r>
            <a:br>
              <a:rPr lang="en-IN" sz="1600" spc="-1" dirty="0">
                <a:uFill>
                  <a:solidFill>
                    <a:srgbClr val="FFFFFF"/>
                  </a:solidFill>
                </a:uFill>
              </a:rPr>
            </a:br>
            <a:r>
              <a:rPr lang="en-IN" sz="1600" spc="-1" dirty="0">
                <a:uFill>
                  <a:solidFill>
                    <a:srgbClr val="FFFFFF"/>
                  </a:solidFill>
                </a:uFill>
              </a:rPr>
              <a:t>3.</a:t>
            </a:r>
            <a:r>
              <a:rPr lang="en-IN" sz="1600" spc="-1" dirty="0">
                <a:uFill>
                  <a:solidFill>
                    <a:srgbClr val="FFFFFF"/>
                  </a:solidFill>
                </a:uFill>
                <a:latin typeface="Rockwell"/>
              </a:rPr>
              <a:t>Population</a:t>
            </a:r>
            <a:br>
              <a:rPr lang="en-IN" sz="1600" spc="-1" dirty="0">
                <a:uFill>
                  <a:solidFill>
                    <a:srgbClr val="FFFFFF"/>
                  </a:solidFill>
                </a:uFill>
              </a:rPr>
            </a:br>
            <a:r>
              <a:rPr lang="en-IN" sz="1600" spc="-1" dirty="0">
                <a:uFill>
                  <a:solidFill>
                    <a:srgbClr val="FFFFFF"/>
                  </a:solidFill>
                </a:uFill>
              </a:rPr>
              <a:t>4.</a:t>
            </a:r>
            <a:r>
              <a:rPr lang="en-IN" sz="1600" spc="-1" dirty="0">
                <a:uFill>
                  <a:solidFill>
                    <a:srgbClr val="FFFFFF"/>
                  </a:solidFill>
                </a:uFill>
                <a:latin typeface="Rockwell"/>
              </a:rPr>
              <a:t>Reproduction</a:t>
            </a:r>
            <a:br>
              <a:rPr lang="en-IN" sz="1600" spc="-1" dirty="0">
                <a:uFill>
                  <a:solidFill>
                    <a:srgbClr val="FFFFFF"/>
                  </a:solidFill>
                </a:uFill>
              </a:rPr>
            </a:br>
            <a:r>
              <a:rPr lang="en-IN" sz="1600" spc="-1" dirty="0">
                <a:uFill>
                  <a:solidFill>
                    <a:srgbClr val="FFFFFF"/>
                  </a:solidFill>
                </a:uFill>
              </a:rPr>
              <a:t>5.</a:t>
            </a:r>
            <a:r>
              <a:rPr lang="en-IN" sz="1600" spc="-1" dirty="0">
                <a:uFill>
                  <a:solidFill>
                    <a:srgbClr val="FFFFFF"/>
                  </a:solidFill>
                </a:uFill>
                <a:latin typeface="Rockwell"/>
              </a:rPr>
              <a:t>Crossover</a:t>
            </a:r>
            <a:br>
              <a:rPr lang="en-IN" sz="1600" spc="-1" dirty="0">
                <a:uFill>
                  <a:solidFill>
                    <a:srgbClr val="FFFFFF"/>
                  </a:solidFill>
                </a:uFill>
              </a:rPr>
            </a:br>
            <a:r>
              <a:rPr lang="en-IN" sz="1600" spc="-1" dirty="0">
                <a:uFill>
                  <a:solidFill>
                    <a:srgbClr val="FFFFFF"/>
                  </a:solidFill>
                </a:uFill>
              </a:rPr>
              <a:t>6.</a:t>
            </a:r>
            <a:r>
              <a:rPr lang="en-IN" sz="1600" spc="-1" dirty="0">
                <a:uFill>
                  <a:solidFill>
                    <a:srgbClr val="FFFFFF"/>
                  </a:solidFill>
                </a:uFill>
                <a:latin typeface="Rockwell"/>
              </a:rPr>
              <a:t>Mutation</a:t>
            </a:r>
            <a:br>
              <a:rPr lang="en-IN" sz="1600" spc="-1" dirty="0">
                <a:uFill>
                  <a:solidFill>
                    <a:srgbClr val="FFFFFF"/>
                  </a:solidFill>
                </a:uFill>
              </a:rPr>
            </a:br>
            <a:br>
              <a:rPr lang="en-IN" sz="1600" spc="-1" dirty="0">
                <a:uFill>
                  <a:solidFill>
                    <a:srgbClr val="FFFFFF"/>
                  </a:solidFill>
                </a:uFill>
              </a:rPr>
            </a:br>
            <a:br>
              <a:rPr lang="en-IN" sz="1600" spc="-1" dirty="0">
                <a:uFill>
                  <a:solidFill>
                    <a:srgbClr val="FFFFFF"/>
                  </a:solidFill>
                </a:uFill>
              </a:rPr>
            </a:br>
            <a:endParaRPr lang="en-US" sz="1600" dirty="0"/>
          </a:p>
        </p:txBody>
      </p:sp>
      <p:sp>
        <p:nvSpPr>
          <p:cNvPr id="3" name="Subtitle 2">
            <a:extLst>
              <a:ext uri="{FF2B5EF4-FFF2-40B4-BE49-F238E27FC236}">
                <a16:creationId xmlns:a16="http://schemas.microsoft.com/office/drawing/2014/main" id="{D028E6A2-9E15-43DB-8B34-5A60B6ABB4B6}"/>
              </a:ext>
            </a:extLst>
          </p:cNvPr>
          <p:cNvSpPr>
            <a:spLocks noGrp="1"/>
          </p:cNvSpPr>
          <p:nvPr>
            <p:ph type="subTitle"/>
          </p:nvPr>
        </p:nvSpPr>
        <p:spPr>
          <a:xfrm>
            <a:off x="457560" y="-247650"/>
            <a:ext cx="8228880" cy="990600"/>
          </a:xfrm>
        </p:spPr>
        <p:txBody>
          <a:bodyPr/>
          <a:lstStyle/>
          <a:p>
            <a:pPr marL="0" indent="0" algn="ctr">
              <a:buNone/>
            </a:pPr>
            <a:r>
              <a:rPr lang="en-IN" b="1" cap="all" spc="-1" dirty="0">
                <a:uFill>
                  <a:solidFill>
                    <a:srgbClr val="FFFFFF"/>
                  </a:solidFill>
                </a:uFill>
                <a:latin typeface="Bookman Old Style"/>
              </a:rPr>
              <a:t>Algorithms</a:t>
            </a:r>
            <a:endParaRPr lang="en-US" dirty="0"/>
          </a:p>
        </p:txBody>
      </p:sp>
    </p:spTree>
    <p:extLst>
      <p:ext uri="{BB962C8B-B14F-4D97-AF65-F5344CB8AC3E}">
        <p14:creationId xmlns:p14="http://schemas.microsoft.com/office/powerpoint/2010/main" val="47001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1.7 Benefits for environment &amp; Society</a:t>
            </a:r>
            <a:endParaRPr lang="en-IN" sz="3000" b="0" strike="noStrike" spc="-1">
              <a:latin typeface="Arial"/>
            </a:endParaRPr>
          </a:p>
        </p:txBody>
      </p:sp>
      <p:sp>
        <p:nvSpPr>
          <p:cNvPr id="143"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Arial"/>
              <a:buChar char="•"/>
            </a:pPr>
            <a:r>
              <a:rPr lang="en-IN" sz="1600" b="0" strike="noStrike" spc="-1">
                <a:solidFill>
                  <a:srgbClr val="000000"/>
                </a:solidFill>
                <a:latin typeface="Old Standard TT"/>
                <a:ea typeface="Old Standard TT"/>
              </a:rPr>
              <a:t>It is complicated task that to handle many Faculty's and allocating subjects for them at a time physically.</a:t>
            </a:r>
            <a:endParaRPr lang="en-IN" sz="1600" b="0" strike="noStrike" spc="-1">
              <a:latin typeface="Arial"/>
            </a:endParaRPr>
          </a:p>
          <a:p>
            <a:pPr marL="457200" indent="-342000">
              <a:lnSpc>
                <a:spcPct val="115000"/>
              </a:lnSpc>
              <a:buClr>
                <a:srgbClr val="000000"/>
              </a:buClr>
              <a:buFont typeface="Arial"/>
              <a:buChar char="•"/>
            </a:pPr>
            <a:r>
              <a:rPr lang="en-IN" sz="1600" b="0" strike="noStrike" spc="-1">
                <a:solidFill>
                  <a:srgbClr val="000000"/>
                </a:solidFill>
                <a:latin typeface="Old Standard TT"/>
                <a:ea typeface="Old Standard TT"/>
              </a:rPr>
              <a:t>So our proposed system will help to overcome this disadvantage.Thus we can produce timetable for any number of courses and multiple semesters. </a:t>
            </a:r>
            <a:endParaRPr lang="en-IN" sz="1600" b="0" strike="noStrike" spc="-1">
              <a:latin typeface="Arial"/>
            </a:endParaRPr>
          </a:p>
          <a:p>
            <a:pPr marL="457200" indent="-342000">
              <a:lnSpc>
                <a:spcPct val="115000"/>
              </a:lnSpc>
              <a:buClr>
                <a:srgbClr val="000000"/>
              </a:buClr>
              <a:buFont typeface="Arial"/>
              <a:buChar char="•"/>
            </a:pPr>
            <a:r>
              <a:rPr lang="en-IN" sz="1600" b="0" strike="noStrike" spc="-1">
                <a:solidFill>
                  <a:srgbClr val="000000"/>
                </a:solidFill>
                <a:latin typeface="Old Standard TT"/>
                <a:ea typeface="Old Standard TT"/>
              </a:rPr>
              <a:t>Separate timetable for the individual class, faculty and labs are generated automatically by this system.</a:t>
            </a:r>
            <a:endParaRPr lang="en-IN" sz="1600" b="0" strike="noStrike" spc="-1">
              <a:latin typeface="Arial"/>
            </a:endParaRPr>
          </a:p>
          <a:p>
            <a:pPr marL="457200" indent="-342000">
              <a:lnSpc>
                <a:spcPct val="115000"/>
              </a:lnSpc>
              <a:buClr>
                <a:srgbClr val="000000"/>
              </a:buClr>
              <a:buFont typeface="Arial"/>
              <a:buChar char="•"/>
            </a:pPr>
            <a:r>
              <a:rPr lang="en-IN" sz="1600" b="0" strike="noStrike" spc="-1">
                <a:solidFill>
                  <a:srgbClr val="000000"/>
                </a:solidFill>
                <a:latin typeface="Old Standard TT"/>
                <a:ea typeface="Old Standard TT"/>
              </a:rPr>
              <a:t>The project reduces time consumption and the pain in framing the timetable manually.</a:t>
            </a:r>
            <a:endParaRPr lang="en-IN" sz="1600" b="0" strike="noStrike" spc="-1">
              <a:latin typeface="Arial"/>
            </a:endParaRPr>
          </a:p>
          <a:p>
            <a:pPr marL="457200" indent="-342000">
              <a:lnSpc>
                <a:spcPct val="115000"/>
              </a:lnSpc>
              <a:buClr>
                <a:srgbClr val="000000"/>
              </a:buClr>
              <a:buFont typeface="Arial"/>
              <a:buChar char="•"/>
            </a:pPr>
            <a:r>
              <a:rPr lang="en-IN" sz="1600" b="0" strike="noStrike" spc="-1">
                <a:solidFill>
                  <a:srgbClr val="000000"/>
                </a:solidFill>
                <a:latin typeface="Old Standard TT"/>
                <a:ea typeface="Old Standard TT"/>
              </a:rPr>
              <a:t>The project is developed in such a way that, no slot clashes occur providing features to tailor the timetable as of wish.</a:t>
            </a:r>
            <a:endParaRPr lang="en-IN" sz="1600" b="0" strike="noStrike" spc="-1">
              <a:latin typeface="Arial"/>
            </a:endParaRPr>
          </a:p>
          <a:p>
            <a:pPr marL="457200" indent="-342000">
              <a:lnSpc>
                <a:spcPct val="115000"/>
              </a:lnSpc>
              <a:buClr>
                <a:srgbClr val="000000"/>
              </a:buClr>
              <a:buFont typeface="Arial"/>
              <a:buChar char="•"/>
            </a:pPr>
            <a:r>
              <a:rPr lang="en-IN" sz="1600" b="0" strike="noStrike" spc="-1">
                <a:solidFill>
                  <a:srgbClr val="000000"/>
                </a:solidFill>
                <a:latin typeface="Old Standard TT"/>
                <a:ea typeface="Old Standard TT"/>
              </a:rPr>
              <a:t>It will save time and efforts.It will help to reduce errors.After Sucessful Completion of the project, The Master TimeTable can be used in many different Institutes.</a:t>
            </a: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512640" y="1893240"/>
            <a:ext cx="8117640" cy="1521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145" name="CustomShape 2"/>
          <p:cNvSpPr/>
          <p:nvPr/>
        </p:nvSpPr>
        <p:spPr>
          <a:xfrm>
            <a:off x="512640" y="3840480"/>
            <a:ext cx="8117640" cy="786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Proposed System</a:t>
            </a:r>
            <a:endParaRPr lang="en-IN" sz="3000" b="0" strike="noStrike" spc="-1" dirty="0">
              <a:latin typeface="Arial"/>
            </a:endParaRPr>
          </a:p>
        </p:txBody>
      </p:sp>
      <p:sp>
        <p:nvSpPr>
          <p:cNvPr id="147"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The proposed system is designed to be more efficient than the actual manual system. </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Most colleges have a number of different courses and each course has ‘n’ number of subjects. Now there are limited faculties, and each faculty might be teaching more than one subjects.</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So now the time table needed to schedule all the faculty at provided time slots in such a way that their timings do not overlap and the time table schedule will make the best use of all faculty subject demands.</a:t>
            </a:r>
            <a:endParaRPr lang="en-IN" sz="1800" b="0" strike="noStrike" spc="-1">
              <a:latin typeface="Arial"/>
            </a:endParaRPr>
          </a:p>
          <a:p>
            <a:pPr marL="114480">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a:t>
            </a:r>
            <a:r>
              <a:rPr lang="en-GB" sz="3000" b="1" strike="noStrike" spc="-1" dirty="0">
                <a:solidFill>
                  <a:srgbClr val="000000"/>
                </a:solidFill>
                <a:latin typeface="Times New Roman"/>
                <a:ea typeface="Times New Roman"/>
              </a:rPr>
              <a:t>2</a:t>
            </a:r>
            <a:r>
              <a:rPr lang="en-IN" sz="3000" b="1" strike="noStrike" spc="-1" dirty="0">
                <a:solidFill>
                  <a:srgbClr val="000000"/>
                </a:solidFill>
                <a:latin typeface="Times New Roman"/>
                <a:ea typeface="Times New Roman"/>
              </a:rPr>
              <a:t> Description Of </a:t>
            </a:r>
            <a:r>
              <a:rPr lang="en-GB" sz="3000" b="1" strike="noStrike" spc="-1" dirty="0">
                <a:solidFill>
                  <a:srgbClr val="000000"/>
                </a:solidFill>
                <a:latin typeface="Times New Roman"/>
                <a:ea typeface="Times New Roman"/>
              </a:rPr>
              <a:t> Class diagram</a:t>
            </a:r>
            <a:endParaRPr lang="en-IN" sz="3000" b="0" strike="noStrike" spc="-1" dirty="0">
              <a:latin typeface="Arial"/>
            </a:endParaRPr>
          </a:p>
        </p:txBody>
      </p:sp>
      <p:sp>
        <p:nvSpPr>
          <p:cNvPr id="154"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Old Standard TT"/>
              <a:buChar char="●"/>
            </a:pPr>
            <a:r>
              <a:rPr lang="en-IN" sz="1800" b="0" strike="noStrike" spc="-1">
                <a:solidFill>
                  <a:srgbClr val="000000"/>
                </a:solidFill>
                <a:latin typeface="Old Standard TT"/>
                <a:ea typeface="Old Standard TT"/>
              </a:rPr>
              <a:t>The diagram represents Class Diagram for Time Table Generator system.</a:t>
            </a:r>
            <a:endParaRPr lang="en-IN" sz="1800" b="0" strike="noStrike" spc="-1">
              <a:latin typeface="Arial"/>
            </a:endParaRPr>
          </a:p>
          <a:p>
            <a:pPr marL="457200" indent="-342000">
              <a:lnSpc>
                <a:spcPct val="115000"/>
              </a:lnSpc>
              <a:buClr>
                <a:srgbClr val="000000"/>
              </a:buClr>
              <a:buFont typeface="Old Standard TT"/>
              <a:buChar char="●"/>
            </a:pPr>
            <a:r>
              <a:rPr lang="en-IN" sz="1800" b="0" strike="noStrike" spc="-1">
                <a:solidFill>
                  <a:srgbClr val="000000"/>
                </a:solidFill>
                <a:latin typeface="Old Standard TT"/>
                <a:ea typeface="Old Standard TT"/>
              </a:rPr>
              <a:t>Here student , faculty, timetable generator were depend on administrator because the administrator can able to modify the details of the students, Faculty and timetable.</a:t>
            </a:r>
            <a:endParaRPr lang="en-IN" sz="1800" b="0" strike="noStrike" spc="-1">
              <a:latin typeface="Arial"/>
            </a:endParaRPr>
          </a:p>
          <a:p>
            <a:pPr marL="457200" indent="-342000">
              <a:lnSpc>
                <a:spcPct val="115000"/>
              </a:lnSpc>
              <a:buClr>
                <a:srgbClr val="000000"/>
              </a:buClr>
              <a:buFont typeface="Old Standard TT"/>
              <a:buChar char="●"/>
            </a:pPr>
            <a:r>
              <a:rPr lang="en-IN" sz="1800" b="0" strike="noStrike" spc="-1">
                <a:solidFill>
                  <a:srgbClr val="000000"/>
                </a:solidFill>
                <a:latin typeface="Old Standard TT"/>
                <a:ea typeface="Old Standard TT"/>
              </a:rPr>
              <a:t>So dependency relationship is exist between students and administrator, Faculty and administrator.</a:t>
            </a:r>
            <a:endParaRPr lang="en-IN" sz="1800" b="0" strike="noStrike" spc="-1">
              <a:latin typeface="Arial"/>
            </a:endParaRPr>
          </a:p>
          <a:p>
            <a:pPr marL="457200" indent="-342000">
              <a:lnSpc>
                <a:spcPct val="115000"/>
              </a:lnSpc>
              <a:buClr>
                <a:srgbClr val="000000"/>
              </a:buClr>
              <a:buFont typeface="Old Standard TT"/>
              <a:buChar char="●"/>
            </a:pPr>
            <a:r>
              <a:rPr lang="en-IN" sz="1800" b="0" strike="noStrike" spc="-1">
                <a:solidFill>
                  <a:srgbClr val="000000"/>
                </a:solidFill>
                <a:latin typeface="Old Standard TT"/>
                <a:ea typeface="Old Standard TT"/>
              </a:rPr>
              <a:t>This dependency is also exist between the timetable generator and timetable viewer. since because we can view timetable only after it is generated.</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a:t>
            </a:r>
            <a:r>
              <a:rPr lang="en-GB" sz="3000" b="1" spc="-1" dirty="0">
                <a:solidFill>
                  <a:srgbClr val="000000"/>
                </a:solidFill>
                <a:latin typeface="Times New Roman"/>
                <a:ea typeface="Times New Roman"/>
              </a:rPr>
              <a:t>3</a:t>
            </a:r>
            <a:r>
              <a:rPr lang="en-IN" sz="3000" b="1" strike="noStrike" spc="-1" dirty="0">
                <a:solidFill>
                  <a:srgbClr val="000000"/>
                </a:solidFill>
                <a:latin typeface="Times New Roman"/>
                <a:ea typeface="Times New Roman"/>
              </a:rPr>
              <a:t> Class Diagram</a:t>
            </a:r>
            <a:endParaRPr lang="en-IN" sz="3000" b="0" strike="noStrike" spc="-1" dirty="0">
              <a:latin typeface="Arial"/>
            </a:endParaRPr>
          </a:p>
        </p:txBody>
      </p:sp>
      <p:pic>
        <p:nvPicPr>
          <p:cNvPr id="156" name="Picture 4"/>
          <p:cNvPicPr/>
          <p:nvPr/>
        </p:nvPicPr>
        <p:blipFill>
          <a:blip r:embed="rId2"/>
          <a:stretch/>
        </p:blipFill>
        <p:spPr>
          <a:xfrm>
            <a:off x="990720" y="1146960"/>
            <a:ext cx="6976440" cy="3627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1400" b="0" strike="noStrike" spc="-1" dirty="0">
                <a:solidFill>
                  <a:srgbClr val="000000"/>
                </a:solidFill>
                <a:latin typeface="Arial"/>
                <a:ea typeface="DejaVu Sans"/>
              </a:rPr>
              <a:t>2.4 USE CASE DIAGRAM</a:t>
            </a:r>
            <a:endParaRPr lang="en-IN" sz="1400" b="0" strike="noStrike" spc="-1" dirty="0">
              <a:latin typeface="Arial"/>
            </a:endParaRPr>
          </a:p>
        </p:txBody>
      </p:sp>
      <p:sp>
        <p:nvSpPr>
          <p:cNvPr id="151" name="CustomShape 2"/>
          <p:cNvSpPr/>
          <p:nvPr/>
        </p:nvSpPr>
        <p:spPr>
          <a:xfrm>
            <a:off x="4248000" y="2304000"/>
            <a:ext cx="4583160" cy="2263680"/>
          </a:xfrm>
          <a:prstGeom prst="rect">
            <a:avLst/>
          </a:prstGeom>
          <a:noFill/>
          <a:ln>
            <a:noFill/>
          </a:ln>
        </p:spPr>
        <p:style>
          <a:lnRef idx="0">
            <a:scrgbClr r="0" g="0" b="0"/>
          </a:lnRef>
          <a:fillRef idx="0">
            <a:scrgbClr r="0" g="0" b="0"/>
          </a:fillRef>
          <a:effectRef idx="0">
            <a:scrgbClr r="0" g="0" b="0"/>
          </a:effectRef>
          <a:fontRef idx="minor"/>
        </p:style>
      </p:sp>
      <p:pic>
        <p:nvPicPr>
          <p:cNvPr id="152" name="Picture 4"/>
          <p:cNvPicPr/>
          <p:nvPr/>
        </p:nvPicPr>
        <p:blipFill>
          <a:blip r:embed="rId2"/>
          <a:stretch/>
        </p:blipFill>
        <p:spPr>
          <a:xfrm>
            <a:off x="2819400" y="438150"/>
            <a:ext cx="5474880" cy="4154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1212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2.5 Design(Flow Of Modules)</a:t>
            </a:r>
            <a:endParaRPr lang="en-IN" sz="3000" b="0" strike="noStrike" spc="-1" dirty="0">
              <a:latin typeface="Arial"/>
            </a:endParaRPr>
          </a:p>
        </p:txBody>
      </p:sp>
      <p:sp>
        <p:nvSpPr>
          <p:cNvPr id="149" name="CustomShape 2"/>
          <p:cNvSpPr/>
          <p:nvPr/>
        </p:nvSpPr>
        <p:spPr>
          <a:xfrm>
            <a:off x="31212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Department level module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Faculty &amp; Resource allocation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Admin module</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Integration of department module</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Master Time-Table module             </a:t>
            </a:r>
            <a:endParaRPr lang="en-IN" sz="1800" b="0" strike="noStrike" spc="-1" dirty="0">
              <a:latin typeface="Arial"/>
            </a:endParaRPr>
          </a:p>
          <a:p>
            <a:pPr>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312120" y="24300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2.6.1 -Department Level Module</a:t>
            </a:r>
            <a:endParaRPr lang="en-IN" sz="3000" b="0" strike="noStrike" spc="-1" dirty="0">
              <a:latin typeface="Arial"/>
            </a:endParaRPr>
          </a:p>
        </p:txBody>
      </p:sp>
      <p:sp>
        <p:nvSpPr>
          <p:cNvPr id="158" name="CustomShape 2"/>
          <p:cNvSpPr/>
          <p:nvPr/>
        </p:nvSpPr>
        <p:spPr>
          <a:xfrm>
            <a:off x="197640" y="856080"/>
            <a:ext cx="8328600" cy="1425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480">
              <a:lnSpc>
                <a:spcPct val="115000"/>
              </a:lnSpc>
            </a:pPr>
            <a:endParaRPr lang="en-IN" sz="1800" b="0" strike="noStrike" spc="-1" dirty="0">
              <a:latin typeface="Arial"/>
            </a:endParaRPr>
          </a:p>
          <a:p>
            <a:pPr marL="114480" indent="-216000">
              <a:lnSpc>
                <a:spcPct val="115000"/>
              </a:lnSpc>
              <a:buClr>
                <a:srgbClr val="000000"/>
              </a:buClr>
              <a:buSzPct val="45000"/>
              <a:buFont typeface="Wingdings" charset="2"/>
              <a:buChar char=""/>
            </a:pPr>
            <a:r>
              <a:rPr lang="en-IN" sz="1800" b="0" i="1" strike="noStrike" spc="-1" dirty="0">
                <a:solidFill>
                  <a:srgbClr val="000000"/>
                </a:solidFill>
                <a:latin typeface="Old Standard TT"/>
                <a:ea typeface="Old Standard TT"/>
              </a:rPr>
              <a:t>Firstly the timetable will be generated for one department.</a:t>
            </a:r>
            <a:endParaRPr lang="en-IN" sz="1800" b="0" strike="noStrike" spc="-1" dirty="0">
              <a:latin typeface="Arial"/>
            </a:endParaRPr>
          </a:p>
          <a:p>
            <a:pPr marL="114480" indent="-216000">
              <a:lnSpc>
                <a:spcPct val="115000"/>
              </a:lnSpc>
              <a:buClr>
                <a:srgbClr val="000000"/>
              </a:buClr>
              <a:buSzPct val="45000"/>
              <a:buFont typeface="Wingdings" charset="2"/>
              <a:buChar char=""/>
            </a:pPr>
            <a:r>
              <a:rPr lang="en-IN" sz="1800" b="0" i="1" strike="noStrike" spc="-1" dirty="0">
                <a:solidFill>
                  <a:srgbClr val="000000"/>
                </a:solidFill>
                <a:latin typeface="Old Standard TT"/>
                <a:ea typeface="Old Standard TT"/>
              </a:rPr>
              <a:t>There will be different </a:t>
            </a:r>
            <a:r>
              <a:rPr lang="en-IN" sz="1800" b="0" i="1" strike="noStrike" spc="-1" dirty="0" err="1">
                <a:solidFill>
                  <a:srgbClr val="000000"/>
                </a:solidFill>
                <a:latin typeface="Old Standard TT"/>
                <a:ea typeface="Old Standard TT"/>
              </a:rPr>
              <a:t>inputes</a:t>
            </a:r>
            <a:r>
              <a:rPr lang="en-IN" sz="1800" b="0" i="1" strike="noStrike" spc="-1" dirty="0">
                <a:solidFill>
                  <a:srgbClr val="000000"/>
                </a:solidFill>
                <a:latin typeface="Old Standard TT"/>
                <a:ea typeface="Old Standard TT"/>
              </a:rPr>
              <a:t> taken such as semester name, Faculty name, different Time slots.</a:t>
            </a:r>
            <a:endParaRPr lang="en-IN" sz="1800" b="0" strike="noStrike" spc="-1" dirty="0">
              <a:latin typeface="Arial"/>
            </a:endParaRPr>
          </a:p>
          <a:p>
            <a:pPr>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81000" y="361950"/>
            <a:ext cx="8519760" cy="605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2.6.2 -Faculty and Resource allocation Module</a:t>
            </a:r>
            <a:endParaRPr lang="en-IN" sz="3000" b="0" strike="noStrike" spc="-1" dirty="0">
              <a:latin typeface="Arial"/>
            </a:endParaRPr>
          </a:p>
        </p:txBody>
      </p:sp>
      <p:sp>
        <p:nvSpPr>
          <p:cNvPr id="160" name="CustomShape 2"/>
          <p:cNvSpPr/>
          <p:nvPr/>
        </p:nvSpPr>
        <p:spPr>
          <a:xfrm>
            <a:off x="312120" y="869040"/>
            <a:ext cx="8260200" cy="325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pPr>
            <a:endParaRPr lang="en-IN" sz="1800" b="0" strike="noStrike" spc="-1" dirty="0">
              <a:solidFill>
                <a:srgbClr val="000000"/>
              </a:solidFill>
              <a:latin typeface="Old Standard TT"/>
              <a:ea typeface="Old Standard TT"/>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The faculty gives all of their details to the admin</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In the case, at times the faculty could take a leave as well</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In times like these, the facility is responsible to send the reason, date and on which period the leave is to be taken.</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The substitute faculty gets the request.</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The substitute faculty has the facility to either accept or reject the substitute hour.</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Then this is sent back to the faculty informing about the request.</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According to the timetable is modified</a:t>
            </a:r>
            <a:endParaRPr lang="en-IN" sz="1800" b="0" strike="noStrike" spc="-1" dirty="0">
              <a:latin typeface="Arial"/>
            </a:endParaRPr>
          </a:p>
          <a:p>
            <a:pPr>
              <a:lnSpc>
                <a:spcPct val="115000"/>
              </a:lnSpc>
              <a:spcAft>
                <a:spcPts val="1599"/>
              </a:spcAft>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12640" y="275400"/>
            <a:ext cx="8117640" cy="4761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r>
              <a:rPr lang="en-IN" sz="1800" b="0" strike="noStrike" spc="-1" dirty="0">
                <a:solidFill>
                  <a:srgbClr val="FFFBF0"/>
                </a:solidFill>
                <a:latin typeface="Times New Roman"/>
                <a:ea typeface="Times New Roman"/>
              </a:rPr>
              <a:t>                                                    </a:t>
            </a:r>
            <a:br>
              <a:rPr dirty="0"/>
            </a:br>
            <a:r>
              <a:rPr lang="en-IN" sz="2400" b="1" cap="all" spc="-1" dirty="0">
                <a:solidFill>
                  <a:srgbClr val="FFFFFF"/>
                </a:solidFill>
                <a:uFill>
                  <a:solidFill>
                    <a:srgbClr val="FFFFFF"/>
                  </a:solidFill>
                </a:uFill>
                <a:latin typeface="Bookman Old Style"/>
              </a:rPr>
              <a:t>Master </a:t>
            </a:r>
            <a:r>
              <a:rPr lang="en-IN" sz="2400" b="1" cap="all" spc="-1" dirty="0" err="1">
                <a:solidFill>
                  <a:srgbClr val="FFFFFF"/>
                </a:solidFill>
                <a:uFill>
                  <a:solidFill>
                    <a:srgbClr val="FFFFFF"/>
                  </a:solidFill>
                </a:uFill>
                <a:latin typeface="Bookman Old Style"/>
              </a:rPr>
              <a:t>TimeTable</a:t>
            </a:r>
            <a:r>
              <a:rPr lang="en-IN" sz="2400" b="1" cap="all" spc="-1" dirty="0">
                <a:solidFill>
                  <a:srgbClr val="FFFFFF"/>
                </a:solidFill>
                <a:uFill>
                  <a:solidFill>
                    <a:srgbClr val="FFFFFF"/>
                  </a:solidFill>
                </a:uFill>
                <a:latin typeface="Bookman Old Style"/>
              </a:rPr>
              <a:t> Generator</a:t>
            </a:r>
            <a:endParaRPr lang="en-IN" sz="1200" spc="-1" dirty="0">
              <a:solidFill>
                <a:srgbClr val="FFFFFF"/>
              </a:solidFill>
              <a:uFill>
                <a:solidFill>
                  <a:srgbClr val="FFFFFF"/>
                </a:solidFill>
              </a:uFill>
            </a:endParaRPr>
          </a:p>
          <a:p>
            <a:pPr>
              <a:lnSpc>
                <a:spcPct val="100000"/>
              </a:lnSpc>
            </a:pPr>
            <a:br>
              <a:rPr dirty="0"/>
            </a:br>
            <a:r>
              <a:rPr lang="en-IN" sz="1800" b="0" strike="noStrike" spc="-1" dirty="0">
                <a:solidFill>
                  <a:srgbClr val="FFFBF0"/>
                </a:solidFill>
                <a:latin typeface="Times New Roman"/>
                <a:ea typeface="Times New Roman"/>
              </a:rPr>
              <a:t>Submitted in partial </a:t>
            </a:r>
            <a:r>
              <a:rPr lang="en-IN" sz="1800" b="0" strike="noStrike" spc="-1" dirty="0" err="1">
                <a:solidFill>
                  <a:srgbClr val="FFFBF0"/>
                </a:solidFill>
                <a:latin typeface="Times New Roman"/>
                <a:ea typeface="Times New Roman"/>
              </a:rPr>
              <a:t>fulfillment</a:t>
            </a:r>
            <a:r>
              <a:rPr lang="en-IN" sz="1800" b="0" strike="noStrike" spc="-1" dirty="0">
                <a:solidFill>
                  <a:srgbClr val="FFFBF0"/>
                </a:solidFill>
                <a:latin typeface="Times New Roman"/>
                <a:ea typeface="Times New Roman"/>
              </a:rPr>
              <a:t> of the degree of</a:t>
            </a:r>
            <a:br>
              <a:rPr dirty="0"/>
            </a:br>
            <a:r>
              <a:rPr lang="en-IN" sz="1800" b="0" strike="noStrike" spc="-1" dirty="0">
                <a:solidFill>
                  <a:srgbClr val="FFFBF0"/>
                </a:solidFill>
                <a:latin typeface="Times New Roman"/>
                <a:ea typeface="Times New Roman"/>
              </a:rPr>
              <a:t>Bachelor of Engineering(Sem-7)</a:t>
            </a:r>
            <a:br>
              <a:rPr dirty="0"/>
            </a:br>
            <a:r>
              <a:rPr lang="en-IN" sz="1800" b="0" strike="noStrike" spc="-1" dirty="0">
                <a:solidFill>
                  <a:srgbClr val="FFFBF0"/>
                </a:solidFill>
                <a:latin typeface="Times New Roman"/>
                <a:ea typeface="Times New Roman"/>
              </a:rPr>
              <a:t>in</a:t>
            </a:r>
            <a:br>
              <a:rPr dirty="0"/>
            </a:br>
            <a:r>
              <a:rPr lang="en-IN" sz="1800" b="1" strike="noStrike" spc="-1" dirty="0">
                <a:solidFill>
                  <a:srgbClr val="FFFBF0"/>
                </a:solidFill>
                <a:latin typeface="Times New Roman"/>
                <a:ea typeface="Times New Roman"/>
              </a:rPr>
              <a:t>Computer Engineering</a:t>
            </a:r>
            <a:br>
              <a:rPr dirty="0"/>
            </a:br>
            <a:r>
              <a:rPr lang="en-IN" sz="1800" b="0" strike="noStrike" spc="-1" dirty="0">
                <a:solidFill>
                  <a:srgbClr val="FFFBF0"/>
                </a:solidFill>
                <a:latin typeface="Times New Roman"/>
                <a:ea typeface="Times New Roman"/>
              </a:rPr>
              <a:t>By</a:t>
            </a:r>
            <a:br>
              <a:rPr dirty="0"/>
            </a:br>
            <a:r>
              <a:rPr lang="en-IN" sz="1800" b="0" strike="noStrike" spc="-1" dirty="0">
                <a:solidFill>
                  <a:srgbClr val="FFFFFF"/>
                </a:solidFill>
                <a:latin typeface="Rockwell"/>
                <a:ea typeface="DejaVu Sans"/>
              </a:rPr>
              <a:t>			 Suraj Thakkar	         16102057</a:t>
            </a:r>
            <a:br>
              <a:rPr dirty="0"/>
            </a:br>
            <a:r>
              <a:rPr lang="en-IN" sz="1400" b="0" strike="noStrike" spc="-1" dirty="0">
                <a:solidFill>
                  <a:srgbClr val="FFFFFF"/>
                </a:solidFill>
                <a:latin typeface="Arial"/>
                <a:ea typeface="Old Standard TT"/>
              </a:rPr>
              <a:t>			 </a:t>
            </a:r>
            <a:r>
              <a:rPr lang="en-IN" sz="1800" b="0" strike="noStrike" spc="-1" dirty="0">
                <a:solidFill>
                  <a:srgbClr val="FFFFFF"/>
                </a:solidFill>
                <a:latin typeface="Rockwell"/>
                <a:ea typeface="DejaVu Sans"/>
              </a:rPr>
              <a:t>Neel Dhruva	         17202003</a:t>
            </a:r>
            <a:br>
              <a:rPr dirty="0"/>
            </a:br>
            <a:r>
              <a:rPr lang="en-IN" sz="1800" b="0" strike="noStrike" spc="-1" dirty="0">
                <a:solidFill>
                  <a:srgbClr val="FFFFFF"/>
                </a:solidFill>
                <a:latin typeface="Rockwell"/>
                <a:ea typeface="DejaVu Sans"/>
              </a:rPr>
              <a:t>			 </a:t>
            </a:r>
            <a:r>
              <a:rPr lang="en-IN" sz="1800" b="0" strike="noStrike" spc="-1" dirty="0" err="1">
                <a:solidFill>
                  <a:srgbClr val="FFFFFF"/>
                </a:solidFill>
                <a:latin typeface="Rockwell"/>
                <a:ea typeface="DejaVu Sans"/>
              </a:rPr>
              <a:t>Adesh</a:t>
            </a:r>
            <a:r>
              <a:rPr lang="en-IN" sz="1800" b="0" strike="noStrike" spc="-1" dirty="0">
                <a:solidFill>
                  <a:srgbClr val="FFFFFF"/>
                </a:solidFill>
                <a:latin typeface="Rockwell"/>
                <a:ea typeface="DejaVu Sans"/>
              </a:rPr>
              <a:t> </a:t>
            </a:r>
            <a:r>
              <a:rPr lang="en-IN" sz="1800" b="0" strike="noStrike" spc="-1" dirty="0" err="1">
                <a:solidFill>
                  <a:srgbClr val="FFFFFF"/>
                </a:solidFill>
                <a:latin typeface="Rockwell"/>
                <a:ea typeface="DejaVu Sans"/>
              </a:rPr>
              <a:t>Thosani</a:t>
            </a:r>
            <a:r>
              <a:rPr lang="en-IN" sz="1800" b="0" strike="noStrike" spc="-1" dirty="0">
                <a:solidFill>
                  <a:srgbClr val="FFFFFF"/>
                </a:solidFill>
                <a:latin typeface="Rockwell"/>
                <a:ea typeface="DejaVu Sans"/>
              </a:rPr>
              <a:t>   	         17202001</a:t>
            </a:r>
            <a:br>
              <a:rPr dirty="0"/>
            </a:br>
            <a:br>
              <a:rPr dirty="0"/>
            </a:br>
            <a:r>
              <a:rPr lang="en-IN" sz="1800" b="0" strike="noStrike" spc="-1" dirty="0">
                <a:solidFill>
                  <a:srgbClr val="FFFFFF"/>
                </a:solidFill>
                <a:latin typeface="Times New Roman"/>
                <a:ea typeface="Old Standard TT"/>
              </a:rPr>
              <a:t>                                                 </a:t>
            </a:r>
            <a:r>
              <a:rPr lang="en-IN" sz="1800" b="0" strike="noStrike" spc="-1" dirty="0">
                <a:solidFill>
                  <a:srgbClr val="FFFBF0"/>
                </a:solidFill>
                <a:latin typeface="Times New Roman"/>
                <a:ea typeface="Times New Roman"/>
              </a:rPr>
              <a:t>Under the Guidance of</a:t>
            </a:r>
            <a:br>
              <a:rPr dirty="0"/>
            </a:br>
            <a:r>
              <a:rPr lang="en-IN" sz="1400" b="0" strike="noStrike" spc="-1" dirty="0">
                <a:solidFill>
                  <a:srgbClr val="FFFFFF"/>
                </a:solidFill>
                <a:latin typeface="Arial"/>
                <a:ea typeface="Old Standard TT"/>
              </a:rPr>
              <a:t>			 </a:t>
            </a:r>
            <a:r>
              <a:rPr lang="en-IN" sz="1400" b="0" strike="noStrike" spc="-1" dirty="0" err="1">
                <a:solidFill>
                  <a:srgbClr val="FFFFFF"/>
                </a:solidFill>
                <a:latin typeface="Arial"/>
                <a:ea typeface="Old Standard TT"/>
              </a:rPr>
              <a:t>Dr.</a:t>
            </a:r>
            <a:r>
              <a:rPr lang="en-IN" sz="1400" b="0" strike="noStrike" spc="-1" dirty="0">
                <a:solidFill>
                  <a:srgbClr val="FFFFFF"/>
                </a:solidFill>
                <a:latin typeface="Arial"/>
                <a:ea typeface="Old Standard TT"/>
              </a:rPr>
              <a:t> </a:t>
            </a:r>
            <a:r>
              <a:rPr lang="en-IN" sz="1400" b="0" strike="noStrike" spc="-1" dirty="0">
                <a:solidFill>
                  <a:srgbClr val="FFFFFF"/>
                </a:solidFill>
                <a:latin typeface="Rockwell"/>
                <a:ea typeface="DejaVu Sans"/>
              </a:rPr>
              <a:t>Rahul </a:t>
            </a:r>
            <a:r>
              <a:rPr lang="en-IN" sz="1400" b="0" strike="noStrike" spc="-1" dirty="0" err="1">
                <a:solidFill>
                  <a:srgbClr val="FFFFFF"/>
                </a:solidFill>
                <a:latin typeface="Rockwell"/>
                <a:ea typeface="DejaVu Sans"/>
              </a:rPr>
              <a:t>Ambekar</a:t>
            </a:r>
            <a:br>
              <a:rPr dirty="0"/>
            </a:br>
            <a:br>
              <a:rPr dirty="0"/>
            </a:br>
            <a:br>
              <a:rPr dirty="0"/>
            </a:br>
            <a:br>
              <a:rPr dirty="0"/>
            </a:br>
            <a:br>
              <a:rPr dirty="0"/>
            </a:br>
            <a:endParaRPr lang="en-IN"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0" y="20955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2.6.3 -Admin Module</a:t>
            </a:r>
            <a:endParaRPr lang="en-IN" sz="3000" b="0" strike="noStrike" spc="-1" dirty="0">
              <a:latin typeface="Arial"/>
            </a:endParaRPr>
          </a:p>
        </p:txBody>
      </p:sp>
      <p:sp>
        <p:nvSpPr>
          <p:cNvPr id="162" name="CustomShape 2"/>
          <p:cNvSpPr/>
          <p:nvPr/>
        </p:nvSpPr>
        <p:spPr>
          <a:xfrm>
            <a:off x="197280" y="734040"/>
            <a:ext cx="8328240" cy="1425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Old Standard TT"/>
              <a:buChar char="●"/>
            </a:pPr>
            <a:r>
              <a:rPr lang="en-IN" sz="1800" b="0" strike="noStrike" spc="-1" dirty="0">
                <a:solidFill>
                  <a:srgbClr val="000000"/>
                </a:solidFill>
                <a:latin typeface="Old Standard TT"/>
                <a:ea typeface="Old Standard TT"/>
              </a:rPr>
              <a:t>The admin is responsible for taking all the details of the faculty, course, subject, semester and how many hours a day the classes last. The admin generates the timetable according to all these factors.</a:t>
            </a:r>
            <a:endParaRPr lang="en-IN" sz="1800" b="0" strike="noStrike" spc="-1" dirty="0">
              <a:latin typeface="Arial"/>
            </a:endParaRPr>
          </a:p>
          <a:p>
            <a:pPr>
              <a:lnSpc>
                <a:spcPct val="115000"/>
              </a:lnSpc>
            </a:pPr>
            <a:endParaRPr lang="en-IN" sz="1800" b="0" strike="noStrike" spc="-1" dirty="0">
              <a:latin typeface="Arial"/>
            </a:endParaRPr>
          </a:p>
        </p:txBody>
      </p:sp>
      <p:pic>
        <p:nvPicPr>
          <p:cNvPr id="163" name="Picture 1"/>
          <p:cNvPicPr/>
          <p:nvPr/>
        </p:nvPicPr>
        <p:blipFill>
          <a:blip r:embed="rId3"/>
          <a:stretch/>
        </p:blipFill>
        <p:spPr>
          <a:xfrm>
            <a:off x="0" y="2080440"/>
            <a:ext cx="9142920" cy="2925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228600" y="285750"/>
            <a:ext cx="8117640" cy="1521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3000" b="1" strike="noStrike" spc="-1" dirty="0">
                <a:latin typeface="Arial"/>
              </a:rPr>
              <a:t>2.6.4- Integration Module</a:t>
            </a:r>
          </a:p>
        </p:txBody>
      </p:sp>
      <p:sp>
        <p:nvSpPr>
          <p:cNvPr id="165" name="CustomShape 2"/>
          <p:cNvSpPr/>
          <p:nvPr/>
        </p:nvSpPr>
        <p:spPr>
          <a:xfrm>
            <a:off x="228600" y="1657350"/>
            <a:ext cx="8228520" cy="298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spcBef>
                <a:spcPts val="1417"/>
              </a:spcBef>
              <a:buClr>
                <a:srgbClr val="000000"/>
              </a:buClr>
              <a:buSzPct val="200000"/>
              <a:buFont typeface="Arial" pitchFamily="34" charset="0"/>
              <a:buChar char="•"/>
            </a:pPr>
            <a:r>
              <a:rPr lang="en-IN" spc="-1" dirty="0">
                <a:latin typeface="Old Standard TT"/>
              </a:rPr>
              <a:t>Above all the created department level Timetables will be integrated to form a master Timetable.</a:t>
            </a:r>
          </a:p>
          <a:p>
            <a:pPr marL="432000" indent="-323640">
              <a:lnSpc>
                <a:spcPct val="100000"/>
              </a:lnSpc>
              <a:spcBef>
                <a:spcPts val="1417"/>
              </a:spcBef>
              <a:buClr>
                <a:srgbClr val="000000"/>
              </a:buClr>
              <a:buSzPct val="200000"/>
              <a:buFont typeface="Arial" pitchFamily="34" charset="0"/>
              <a:buChar char="•"/>
            </a:pPr>
            <a:r>
              <a:rPr lang="en-IN" spc="-1" dirty="0">
                <a:latin typeface="Old Standard TT"/>
              </a:rPr>
              <a:t>Combination of all the department Timetables is Integration module.</a:t>
            </a:r>
            <a:endParaRPr lang="en-IN" b="0" strike="noStrike" spc="-1" dirty="0">
              <a:latin typeface="Old Standard T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12120" y="13680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Old Standard TT"/>
                <a:ea typeface="Old Standard TT"/>
              </a:rPr>
              <a:t>2.6.5 Master Timetable Module</a:t>
            </a:r>
            <a:endParaRPr lang="en-IN" sz="3000" b="0" strike="noStrike" spc="-1" dirty="0">
              <a:latin typeface="Arial"/>
            </a:endParaRPr>
          </a:p>
        </p:txBody>
      </p:sp>
      <p:sp>
        <p:nvSpPr>
          <p:cNvPr id="167" name="CustomShape 2"/>
          <p:cNvSpPr/>
          <p:nvPr/>
        </p:nvSpPr>
        <p:spPr>
          <a:xfrm>
            <a:off x="95040" y="577440"/>
            <a:ext cx="8519760" cy="1388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480">
              <a:lnSpc>
                <a:spcPct val="115000"/>
              </a:lnSpc>
            </a:pPr>
            <a:r>
              <a:rPr lang="en-IN" sz="1800" b="1" i="1" strike="noStrike" spc="-1" dirty="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In this module, generation is done by considering the maximum and minimum workload for each faculty. This will be generated by the admin and viewed by the faculty who are the users of this system.</a:t>
            </a:r>
            <a:endParaRPr lang="en-IN" sz="1800" b="0" strike="noStrike" spc="-1" dirty="0">
              <a:latin typeface="Arial"/>
            </a:endParaRPr>
          </a:p>
          <a:p>
            <a:pPr>
              <a:lnSpc>
                <a:spcPct val="115000"/>
              </a:lnSpc>
              <a:spcAft>
                <a:spcPts val="1599"/>
              </a:spcAft>
            </a:pPr>
            <a:endParaRPr lang="en-IN" sz="1800" b="0" strike="noStrike" spc="-1" dirty="0">
              <a:latin typeface="Arial"/>
            </a:endParaRPr>
          </a:p>
        </p:txBody>
      </p:sp>
      <p:pic>
        <p:nvPicPr>
          <p:cNvPr id="168" name="Picture 1"/>
          <p:cNvPicPr/>
          <p:nvPr/>
        </p:nvPicPr>
        <p:blipFill>
          <a:blip r:embed="rId3"/>
          <a:stretch/>
        </p:blipFill>
        <p:spPr>
          <a:xfrm>
            <a:off x="8640" y="1966320"/>
            <a:ext cx="8997840" cy="3028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2.7 References</a:t>
            </a:r>
            <a:endParaRPr lang="en-IN" sz="3000" b="0" strike="noStrike" spc="-1">
              <a:latin typeface="Arial"/>
            </a:endParaRPr>
          </a:p>
        </p:txBody>
      </p:sp>
      <p:sp>
        <p:nvSpPr>
          <p:cNvPr id="170"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Old Standard TT"/>
              <a:buChar char="●"/>
            </a:pPr>
            <a:r>
              <a:rPr lang="en-IN" sz="1800" b="0" strike="noStrike" spc="-1">
                <a:solidFill>
                  <a:srgbClr val="000000"/>
                </a:solidFill>
                <a:latin typeface="Old Standard TT"/>
                <a:ea typeface="DejaVu Sans"/>
              </a:rPr>
              <a:t>Meysam Shahvali Kohshori, Mohammad saniee abadeh,Hedieh Sajedi “A fuzzy genetic algorithm with local search for university course timetabling” 2008 20th IEEE International conference [1].</a:t>
            </a:r>
            <a:endParaRPr lang="en-IN" sz="1800" b="0" strike="noStrike" spc="-1">
              <a:latin typeface="Arial"/>
            </a:endParaRPr>
          </a:p>
          <a:p>
            <a:pPr marL="457200" indent="-342000">
              <a:lnSpc>
                <a:spcPct val="115000"/>
              </a:lnSpc>
              <a:buClr>
                <a:srgbClr val="000000"/>
              </a:buClr>
              <a:buFont typeface="Old Standard TT"/>
              <a:buChar char="●"/>
            </a:pPr>
            <a:r>
              <a:rPr lang="en-IN" sz="1800" b="0" strike="noStrike" spc="-1">
                <a:solidFill>
                  <a:srgbClr val="000000"/>
                </a:solidFill>
                <a:latin typeface="Old Standard TT"/>
                <a:ea typeface="Old Standard TT"/>
              </a:rPr>
              <a:t>Abramson D., Abeh, A Parallel genelic algorithm for Solving the school Timetabling Problem., Royal Melbourne Institute of technology, 1991 [2] .</a:t>
            </a:r>
            <a:endParaRPr lang="en-IN" sz="1800" b="0" strike="noStrike" spc="-1">
              <a:latin typeface="Arial"/>
            </a:endParaRPr>
          </a:p>
          <a:p>
            <a:pPr marL="457200" indent="-342000">
              <a:lnSpc>
                <a:spcPct val="115000"/>
              </a:lnSpc>
              <a:buClr>
                <a:srgbClr val="000000"/>
              </a:buClr>
              <a:buFont typeface="Old Standard TT"/>
              <a:buChar char="●"/>
            </a:pPr>
            <a:r>
              <a:rPr lang="en-IN" sz="1800" b="0" strike="noStrike" spc="-1">
                <a:solidFill>
                  <a:srgbClr val="000000"/>
                </a:solidFill>
                <a:latin typeface="Old Standard TT"/>
                <a:ea typeface="Old Standard TT"/>
              </a:rPr>
              <a:t> MlLENA KAROVA Drparliiieiit of Cantpuler Scierice Studenrska I Trcliniral Uiiiversily Vama  [3].</a:t>
            </a:r>
            <a:endParaRPr lang="en-IN" sz="1800" b="0" strike="noStrike" spc="-1">
              <a:latin typeface="Arial"/>
            </a:endParaRPr>
          </a:p>
          <a:p>
            <a:pPr>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12640" y="1893240"/>
            <a:ext cx="8117640" cy="1521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3.Planning for next semester</a:t>
            </a:r>
            <a:endParaRPr lang="en-IN" sz="4200" b="0" strike="noStrike" spc="-1">
              <a:latin typeface="Arial"/>
            </a:endParaRPr>
          </a:p>
        </p:txBody>
      </p:sp>
      <p:sp>
        <p:nvSpPr>
          <p:cNvPr id="172" name="CustomShape 2"/>
          <p:cNvSpPr/>
          <p:nvPr/>
        </p:nvSpPr>
        <p:spPr>
          <a:xfrm>
            <a:off x="512640" y="3840480"/>
            <a:ext cx="8117640" cy="786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Planning</a:t>
            </a:r>
            <a:endParaRPr lang="en-IN" sz="3000" b="0" strike="noStrike" spc="-1">
              <a:latin typeface="Arial"/>
            </a:endParaRPr>
          </a:p>
        </p:txBody>
      </p:sp>
      <p:sp>
        <p:nvSpPr>
          <p:cNvPr id="174"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16000" indent="-215640">
              <a:lnSpc>
                <a:spcPct val="115000"/>
              </a:lnSpc>
              <a:spcAft>
                <a:spcPts val="1599"/>
              </a:spcAft>
              <a:buClr>
                <a:srgbClr val="000000"/>
              </a:buClr>
              <a:buFont typeface="Old Standard TT"/>
              <a:buChar char="●"/>
            </a:pPr>
            <a:r>
              <a:rPr lang="en-IN" sz="1800" b="0" strike="noStrike" spc="-1">
                <a:solidFill>
                  <a:srgbClr val="000000"/>
                </a:solidFill>
                <a:latin typeface="Old Standard TT"/>
                <a:ea typeface="Old Standard TT"/>
              </a:rPr>
              <a:t> Next semester we will complete the implementation part. </a:t>
            </a:r>
            <a:endParaRPr lang="en-IN" sz="1800" b="0" strike="noStrike" spc="-1">
              <a:latin typeface="Arial"/>
            </a:endParaRPr>
          </a:p>
          <a:p>
            <a:pPr marL="216000" indent="-215640">
              <a:lnSpc>
                <a:spcPct val="115000"/>
              </a:lnSpc>
              <a:spcAft>
                <a:spcPts val="1599"/>
              </a:spcAft>
              <a:buClr>
                <a:srgbClr val="000000"/>
              </a:buClr>
              <a:buFont typeface="Old Standard TT"/>
              <a:buChar char="●"/>
            </a:pPr>
            <a:r>
              <a:rPr lang="en-IN" sz="1800" b="0" strike="noStrike" spc="-1">
                <a:solidFill>
                  <a:srgbClr val="000000"/>
                </a:solidFill>
                <a:latin typeface="Old Standard TT"/>
                <a:ea typeface="Old Standard TT"/>
              </a:rPr>
              <a:t>Firstly we will implement for one particular department. </a:t>
            </a:r>
            <a:endParaRPr lang="en-IN" sz="1800" b="0" strike="noStrike" spc="-1">
              <a:latin typeface="Arial"/>
            </a:endParaRPr>
          </a:p>
          <a:p>
            <a:pPr marL="216000" indent="-215640">
              <a:lnSpc>
                <a:spcPct val="115000"/>
              </a:lnSpc>
              <a:spcAft>
                <a:spcPts val="1599"/>
              </a:spcAft>
              <a:buClr>
                <a:srgbClr val="000000"/>
              </a:buClr>
              <a:buFont typeface="Old Standard TT"/>
              <a:buChar char="●"/>
            </a:pPr>
            <a:r>
              <a:rPr lang="en-IN" sz="1800" b="0" strike="noStrike" spc="-1">
                <a:solidFill>
                  <a:srgbClr val="000000"/>
                </a:solidFill>
                <a:latin typeface="Old Standard TT"/>
                <a:ea typeface="Old Standard TT"/>
              </a:rPr>
              <a:t>Then will do for all the departments at once. </a:t>
            </a:r>
            <a:endParaRPr lang="en-IN" sz="1800" b="0" strike="noStrike" spc="-1">
              <a:latin typeface="Arial"/>
            </a:endParaRPr>
          </a:p>
          <a:p>
            <a:pPr marL="216000" indent="-215640">
              <a:lnSpc>
                <a:spcPct val="115000"/>
              </a:lnSpc>
              <a:spcAft>
                <a:spcPts val="1599"/>
              </a:spcAft>
              <a:buClr>
                <a:srgbClr val="000000"/>
              </a:buClr>
              <a:buFont typeface="Old Standard TT"/>
              <a:buChar char="●"/>
            </a:pPr>
            <a:r>
              <a:rPr lang="en-IN" sz="1800" b="0" strike="noStrike" spc="-1">
                <a:solidFill>
                  <a:srgbClr val="000000"/>
                </a:solidFill>
                <a:latin typeface="Old Standard TT"/>
                <a:ea typeface="Old Standard TT"/>
              </a:rPr>
              <a:t>Master Time table will be generated without and constraints.</a:t>
            </a:r>
            <a:endParaRPr lang="en-IN" sz="1800" b="0" strike="noStrike" spc="-1">
              <a:latin typeface="Arial"/>
            </a:endParaRPr>
          </a:p>
          <a:p>
            <a:pPr>
              <a:lnSpc>
                <a:spcPct val="115000"/>
              </a:lnSpc>
              <a:spcAft>
                <a:spcPts val="1599"/>
              </a:spcAft>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12640" y="1893240"/>
            <a:ext cx="8117640" cy="1521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76" name="CustomShape 2"/>
          <p:cNvSpPr/>
          <p:nvPr/>
        </p:nvSpPr>
        <p:spPr>
          <a:xfrm>
            <a:off x="512640" y="3840480"/>
            <a:ext cx="8117640" cy="786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12640" y="1893240"/>
            <a:ext cx="8117640" cy="1521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128" name="CustomShape 2"/>
          <p:cNvSpPr/>
          <p:nvPr/>
        </p:nvSpPr>
        <p:spPr>
          <a:xfrm>
            <a:off x="512640" y="3840480"/>
            <a:ext cx="8117640" cy="786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130"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Arial"/>
              <a:buChar char="•"/>
            </a:pPr>
            <a:r>
              <a:rPr lang="en-IN" sz="1400" b="0" strike="noStrike" spc="-1">
                <a:solidFill>
                  <a:srgbClr val="000000"/>
                </a:solidFill>
                <a:latin typeface="Old Standard TT"/>
                <a:ea typeface="Old Standard TT"/>
              </a:rPr>
              <a:t>Many colleges use manual process of preparing academic timetables with large number of constraints and this is very time consuming.</a:t>
            </a:r>
            <a:endParaRPr lang="en-IN" sz="1400" b="0" strike="noStrike" spc="-1">
              <a:latin typeface="Arial"/>
            </a:endParaRPr>
          </a:p>
          <a:p>
            <a:pPr marL="457200" indent="-342000">
              <a:lnSpc>
                <a:spcPct val="115000"/>
              </a:lnSpc>
              <a:buClr>
                <a:srgbClr val="000000"/>
              </a:buClr>
              <a:buFont typeface="Arial"/>
              <a:buChar char="•"/>
            </a:pPr>
            <a:r>
              <a:rPr lang="en-IN" sz="1400" b="0" strike="noStrike" spc="-1">
                <a:solidFill>
                  <a:srgbClr val="000000"/>
                </a:solidFill>
                <a:latin typeface="Old Standard TT"/>
                <a:ea typeface="Old Standard TT"/>
              </a:rPr>
              <a:t>This usually ends up with various courses clashing, this may be either at same room or with same teachers having more than one course at a time.</a:t>
            </a:r>
            <a:endParaRPr lang="en-IN" sz="1400" b="0" strike="noStrike" spc="-1">
              <a:latin typeface="Arial"/>
            </a:endParaRPr>
          </a:p>
          <a:p>
            <a:pPr marL="457200" indent="-342000">
              <a:lnSpc>
                <a:spcPct val="115000"/>
              </a:lnSpc>
              <a:buClr>
                <a:srgbClr val="000000"/>
              </a:buClr>
              <a:buFont typeface="Arial"/>
              <a:buChar char="•"/>
            </a:pPr>
            <a:r>
              <a:rPr lang="en-IN" sz="1400" b="0" strike="noStrike" spc="-1">
                <a:solidFill>
                  <a:srgbClr val="000000"/>
                </a:solidFill>
                <a:latin typeface="Old Standard TT"/>
                <a:ea typeface="Old Standard TT"/>
              </a:rPr>
              <a:t>These are just due to common human errors which are very difficult to prevent and also a very hectic and cumbersome activity. </a:t>
            </a:r>
            <a:endParaRPr lang="en-IN" sz="1400" b="0" strike="noStrike" spc="-1">
              <a:latin typeface="Arial"/>
            </a:endParaRPr>
          </a:p>
          <a:p>
            <a:pPr marL="457200" indent="-342000">
              <a:lnSpc>
                <a:spcPct val="115000"/>
              </a:lnSpc>
              <a:buClr>
                <a:srgbClr val="000000"/>
              </a:buClr>
              <a:buFont typeface="Arial"/>
              <a:buChar char="•"/>
            </a:pPr>
            <a:r>
              <a:rPr lang="en-IN" sz="1400" b="0" strike="noStrike" spc="-1">
                <a:solidFill>
                  <a:srgbClr val="000000"/>
                </a:solidFill>
                <a:latin typeface="Old Standard TT"/>
                <a:ea typeface="Old Standard TT"/>
              </a:rPr>
              <a:t>To overcome all these problems we propose this application of Master Time Table Generator.</a:t>
            </a:r>
            <a:endParaRPr lang="en-IN" sz="1400" b="0" strike="noStrike" spc="-1">
              <a:latin typeface="Arial"/>
            </a:endParaRPr>
          </a:p>
          <a:p>
            <a:pPr marL="457200" indent="-342000">
              <a:lnSpc>
                <a:spcPct val="115000"/>
              </a:lnSpc>
              <a:buClr>
                <a:srgbClr val="000000"/>
              </a:buClr>
              <a:buFont typeface="Arial"/>
              <a:buChar char="•"/>
            </a:pPr>
            <a:r>
              <a:rPr lang="en-IN" sz="1400" b="0" strike="noStrike" spc="-1">
                <a:solidFill>
                  <a:srgbClr val="000000"/>
                </a:solidFill>
                <a:latin typeface="Old Standard TT"/>
                <a:ea typeface="Old Standard TT"/>
              </a:rPr>
              <a:t> There are many departments in a college/institute and each department has its own time table with sharing some common resources like rooms, infrastructure and faculty also , the master time table will generate the copy of time table integrating all time tables of various departments considering the needs of the said departments. </a:t>
            </a:r>
            <a:endParaRPr lang="en-IN" sz="1400" b="0" strike="noStrike" spc="-1">
              <a:latin typeface="Arial"/>
            </a:endParaRPr>
          </a:p>
          <a:p>
            <a:pPr marL="457200" indent="-342000">
              <a:lnSpc>
                <a:spcPct val="115000"/>
              </a:lnSpc>
              <a:buClr>
                <a:srgbClr val="000000"/>
              </a:buClr>
              <a:buFont typeface="Arial"/>
              <a:buChar char="•"/>
            </a:pPr>
            <a:r>
              <a:rPr lang="en-IN" sz="1400" b="0" strike="noStrike" spc="-1">
                <a:solidFill>
                  <a:srgbClr val="000000"/>
                </a:solidFill>
                <a:latin typeface="Old Standard TT"/>
                <a:ea typeface="Old Standard TT"/>
              </a:rPr>
              <a:t>It will be implemented with the information required such as Faculty Name, Faculty Load,Preference of the Time slot, Required hours for the faculty.</a:t>
            </a:r>
            <a:endParaRPr lang="en-IN" sz="1400" b="0" strike="noStrike" spc="-1">
              <a:latin typeface="Arial"/>
            </a:endParaRPr>
          </a:p>
          <a:p>
            <a:pPr marL="457200" indent="-342000">
              <a:lnSpc>
                <a:spcPct val="115000"/>
              </a:lnSpc>
              <a:buClr>
                <a:srgbClr val="000000"/>
              </a:buClr>
              <a:buFont typeface="Arial"/>
              <a:buChar char="•"/>
            </a:pPr>
            <a:r>
              <a:rPr lang="en-IN" sz="1400" b="0" strike="noStrike" spc="-1">
                <a:solidFill>
                  <a:srgbClr val="000000"/>
                </a:solidFill>
                <a:latin typeface="Old Standard TT"/>
                <a:ea typeface="Old Standard TT"/>
              </a:rPr>
              <a:t> The proposed application is intended to be used in any institutes irrespective of their discipline and number of departments.                                     </a:t>
            </a:r>
            <a:endParaRPr lang="en-IN" sz="1400" b="0" strike="noStrike" spc="-1">
              <a:latin typeface="Arial"/>
            </a:endParaRPr>
          </a:p>
          <a:p>
            <a:pPr>
              <a:lnSpc>
                <a:spcPct val="115000"/>
              </a:lnSpc>
            </a:pPr>
            <a:endParaRPr lang="en-IN" sz="140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1.2 Objectives</a:t>
            </a:r>
            <a:endParaRPr lang="en-IN" sz="3000" b="0" strike="noStrike" spc="-1">
              <a:latin typeface="Arial"/>
            </a:endParaRPr>
          </a:p>
        </p:txBody>
      </p:sp>
      <p:sp>
        <p:nvSpPr>
          <p:cNvPr id="132"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480">
              <a:lnSpc>
                <a:spcPct val="115000"/>
              </a:lnSpc>
            </a:pPr>
            <a:r>
              <a:rPr lang="en-IN" sz="1800" b="0" strike="noStrike" spc="-1">
                <a:solidFill>
                  <a:srgbClr val="000000"/>
                </a:solidFill>
                <a:latin typeface="Old Standard TT"/>
                <a:ea typeface="Old Standard TT"/>
              </a:rPr>
              <a:t>The main objectives of our project will be:-</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The final system should be able to generate time table in completely automated way which will save lot of time and effort of an institute.</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User defined constraints handling.</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Ease of use of user of system so that he/she can make automated time table.</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Focus on optimization of resources.  </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Generate multiple useful views from the timetable.  </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Managing all the information about semester course, faculty, and classrooms.</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Building the application to reduce the manual handwork load.</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latin typeface="Times New Roman"/>
                <a:ea typeface="Times New Roman"/>
              </a:rPr>
              <a:t>1.3</a:t>
            </a:r>
            <a:r>
              <a:rPr lang="en-IN" sz="3000" b="1" strike="noStrike" spc="-1" dirty="0">
                <a:solidFill>
                  <a:srgbClr val="434343"/>
                </a:solidFill>
                <a:latin typeface="Times New Roman"/>
                <a:ea typeface="Times New Roman"/>
              </a:rPr>
              <a:t> </a:t>
            </a:r>
            <a:r>
              <a:rPr lang="en-IN" sz="3000" b="1" strike="noStrike" spc="-1" dirty="0">
                <a:latin typeface="Times New Roman"/>
                <a:ea typeface="Times New Roman"/>
              </a:rPr>
              <a:t>Literature</a:t>
            </a:r>
            <a:r>
              <a:rPr lang="en-IN" sz="3000" b="1" strike="noStrike" spc="-1" dirty="0">
                <a:solidFill>
                  <a:srgbClr val="434343"/>
                </a:solidFill>
                <a:latin typeface="Times New Roman"/>
                <a:ea typeface="Times New Roman"/>
              </a:rPr>
              <a:t> </a:t>
            </a:r>
            <a:r>
              <a:rPr lang="en-IN" sz="3000" b="1" strike="noStrike" spc="-1" dirty="0">
                <a:latin typeface="Times New Roman"/>
                <a:ea typeface="Times New Roman"/>
              </a:rPr>
              <a:t>Review</a:t>
            </a:r>
            <a:endParaRPr lang="en-IN" sz="3000" b="0" strike="noStrike" spc="-1" dirty="0">
              <a:latin typeface="Arial"/>
            </a:endParaRPr>
          </a:p>
        </p:txBody>
      </p:sp>
      <p:pic>
        <p:nvPicPr>
          <p:cNvPr id="134" name="Picture 3"/>
          <p:cNvPicPr/>
          <p:nvPr/>
        </p:nvPicPr>
        <p:blipFill>
          <a:blip r:embed="rId2"/>
          <a:stretch/>
        </p:blipFill>
        <p:spPr>
          <a:xfrm>
            <a:off x="0" y="2320200"/>
            <a:ext cx="9142920" cy="502200"/>
          </a:xfrm>
          <a:prstGeom prst="rect">
            <a:avLst/>
          </a:prstGeom>
          <a:ln>
            <a:noFill/>
          </a:ln>
        </p:spPr>
      </p:pic>
      <p:sp>
        <p:nvSpPr>
          <p:cNvPr id="135"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Evolutionary techniques have been used to solve the time table scheduling problem.</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Methodologies like Genetic Algorithms (GAs), Evolutionary Algorithms (EAs) etc have been used with mixed success. </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In this , we have reviewed the problem of educational time table scheduling and solving it with genetic algorithm. </a:t>
            </a:r>
            <a:endParaRPr lang="en-IN" sz="1800" b="0" strike="noStrike" spc="-1">
              <a:latin typeface="Arial"/>
            </a:endParaRPr>
          </a:p>
          <a:p>
            <a:pPr marL="114480">
              <a:lnSpc>
                <a:spcPct val="115000"/>
              </a:lnSpc>
            </a:pPr>
            <a:r>
              <a:rPr lang="en-IN" sz="1800" b="0" strike="noStrike" spc="-1">
                <a:solidFill>
                  <a:srgbClr val="FFFFFF"/>
                </a:solidFill>
                <a:latin typeface="Old Standard TT"/>
                <a:ea typeface="DejaVu Sans"/>
              </a:rPr>
              <a:t>been used to solve the time table scheduling pro</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137"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For all educational institutions, the timetables are prepared manually.</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The class time-table module mainly focuses on year,semester,branch and section.By selecting the above fields, it will display the appropriate Department time-tables. </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The class time-table module mainly focuses on year,semester,branch and section.</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By selecting the above fields, it will display the appropriate Department time-tables. </a:t>
            </a:r>
            <a:endParaRPr lang="en-IN" sz="1800" b="0" strike="noStrike" spc="-1">
              <a:latin typeface="Arial"/>
            </a:endParaRPr>
          </a:p>
          <a:p>
            <a:pPr>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139"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Timetable Generation System generates timetable for Faculties, in keeping with the availability calendar of Faculty, availability and capacity of physical resources such as classrooms and rules applicable at different classes, semesters, faculties and subjects. </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Best of all, this Timetable Generation System tremendously improves resource utilization and optimization.</a:t>
            </a:r>
            <a:endParaRPr lang="en-IN" sz="1800" b="0" strike="noStrike" spc="-1">
              <a:latin typeface="Arial"/>
            </a:endParaRPr>
          </a:p>
          <a:p>
            <a:pPr>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444960"/>
            <a:ext cx="8519400" cy="61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1.6 Technology stack</a:t>
            </a:r>
            <a:endParaRPr lang="en-IN" sz="3000" b="0" strike="noStrike" spc="-1">
              <a:latin typeface="Arial"/>
            </a:endParaRPr>
          </a:p>
        </p:txBody>
      </p:sp>
      <p:sp>
        <p:nvSpPr>
          <p:cNvPr id="141" name="CustomShape 2"/>
          <p:cNvSpPr/>
          <p:nvPr/>
        </p:nvSpPr>
        <p:spPr>
          <a:xfrm>
            <a:off x="311760" y="1171440"/>
            <a:ext cx="8519400" cy="3396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000">
              <a:lnSpc>
                <a:spcPct val="115000"/>
              </a:lnSpc>
              <a:buClr>
                <a:srgbClr val="000000"/>
              </a:buClr>
              <a:buFont typeface="Old Standard TT"/>
              <a:buChar char="●"/>
            </a:pPr>
            <a:r>
              <a:rPr lang="en-IN" sz="1800" b="0" strike="noStrike" spc="-1">
                <a:solidFill>
                  <a:srgbClr val="000000"/>
                </a:solidFill>
                <a:latin typeface="Old Standard TT"/>
                <a:ea typeface="Old Standard TT"/>
              </a:rPr>
              <a:t>Various algorithms will be used for implementing this applications.</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Genetic Algorithms</a:t>
            </a:r>
            <a:endParaRPr lang="en-IN" sz="1800" b="0" strike="noStrike" spc="-1">
              <a:latin typeface="Arial"/>
            </a:endParaRPr>
          </a:p>
          <a:p>
            <a:pPr marL="457200" indent="-342000">
              <a:lnSpc>
                <a:spcPct val="115000"/>
              </a:lnSpc>
              <a:buClr>
                <a:srgbClr val="000000"/>
              </a:buClr>
              <a:buFont typeface="Old Standard TT"/>
              <a:buChar char="●"/>
            </a:pPr>
            <a:r>
              <a:rPr lang="en-IN" sz="1800" b="0" strike="noStrike" spc="-1">
                <a:solidFill>
                  <a:srgbClr val="000000"/>
                </a:solidFill>
                <a:latin typeface="Old Standard TT"/>
                <a:ea typeface="Old Standard TT"/>
              </a:rPr>
              <a:t>Different languages will be used.</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C,JAVA,HTML,CSS,PHP.</a:t>
            </a:r>
            <a:endParaRPr lang="en-IN" sz="1800" b="0" strike="noStrike" spc="-1">
              <a:latin typeface="Arial"/>
            </a:endParaRPr>
          </a:p>
          <a:p>
            <a:pPr marL="457200" indent="-342000">
              <a:lnSpc>
                <a:spcPct val="115000"/>
              </a:lnSpc>
              <a:buClr>
                <a:srgbClr val="000000"/>
              </a:buClr>
              <a:buFont typeface="Old Standard TT"/>
              <a:buChar char="●"/>
            </a:pPr>
            <a:r>
              <a:rPr lang="en-IN" sz="1800" b="0" strike="noStrike" spc="-1">
                <a:solidFill>
                  <a:srgbClr val="000000"/>
                </a:solidFill>
                <a:latin typeface="Old Standard TT"/>
                <a:ea typeface="Old Standard TT"/>
              </a:rPr>
              <a:t>Different databases will be created for this :</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MySQL</a:t>
            </a:r>
            <a:endParaRPr lang="en-IN" sz="1800" b="0" strike="noStrike" spc="-1">
              <a:latin typeface="Arial"/>
            </a:endParaRPr>
          </a:p>
          <a:p>
            <a:pPr marL="457200" indent="-342000">
              <a:lnSpc>
                <a:spcPct val="115000"/>
              </a:lnSpc>
              <a:buClr>
                <a:srgbClr val="000000"/>
              </a:buClr>
              <a:buFont typeface="Arial"/>
              <a:buChar char="•"/>
            </a:pPr>
            <a:r>
              <a:rPr lang="en-IN" sz="1800" b="0" strike="noStrike" spc="-1">
                <a:solidFill>
                  <a:srgbClr val="000000"/>
                </a:solidFill>
                <a:latin typeface="Old Standard TT"/>
                <a:ea typeface="Old Standard TT"/>
              </a:rPr>
              <a:t>MongoDB</a:t>
            </a:r>
            <a:endParaRPr lang="en-IN" sz="1800" b="0" strike="noStrike" spc="-1">
              <a:latin typeface="Arial"/>
            </a:endParaRPr>
          </a:p>
          <a:p>
            <a:pPr marL="114480">
              <a:lnSpc>
                <a:spcPct val="115000"/>
              </a:lnSpc>
            </a:pPr>
            <a:r>
              <a:rPr lang="en-IN" sz="1800" b="0" strike="noStrike" spc="-1">
                <a:solidFill>
                  <a:srgbClr val="000000"/>
                </a:solidFill>
                <a:latin typeface="Old Standard TT"/>
                <a:ea typeface="Old Standard TT"/>
              </a:rPr>
              <a:t> </a:t>
            </a:r>
            <a:endParaRPr lang="en-IN" sz="1800" b="0" strike="noStrike" spc="-1">
              <a:latin typeface="Arial"/>
            </a:endParaRPr>
          </a:p>
          <a:p>
            <a:pPr marL="114480">
              <a:lnSpc>
                <a:spcPct val="115000"/>
              </a:lnSpc>
            </a:pPr>
            <a:r>
              <a:rPr lang="en-IN" sz="1800" b="0" strike="noStrike" spc="-1">
                <a:solidFill>
                  <a:srgbClr val="000000"/>
                </a:solidFill>
                <a:latin typeface="Old Standard TT"/>
                <a:ea typeface="Old Standard TT"/>
              </a:rPr>
              <a:t>                        </a:t>
            </a:r>
            <a:endParaRPr lang="en-IN" sz="1800" b="0" strike="noStrike" spc="-1">
              <a:latin typeface="Arial"/>
            </a:endParaRPr>
          </a:p>
          <a:p>
            <a:pPr marL="114480">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1512</Words>
  <Application>Microsoft Office PowerPoint</Application>
  <PresentationFormat>On-screen Show (16:9)</PresentationFormat>
  <Paragraphs>106</Paragraphs>
  <Slides>26</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Bookman Old Style</vt:lpstr>
      <vt:lpstr>Old Standard TT</vt:lpstr>
      <vt:lpstr>Rockwell</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Genetic Algorithms:- It is a method for both constraints and unconstraints optimization problem that is based on natural selection, the process that drives biological evolution. 1.The evolution usually starts from a population.  2.Selection of chromosome according to fitness 3.Crossover between selected chromosomes 4.Perform mutation 5.Check for condition Terminlogies of GA 1.Gene 2.Chromosome 3.Population 4.Reproduction 5.Crossover 6.Mutation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2019-2020</dc:title>
  <dc:subject/>
  <dc:creator>admin</dc:creator>
  <dc:description/>
  <cp:lastModifiedBy>Suraj Thakkar</cp:lastModifiedBy>
  <cp:revision>27</cp:revision>
  <dcterms:modified xsi:type="dcterms:W3CDTF">2019-11-05T20:53:12Z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22</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