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Lst>
  <p:notesMasterIdLst>
    <p:notesMasterId r:id="rId17"/>
  </p:notesMasterIdLst>
  <p:handoutMasterIdLst>
    <p:handoutMasterId r:id="rId18"/>
  </p:handoutMasterIdLst>
  <p:sldIdLst>
    <p:sldId id="256" r:id="rId3"/>
    <p:sldId id="257" r:id="rId4"/>
    <p:sldId id="258" r:id="rId5"/>
    <p:sldId id="259" r:id="rId6"/>
    <p:sldId id="260" r:id="rId7"/>
    <p:sldId id="261" r:id="rId8"/>
    <p:sldId id="262" r:id="rId9"/>
    <p:sldId id="266" r:id="rId10"/>
    <p:sldId id="267" r:id="rId11"/>
    <p:sldId id="268" r:id="rId12"/>
    <p:sldId id="263" r:id="rId13"/>
    <p:sldId id="264" r:id="rId14"/>
    <p:sldId id="265" r:id="rId15"/>
    <p:sldId id="269" r:id="rId1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653813-A99D-4A77-9903-A763B4F0F447}">
          <p14:sldIdLst>
            <p14:sldId id="256"/>
            <p14:sldId id="257"/>
            <p14:sldId id="258"/>
            <p14:sldId id="259"/>
            <p14:sldId id="260"/>
            <p14:sldId id="261"/>
            <p14:sldId id="262"/>
            <p14:sldId id="266"/>
            <p14:sldId id="267"/>
            <p14:sldId id="268"/>
            <p14:sldId id="263"/>
            <p14:sldId id="264"/>
          </p14:sldIdLst>
        </p14:section>
        <p14:section name="Untitled Section" id="{61F71BD3-5B95-41D6-BD78-EBC049ED429C}">
          <p14:sldIdLst>
            <p14:sldId id="265"/>
            <p14:sldId id="26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E5893A-3BDD-4C16-9D3E-6832AC95B9DC}"/>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r>
              <a:rPr lang="en-US"/>
              <a:t>A.P.Shah Institute Of Technology</a:t>
            </a:r>
            <a:endParaRPr lang="en-IN"/>
          </a:p>
        </p:txBody>
      </p:sp>
      <p:sp>
        <p:nvSpPr>
          <p:cNvPr id="3" name="Date Placeholder 2">
            <a:extLst>
              <a:ext uri="{FF2B5EF4-FFF2-40B4-BE49-F238E27FC236}">
                <a16:creationId xmlns:a16="http://schemas.microsoft.com/office/drawing/2014/main" id="{3D2B6F0F-8A14-42B8-8223-807054CA4323}"/>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5455B7C0-3F77-441E-B792-324D452FC28A}" type="datetimeFigureOut">
              <a:rPr lang="en-IN" smtClean="0"/>
              <a:t>27-09-2019</a:t>
            </a:fld>
            <a:endParaRPr lang="en-IN"/>
          </a:p>
        </p:txBody>
      </p:sp>
      <p:sp>
        <p:nvSpPr>
          <p:cNvPr id="4" name="Footer Placeholder 3">
            <a:extLst>
              <a:ext uri="{FF2B5EF4-FFF2-40B4-BE49-F238E27FC236}">
                <a16:creationId xmlns:a16="http://schemas.microsoft.com/office/drawing/2014/main" id="{C716FA5D-66EB-4580-B146-56DBAAE8DE27}"/>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682E258-1DAF-4D7E-9CCC-4743EFBE02E0}"/>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D284BFC7-8276-4874-8F76-6568F9CBE4E6}" type="slidenum">
              <a:rPr lang="en-IN" smtClean="0"/>
              <a:t>‹#›</a:t>
            </a:fld>
            <a:endParaRPr lang="en-IN"/>
          </a:p>
        </p:txBody>
      </p:sp>
    </p:spTree>
    <p:extLst>
      <p:ext uri="{BB962C8B-B14F-4D97-AF65-F5344CB8AC3E}">
        <p14:creationId xmlns:p14="http://schemas.microsoft.com/office/powerpoint/2010/main" val="12312833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r>
              <a:rPr lang="en-US"/>
              <a:t>A.P.Shah Institute Of Technology</a:t>
            </a:r>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0100D374-36BF-4C2A-B463-526379939B5F}" type="datetimeFigureOut">
              <a:rPr lang="en-IN" smtClean="0"/>
              <a:t>27-09-2019</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0FF059E4-B9B4-46BC-9375-5ED960C97961}" type="slidenum">
              <a:rPr lang="en-IN" smtClean="0"/>
              <a:t>‹#›</a:t>
            </a:fld>
            <a:endParaRPr lang="en-IN"/>
          </a:p>
        </p:txBody>
      </p:sp>
    </p:spTree>
    <p:extLst>
      <p:ext uri="{BB962C8B-B14F-4D97-AF65-F5344CB8AC3E}">
        <p14:creationId xmlns:p14="http://schemas.microsoft.com/office/powerpoint/2010/main" val="26727261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3602880" y="1604520"/>
            <a:ext cx="4984920" cy="3977280"/>
          </a:xfrm>
          <a:prstGeom prst="rect">
            <a:avLst/>
          </a:prstGeom>
          <a:ln>
            <a:noFill/>
          </a:ln>
        </p:spPr>
      </p:pic>
      <p:pic>
        <p:nvPicPr>
          <p:cNvPr id="35" name="Picture 34"/>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pic>
        <p:nvPicPr>
          <p:cNvPr id="70" name="Picture 69"/>
          <p:cNvPicPr/>
          <p:nvPr/>
        </p:nvPicPr>
        <p:blipFill>
          <a:blip r:embed="rId2"/>
          <a:stretch/>
        </p:blipFill>
        <p:spPr>
          <a:xfrm>
            <a:off x="3602880" y="1604520"/>
            <a:ext cx="4984920" cy="3977280"/>
          </a:xfrm>
          <a:prstGeom prst="rect">
            <a:avLst/>
          </a:prstGeom>
          <a:ln>
            <a:noFill/>
          </a:ln>
        </p:spPr>
      </p:pic>
      <p:pic>
        <p:nvPicPr>
          <p:cNvPr id="71" name="Picture 70"/>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FFFFFF"/>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FFFFFF"/>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FFFFFF"/>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FFFFFF"/>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1595160" y="1122480"/>
            <a:ext cx="9000000" cy="238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4800" b="1" u="sng" strike="noStrike" cap="all" spc="-1" dirty="0" err="1">
                <a:solidFill>
                  <a:srgbClr val="FFFFFF"/>
                </a:solidFill>
                <a:uFill>
                  <a:solidFill>
                    <a:srgbClr val="FFFFFF"/>
                  </a:solidFill>
                </a:uFill>
                <a:latin typeface="Bahnschrift SemiCondensed" panose="020B0502040204020203" pitchFamily="34" charset="0"/>
                <a:ea typeface="DejaVu Sans"/>
              </a:rPr>
              <a:t>A.P.Shah</a:t>
            </a:r>
            <a:r>
              <a:rPr lang="en-IN" sz="4800" b="1" u="sng" strike="noStrike" cap="all" spc="-1" dirty="0">
                <a:solidFill>
                  <a:srgbClr val="FFFFFF"/>
                </a:solidFill>
                <a:uFill>
                  <a:solidFill>
                    <a:srgbClr val="FFFFFF"/>
                  </a:solidFill>
                </a:uFill>
                <a:latin typeface="Bahnschrift SemiCondensed" panose="020B0502040204020203" pitchFamily="34" charset="0"/>
                <a:ea typeface="DejaVu Sans"/>
              </a:rPr>
              <a:t> Institute Of Technology</a:t>
            </a:r>
          </a:p>
          <a:p>
            <a:pPr>
              <a:lnSpc>
                <a:spcPct val="100000"/>
              </a:lnSpc>
            </a:pPr>
            <a:endParaRPr lang="en-IN" sz="3600" b="1" strike="noStrike" cap="all" spc="-1" dirty="0">
              <a:solidFill>
                <a:srgbClr val="FFFFFF"/>
              </a:solidFill>
              <a:uFill>
                <a:solidFill>
                  <a:srgbClr val="FFFFFF"/>
                </a:solidFill>
              </a:uFill>
              <a:latin typeface="Bookman Old Style"/>
              <a:ea typeface="DejaVu Sans"/>
            </a:endParaRPr>
          </a:p>
          <a:p>
            <a:pPr>
              <a:lnSpc>
                <a:spcPct val="100000"/>
              </a:lnSpc>
            </a:pPr>
            <a:endParaRPr lang="en-IN" sz="3600" b="1" strike="noStrike" cap="all" spc="-1" dirty="0">
              <a:solidFill>
                <a:srgbClr val="FFFFFF"/>
              </a:solidFill>
              <a:uFill>
                <a:solidFill>
                  <a:srgbClr val="FFFFFF"/>
                </a:solidFill>
              </a:uFill>
              <a:latin typeface="Bookman Old Style"/>
              <a:ea typeface="DejaVu Sans"/>
            </a:endParaRPr>
          </a:p>
          <a:p>
            <a:pPr>
              <a:lnSpc>
                <a:spcPct val="100000"/>
              </a:lnSpc>
            </a:pPr>
            <a:r>
              <a:rPr lang="en-IN" sz="3600" b="1" strike="noStrike" cap="all" spc="-1" dirty="0">
                <a:solidFill>
                  <a:srgbClr val="FFFFFF"/>
                </a:solidFill>
                <a:uFill>
                  <a:solidFill>
                    <a:srgbClr val="FFFFFF"/>
                  </a:solidFill>
                </a:uFill>
                <a:latin typeface="Bookman Old Style"/>
                <a:ea typeface="DejaVu Sans"/>
              </a:rPr>
              <a:t>Master </a:t>
            </a:r>
            <a:r>
              <a:rPr lang="en-IN" sz="3600" b="1" strike="noStrike" cap="all" spc="-1" dirty="0" err="1">
                <a:solidFill>
                  <a:srgbClr val="FFFFFF"/>
                </a:solidFill>
                <a:uFill>
                  <a:solidFill>
                    <a:srgbClr val="FFFFFF"/>
                  </a:solidFill>
                </a:uFill>
                <a:latin typeface="Bookman Old Style"/>
                <a:ea typeface="DejaVu Sans"/>
              </a:rPr>
              <a:t>TimeTable</a:t>
            </a:r>
            <a:r>
              <a:rPr lang="en-IN" sz="3600" b="1" strike="noStrike" cap="all" spc="-1" dirty="0">
                <a:solidFill>
                  <a:srgbClr val="FFFFFF"/>
                </a:solidFill>
                <a:uFill>
                  <a:solidFill>
                    <a:srgbClr val="FFFFFF"/>
                  </a:solidFill>
                </a:uFill>
                <a:latin typeface="Bookman Old Style"/>
                <a:ea typeface="DejaVu Sans"/>
              </a:rPr>
              <a:t> Generator</a:t>
            </a:r>
            <a:endParaRPr lang="en-IN" sz="1800" b="0" strike="noStrike" spc="-1" dirty="0">
              <a:solidFill>
                <a:srgbClr val="FFFFFF"/>
              </a:solidFill>
              <a:uFill>
                <a:solidFill>
                  <a:srgbClr val="FFFFFF"/>
                </a:solidFill>
              </a:uFill>
              <a:latin typeface="Arial"/>
            </a:endParaRPr>
          </a:p>
          <a:p>
            <a:pPr algn="ctr">
              <a:lnSpc>
                <a:spcPct val="100000"/>
              </a:lnSpc>
            </a:pPr>
            <a:endParaRPr lang="en-IN" sz="1800" b="0" strike="noStrike" spc="-1" dirty="0">
              <a:solidFill>
                <a:srgbClr val="FFFFFF"/>
              </a:solidFill>
              <a:uFill>
                <a:solidFill>
                  <a:srgbClr val="FFFFFF"/>
                </a:solidFill>
              </a:uFill>
              <a:latin typeface="Arial"/>
            </a:endParaRPr>
          </a:p>
        </p:txBody>
      </p:sp>
      <p:sp>
        <p:nvSpPr>
          <p:cNvPr id="73" name="CustomShape 2"/>
          <p:cNvSpPr/>
          <p:nvPr/>
        </p:nvSpPr>
        <p:spPr>
          <a:xfrm>
            <a:off x="1595160" y="3602160"/>
            <a:ext cx="9000000" cy="274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dirty="0">
                <a:solidFill>
                  <a:srgbClr val="FFFFFF"/>
                </a:solidFill>
                <a:uFill>
                  <a:solidFill>
                    <a:srgbClr val="FFFFFF"/>
                  </a:solidFill>
                </a:uFill>
                <a:latin typeface="Rockwell"/>
                <a:ea typeface="DejaVu Sans"/>
              </a:rPr>
              <a:t>			Project Guide :</a:t>
            </a:r>
            <a:r>
              <a:rPr lang="en-IN" sz="2400" b="0" strike="noStrike" spc="-1" dirty="0" err="1">
                <a:solidFill>
                  <a:srgbClr val="FFFFFF"/>
                </a:solidFill>
                <a:uFill>
                  <a:solidFill>
                    <a:srgbClr val="FFFFFF"/>
                  </a:solidFill>
                </a:uFill>
                <a:latin typeface="Rockwell"/>
                <a:ea typeface="DejaVu Sans"/>
              </a:rPr>
              <a:t>Dr.</a:t>
            </a:r>
            <a:r>
              <a:rPr lang="en-IN" sz="2400" b="0" strike="noStrike" spc="-1" dirty="0">
                <a:solidFill>
                  <a:srgbClr val="FFFFFF"/>
                </a:solidFill>
                <a:uFill>
                  <a:solidFill>
                    <a:srgbClr val="FFFFFF"/>
                  </a:solidFill>
                </a:uFill>
                <a:latin typeface="Rockwell"/>
                <a:ea typeface="DejaVu Sans"/>
              </a:rPr>
              <a:t>  Rahul </a:t>
            </a:r>
            <a:r>
              <a:rPr lang="en-IN" sz="2400" b="0" strike="noStrike" spc="-1" dirty="0" err="1">
                <a:solidFill>
                  <a:srgbClr val="FFFFFF"/>
                </a:solidFill>
                <a:uFill>
                  <a:solidFill>
                    <a:srgbClr val="FFFFFF"/>
                  </a:solidFill>
                </a:uFill>
                <a:latin typeface="Rockwell"/>
                <a:ea typeface="DejaVu Sans"/>
              </a:rPr>
              <a:t>Ambekar</a:t>
            </a:r>
            <a:endParaRPr lang="en-IN" sz="1800" b="0" strike="noStrike" spc="-1" dirty="0">
              <a:solidFill>
                <a:srgbClr val="FFFFFF"/>
              </a:solidFill>
              <a:uFill>
                <a:solidFill>
                  <a:srgbClr val="FFFFFF"/>
                </a:solidFill>
              </a:uFill>
              <a:latin typeface="Arial"/>
            </a:endParaRPr>
          </a:p>
          <a:p>
            <a:pPr>
              <a:lnSpc>
                <a:spcPct val="100000"/>
              </a:lnSpc>
            </a:pPr>
            <a:r>
              <a:rPr lang="en-IN" sz="2400" b="1" strike="noStrike" spc="-1" dirty="0">
                <a:solidFill>
                  <a:srgbClr val="FFFFFF"/>
                </a:solidFill>
                <a:uFill>
                  <a:solidFill>
                    <a:srgbClr val="FFFFFF"/>
                  </a:solidFill>
                </a:uFill>
                <a:latin typeface="Rockwell"/>
                <a:ea typeface="DejaVu Sans"/>
              </a:rPr>
              <a:t>			</a:t>
            </a:r>
            <a:r>
              <a:rPr lang="en-IN" sz="2400" b="0" strike="noStrike" spc="-1" dirty="0">
                <a:solidFill>
                  <a:srgbClr val="FFFFFF"/>
                </a:solidFill>
                <a:uFill>
                  <a:solidFill>
                    <a:srgbClr val="FFFFFF"/>
                  </a:solidFill>
                </a:uFill>
                <a:latin typeface="Rockwell"/>
                <a:ea typeface="DejaVu Sans"/>
              </a:rPr>
              <a:t>Group Members:	         Moodle ID:                     </a:t>
            </a:r>
            <a:endParaRPr lang="en-IN" sz="1800" b="0" strike="noStrike" spc="-1" dirty="0">
              <a:solidFill>
                <a:srgbClr val="FFFFFF"/>
              </a:solidFill>
              <a:uFill>
                <a:solidFill>
                  <a:srgbClr val="FFFFFF"/>
                </a:solidFill>
              </a:uFill>
              <a:latin typeface="Arial"/>
            </a:endParaRPr>
          </a:p>
          <a:p>
            <a:pPr>
              <a:lnSpc>
                <a:spcPct val="100000"/>
              </a:lnSpc>
            </a:pPr>
            <a:r>
              <a:rPr lang="en-IN" sz="2400" b="0" strike="noStrike" spc="-1" dirty="0">
                <a:solidFill>
                  <a:srgbClr val="FFFFFF"/>
                </a:solidFill>
                <a:uFill>
                  <a:solidFill>
                    <a:srgbClr val="FFFFFF"/>
                  </a:solidFill>
                </a:uFill>
                <a:latin typeface="Rockwell"/>
                <a:ea typeface="DejaVu Sans"/>
              </a:rPr>
              <a:t>			   Suraj Thakkar	         16102057</a:t>
            </a:r>
            <a:endParaRPr lang="en-IN" sz="1800" b="0" strike="noStrike" spc="-1" dirty="0">
              <a:solidFill>
                <a:srgbClr val="FFFFFF"/>
              </a:solidFill>
              <a:uFill>
                <a:solidFill>
                  <a:srgbClr val="FFFFFF"/>
                </a:solidFill>
              </a:uFill>
              <a:latin typeface="Arial"/>
            </a:endParaRPr>
          </a:p>
          <a:p>
            <a:pPr>
              <a:lnSpc>
                <a:spcPct val="100000"/>
              </a:lnSpc>
            </a:pPr>
            <a:r>
              <a:rPr lang="en-IN" sz="2400" b="0" strike="noStrike" spc="-1" dirty="0">
                <a:solidFill>
                  <a:srgbClr val="FFFFFF"/>
                </a:solidFill>
                <a:uFill>
                  <a:solidFill>
                    <a:srgbClr val="FFFFFF"/>
                  </a:solidFill>
                </a:uFill>
                <a:latin typeface="Rockwell"/>
                <a:ea typeface="DejaVu Sans"/>
              </a:rPr>
              <a:t>			   Neel Dhruva	         17202003</a:t>
            </a:r>
            <a:endParaRPr lang="en-IN" sz="1800" b="0" strike="noStrike" spc="-1" dirty="0">
              <a:solidFill>
                <a:srgbClr val="FFFFFF"/>
              </a:solidFill>
              <a:uFill>
                <a:solidFill>
                  <a:srgbClr val="FFFFFF"/>
                </a:solidFill>
              </a:uFill>
              <a:latin typeface="Arial"/>
            </a:endParaRPr>
          </a:p>
          <a:p>
            <a:pPr>
              <a:lnSpc>
                <a:spcPct val="100000"/>
              </a:lnSpc>
            </a:pPr>
            <a:r>
              <a:rPr lang="en-IN" sz="2400" b="0" strike="noStrike" spc="-1" dirty="0">
                <a:solidFill>
                  <a:srgbClr val="FFFFFF"/>
                </a:solidFill>
                <a:uFill>
                  <a:solidFill>
                    <a:srgbClr val="FFFFFF"/>
                  </a:solidFill>
                </a:uFill>
                <a:latin typeface="Rockwell"/>
                <a:ea typeface="DejaVu Sans"/>
              </a:rPr>
              <a:t>			   </a:t>
            </a:r>
            <a:r>
              <a:rPr lang="en-IN" sz="2400" b="0" strike="noStrike" spc="-1" dirty="0" err="1">
                <a:solidFill>
                  <a:srgbClr val="FFFFFF"/>
                </a:solidFill>
                <a:uFill>
                  <a:solidFill>
                    <a:srgbClr val="FFFFFF"/>
                  </a:solidFill>
                </a:uFill>
                <a:latin typeface="Rockwell"/>
                <a:ea typeface="DejaVu Sans"/>
              </a:rPr>
              <a:t>Adesh</a:t>
            </a:r>
            <a:r>
              <a:rPr lang="en-IN" sz="2400" b="0" strike="noStrike" spc="-1" dirty="0">
                <a:solidFill>
                  <a:srgbClr val="FFFFFF"/>
                </a:solidFill>
                <a:uFill>
                  <a:solidFill>
                    <a:srgbClr val="FFFFFF"/>
                  </a:solidFill>
                </a:uFill>
                <a:latin typeface="Rockwell"/>
                <a:ea typeface="DejaVu Sans"/>
              </a:rPr>
              <a:t> </a:t>
            </a:r>
            <a:r>
              <a:rPr lang="en-IN" sz="2400" b="0" strike="noStrike" spc="-1" dirty="0" err="1">
                <a:solidFill>
                  <a:srgbClr val="FFFFFF"/>
                </a:solidFill>
                <a:uFill>
                  <a:solidFill>
                    <a:srgbClr val="FFFFFF"/>
                  </a:solidFill>
                </a:uFill>
                <a:latin typeface="Rockwell"/>
                <a:ea typeface="DejaVu Sans"/>
              </a:rPr>
              <a:t>Thosani</a:t>
            </a:r>
            <a:r>
              <a:rPr lang="en-IN" sz="2400" b="0" strike="noStrike" spc="-1" dirty="0">
                <a:solidFill>
                  <a:srgbClr val="FFFFFF"/>
                </a:solidFill>
                <a:uFill>
                  <a:solidFill>
                    <a:srgbClr val="FFFFFF"/>
                  </a:solidFill>
                </a:uFill>
                <a:latin typeface="Rockwell"/>
                <a:ea typeface="DejaVu Sans"/>
              </a:rPr>
              <a:t>   	         17202001</a:t>
            </a:r>
            <a:endParaRPr lang="en-IN" sz="1800" b="0" strike="noStrike" spc="-1" dirty="0">
              <a:solidFill>
                <a:srgbClr val="FFFFFF"/>
              </a:solidFill>
              <a:uFill>
                <a:solidFill>
                  <a:srgbClr val="FFFFFF"/>
                </a:solidFill>
              </a:uFill>
              <a:latin typeface="Arial"/>
            </a:endParaRPr>
          </a:p>
          <a:p>
            <a:pPr>
              <a:lnSpc>
                <a:spcPct val="100000"/>
              </a:lnSpc>
            </a:pPr>
            <a:endParaRPr lang="en-IN" sz="1800" b="0" strike="noStrike" spc="-1" dirty="0">
              <a:solidFill>
                <a:srgbClr val="FFFFFF"/>
              </a:solidFill>
              <a:uFill>
                <a:solidFill>
                  <a:srgbClr val="FFFFFF"/>
                </a:solidFill>
              </a:u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bg1"/>
                </a:solidFill>
              </a:rPr>
              <a:t>Class Diagram </a:t>
            </a:r>
          </a:p>
        </p:txBody>
      </p:sp>
      <p:sp>
        <p:nvSpPr>
          <p:cNvPr id="3" name="Subtitle 2"/>
          <p:cNvSpPr>
            <a:spLocks noGrp="1"/>
          </p:cNvSpPr>
          <p:nvPr>
            <p:ph type="subTitle"/>
          </p:nvPr>
        </p:nvSpPr>
        <p:spPr/>
        <p:txBody>
          <a:bodyPr/>
          <a:lstStyle/>
          <a:p>
            <a:r>
              <a:rPr lang="en-IN" dirty="0"/>
              <a:t>                         </a:t>
            </a:r>
          </a:p>
        </p:txBody>
      </p:sp>
      <p:pic>
        <p:nvPicPr>
          <p:cNvPr id="5" name="Picture 4">
            <a:extLst>
              <a:ext uri="{FF2B5EF4-FFF2-40B4-BE49-F238E27FC236}">
                <a16:creationId xmlns:a16="http://schemas.microsoft.com/office/drawing/2014/main" id="{C9D43A97-6DD7-475A-8522-107CECD07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159" y="1560702"/>
            <a:ext cx="9209063" cy="4781629"/>
          </a:xfrm>
          <a:prstGeom prst="rect">
            <a:avLst/>
          </a:prstGeom>
        </p:spPr>
      </p:pic>
    </p:spTree>
    <p:extLst>
      <p:ext uri="{BB962C8B-B14F-4D97-AF65-F5344CB8AC3E}">
        <p14:creationId xmlns:p14="http://schemas.microsoft.com/office/powerpoint/2010/main" val="3879666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913680" y="609480"/>
            <a:ext cx="1035216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IN" sz="3400" b="1" strike="noStrike" cap="all" spc="-1">
                <a:solidFill>
                  <a:srgbClr val="FFFFFF"/>
                </a:solidFill>
                <a:uFill>
                  <a:solidFill>
                    <a:srgbClr val="FFFFFF"/>
                  </a:solidFill>
                </a:uFill>
                <a:latin typeface="Bookman Old Style"/>
                <a:ea typeface="DejaVu Sans"/>
              </a:rPr>
              <a:t>Technology stack</a:t>
            </a:r>
            <a:endParaRPr lang="en-IN" sz="1800" b="0" strike="noStrike" spc="-1">
              <a:solidFill>
                <a:srgbClr val="FFFFFF"/>
              </a:solidFill>
              <a:uFill>
                <a:solidFill>
                  <a:srgbClr val="FFFFFF"/>
                </a:solidFill>
              </a:uFill>
              <a:latin typeface="Arial"/>
            </a:endParaRPr>
          </a:p>
        </p:txBody>
      </p:sp>
      <p:sp>
        <p:nvSpPr>
          <p:cNvPr id="88" name="CustomShape 2"/>
          <p:cNvSpPr/>
          <p:nvPr/>
        </p:nvSpPr>
        <p:spPr>
          <a:xfrm>
            <a:off x="913680" y="2095920"/>
            <a:ext cx="10352160" cy="369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spc="-1">
                <a:solidFill>
                  <a:srgbClr val="FFFFFF"/>
                </a:solidFill>
                <a:uFill>
                  <a:solidFill>
                    <a:srgbClr val="FFFFFF"/>
                  </a:solidFill>
                </a:uFill>
                <a:latin typeface="Rockwell"/>
                <a:ea typeface="DejaVu Sans"/>
              </a:rPr>
              <a:t>Various algorithms will be used for implementing this applications.</a:t>
            </a:r>
            <a:endParaRPr lang="en-IN" sz="1800" b="0" strike="noStrike" spc="-1">
              <a:solidFill>
                <a:srgbClr val="FFFFFF"/>
              </a:solidFill>
              <a:uFill>
                <a:solidFill>
                  <a:srgbClr val="FFFFFF"/>
                </a:solidFill>
              </a:uFill>
              <a:latin typeface="Arial"/>
            </a:endParaRPr>
          </a:p>
          <a:p>
            <a:pPr marL="228600" indent="-227160">
              <a:lnSpc>
                <a:spcPct val="100000"/>
              </a:lnSpc>
              <a:buClr>
                <a:srgbClr val="FFFFFF"/>
              </a:buClr>
              <a:buFont typeface="Arial"/>
              <a:buChar char="•"/>
            </a:pPr>
            <a:r>
              <a:rPr lang="en-IN" sz="2000" b="0" strike="noStrike" spc="-1">
                <a:solidFill>
                  <a:srgbClr val="FFFFFF"/>
                </a:solidFill>
                <a:uFill>
                  <a:solidFill>
                    <a:srgbClr val="FFFFFF"/>
                  </a:solidFill>
                </a:uFill>
                <a:latin typeface="Rockwell"/>
                <a:ea typeface="DejaVu Sans"/>
              </a:rPr>
              <a:t>Genetic Algorithms</a:t>
            </a:r>
            <a:endParaRPr lang="en-IN" sz="1800" b="0" strike="noStrike" spc="-1">
              <a:solidFill>
                <a:srgbClr val="FFFFFF"/>
              </a:solidFill>
              <a:uFill>
                <a:solidFill>
                  <a:srgbClr val="FFFFFF"/>
                </a:solidFill>
              </a:uFill>
              <a:latin typeface="Arial"/>
            </a:endParaRPr>
          </a:p>
          <a:p>
            <a:pPr>
              <a:lnSpc>
                <a:spcPct val="100000"/>
              </a:lnSpc>
            </a:pPr>
            <a:r>
              <a:rPr lang="en-IN" sz="2000" b="0" strike="noStrike" spc="-1">
                <a:solidFill>
                  <a:srgbClr val="FFFFFF"/>
                </a:solidFill>
                <a:uFill>
                  <a:solidFill>
                    <a:srgbClr val="FFFFFF"/>
                  </a:solidFill>
                </a:uFill>
                <a:latin typeface="Rockwell"/>
                <a:ea typeface="DejaVu Sans"/>
              </a:rPr>
              <a:t>Different languages will be used.</a:t>
            </a:r>
            <a:endParaRPr lang="en-IN" sz="1800" b="0" strike="noStrike" spc="-1">
              <a:solidFill>
                <a:srgbClr val="FFFFFF"/>
              </a:solidFill>
              <a:uFill>
                <a:solidFill>
                  <a:srgbClr val="FFFFFF"/>
                </a:solidFill>
              </a:uFill>
              <a:latin typeface="Arial"/>
            </a:endParaRPr>
          </a:p>
          <a:p>
            <a:pPr marL="228600" indent="-227160">
              <a:lnSpc>
                <a:spcPct val="120000"/>
              </a:lnSpc>
              <a:buClr>
                <a:srgbClr val="FFFFFF"/>
              </a:buClr>
              <a:buFont typeface="Arial"/>
              <a:buChar char="•"/>
            </a:pPr>
            <a:r>
              <a:rPr lang="en-IN" sz="2000" b="0" strike="noStrike" spc="-1">
                <a:solidFill>
                  <a:srgbClr val="FFFFFF"/>
                </a:solidFill>
                <a:uFill>
                  <a:solidFill>
                    <a:srgbClr val="FFFFFF"/>
                  </a:solidFill>
                </a:uFill>
                <a:latin typeface="Rockwell"/>
                <a:ea typeface="DejaVu Sans"/>
              </a:rPr>
              <a:t>C,JAVA,HTML,CSS,PHP.</a:t>
            </a:r>
            <a:endParaRPr lang="en-IN" sz="1800" b="0" strike="noStrike" spc="-1">
              <a:solidFill>
                <a:srgbClr val="FFFFFF"/>
              </a:solidFill>
              <a:uFill>
                <a:solidFill>
                  <a:srgbClr val="FFFFFF"/>
                </a:solidFill>
              </a:uFill>
              <a:latin typeface="Arial"/>
            </a:endParaRPr>
          </a:p>
          <a:p>
            <a:pPr>
              <a:lnSpc>
                <a:spcPct val="100000"/>
              </a:lnSpc>
            </a:pPr>
            <a:r>
              <a:rPr lang="en-IN" sz="2000" b="0" strike="noStrike" spc="-1">
                <a:solidFill>
                  <a:srgbClr val="FFFFFF"/>
                </a:solidFill>
                <a:uFill>
                  <a:solidFill>
                    <a:srgbClr val="FFFFFF"/>
                  </a:solidFill>
                </a:uFill>
                <a:latin typeface="Rockwell"/>
                <a:ea typeface="DejaVu Sans"/>
              </a:rPr>
              <a:t>Different databases will be created for this :</a:t>
            </a:r>
            <a:endParaRPr lang="en-IN" sz="1800" b="0" strike="noStrike" spc="-1">
              <a:solidFill>
                <a:srgbClr val="FFFFFF"/>
              </a:solidFill>
              <a:uFill>
                <a:solidFill>
                  <a:srgbClr val="FFFFFF"/>
                </a:solidFill>
              </a:uFill>
              <a:latin typeface="Arial"/>
            </a:endParaRPr>
          </a:p>
          <a:p>
            <a:pPr marL="228600" indent="-227160">
              <a:lnSpc>
                <a:spcPct val="100000"/>
              </a:lnSpc>
              <a:buClr>
                <a:srgbClr val="FFFFFF"/>
              </a:buClr>
              <a:buFont typeface="Arial"/>
              <a:buChar char="•"/>
            </a:pPr>
            <a:r>
              <a:rPr lang="en-IN" sz="2000" b="0" strike="noStrike" spc="-1">
                <a:solidFill>
                  <a:srgbClr val="FFFFFF"/>
                </a:solidFill>
                <a:uFill>
                  <a:solidFill>
                    <a:srgbClr val="FFFFFF"/>
                  </a:solidFill>
                </a:uFill>
                <a:latin typeface="Rockwell"/>
                <a:ea typeface="DejaVu Sans"/>
              </a:rPr>
              <a:t>MySQL</a:t>
            </a:r>
            <a:endParaRPr lang="en-IN" sz="1800" b="0" strike="noStrike" spc="-1">
              <a:solidFill>
                <a:srgbClr val="FFFFFF"/>
              </a:solidFill>
              <a:uFill>
                <a:solidFill>
                  <a:srgbClr val="FFFFFF"/>
                </a:solidFill>
              </a:uFill>
              <a:latin typeface="Arial"/>
            </a:endParaRPr>
          </a:p>
          <a:p>
            <a:pPr marL="228600" indent="-227160">
              <a:lnSpc>
                <a:spcPct val="100000"/>
              </a:lnSpc>
              <a:buClr>
                <a:srgbClr val="FFFFFF"/>
              </a:buClr>
              <a:buFont typeface="Arial"/>
              <a:buChar char="•"/>
            </a:pPr>
            <a:r>
              <a:rPr lang="en-IN" sz="2000" b="0" strike="noStrike" spc="-1">
                <a:solidFill>
                  <a:srgbClr val="FFFFFF"/>
                </a:solidFill>
                <a:uFill>
                  <a:solidFill>
                    <a:srgbClr val="FFFFFF"/>
                  </a:solidFill>
                </a:uFill>
                <a:latin typeface="Rockwell"/>
                <a:ea typeface="DejaVu Sans"/>
              </a:rPr>
              <a:t>MongoDB</a:t>
            </a:r>
            <a:endParaRPr lang="en-IN" sz="1800" b="0" strike="noStrike" spc="-1">
              <a:solidFill>
                <a:srgbClr val="FFFFFF"/>
              </a:solidFill>
              <a:uFill>
                <a:solidFill>
                  <a:srgbClr val="FFFFFF"/>
                </a:solidFill>
              </a:uFill>
              <a:latin typeface="Arial"/>
            </a:endParaRPr>
          </a:p>
          <a:p>
            <a:pPr>
              <a:lnSpc>
                <a:spcPct val="120000"/>
              </a:lnSpc>
            </a:pPr>
            <a:endParaRPr lang="en-IN"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807480" y="234360"/>
            <a:ext cx="1035216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IN" sz="3400" b="1" strike="noStrike" cap="all" spc="-1" dirty="0">
                <a:solidFill>
                  <a:srgbClr val="FFFFFF"/>
                </a:solidFill>
                <a:uFill>
                  <a:solidFill>
                    <a:srgbClr val="FFFFFF"/>
                  </a:solidFill>
                </a:uFill>
                <a:latin typeface="Bookman Old Style"/>
                <a:ea typeface="DejaVu Sans"/>
              </a:rPr>
              <a:t>Algorithms </a:t>
            </a:r>
            <a:endParaRPr lang="en-IN" sz="1800" b="0" strike="noStrike" spc="-1" dirty="0">
              <a:solidFill>
                <a:srgbClr val="FFFFFF"/>
              </a:solidFill>
              <a:uFill>
                <a:solidFill>
                  <a:srgbClr val="FFFFFF"/>
                </a:solidFill>
              </a:uFill>
              <a:latin typeface="Arial"/>
            </a:endParaRPr>
          </a:p>
        </p:txBody>
      </p:sp>
      <p:sp>
        <p:nvSpPr>
          <p:cNvPr id="90" name="CustomShape 2"/>
          <p:cNvSpPr/>
          <p:nvPr/>
        </p:nvSpPr>
        <p:spPr>
          <a:xfrm>
            <a:off x="807480" y="1214917"/>
            <a:ext cx="10352160" cy="518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160">
              <a:lnSpc>
                <a:spcPct val="120000"/>
              </a:lnSpc>
              <a:buClr>
                <a:srgbClr val="FFFFFF"/>
              </a:buClr>
              <a:buSzPct val="45000"/>
              <a:buFont typeface="Wingdings" charset="2"/>
              <a:buChar char=""/>
            </a:pPr>
            <a:r>
              <a:rPr lang="en-IN" sz="2000" b="0" strike="noStrike" spc="-1" dirty="0">
                <a:solidFill>
                  <a:srgbClr val="FFFFFF"/>
                </a:solidFill>
                <a:uFill>
                  <a:solidFill>
                    <a:srgbClr val="FFFFFF"/>
                  </a:solidFill>
                </a:uFill>
                <a:latin typeface="Rockwell"/>
                <a:ea typeface="DejaVu Sans"/>
              </a:rPr>
              <a:t>Genetic Algorithms:- It is a method for both constraints and </a:t>
            </a:r>
            <a:r>
              <a:rPr lang="en-IN" sz="2000" b="0" strike="noStrike" spc="-1" dirty="0" err="1">
                <a:solidFill>
                  <a:srgbClr val="FFFFFF"/>
                </a:solidFill>
                <a:uFill>
                  <a:solidFill>
                    <a:srgbClr val="FFFFFF"/>
                  </a:solidFill>
                </a:uFill>
                <a:latin typeface="Rockwell"/>
                <a:ea typeface="DejaVu Sans"/>
              </a:rPr>
              <a:t>unconstraints</a:t>
            </a:r>
            <a:r>
              <a:rPr lang="en-IN" sz="2000" b="0" strike="noStrike" spc="-1" dirty="0">
                <a:solidFill>
                  <a:srgbClr val="FFFFFF"/>
                </a:solidFill>
                <a:uFill>
                  <a:solidFill>
                    <a:srgbClr val="FFFFFF"/>
                  </a:solidFill>
                </a:uFill>
                <a:latin typeface="Rockwell"/>
                <a:ea typeface="DejaVu Sans"/>
              </a:rPr>
              <a:t> optimization problem that is based on natural selection, the process that drives biological evolution.</a:t>
            </a:r>
            <a:endParaRPr lang="en-IN" sz="1800" b="0" strike="noStrike" spc="-1" dirty="0">
              <a:solidFill>
                <a:srgbClr val="FFFFFF"/>
              </a:solidFill>
              <a:uFill>
                <a:solidFill>
                  <a:srgbClr val="FFFFFF"/>
                </a:solidFill>
              </a:uFill>
              <a:latin typeface="Arial"/>
            </a:endParaRPr>
          </a:p>
          <a:p>
            <a:pPr marL="228600" indent="-227160">
              <a:lnSpc>
                <a:spcPct val="120000"/>
              </a:lnSpc>
              <a:buClr>
                <a:srgbClr val="FFFFFF"/>
              </a:buClr>
              <a:buSzPct val="45000"/>
              <a:buFont typeface="Wingdings" charset="2"/>
              <a:buChar char=""/>
            </a:pPr>
            <a:r>
              <a:rPr lang="en-IN" sz="2000" b="0" strike="noStrike" spc="-1" dirty="0">
                <a:solidFill>
                  <a:srgbClr val="FFFFFF"/>
                </a:solidFill>
                <a:uFill>
                  <a:solidFill>
                    <a:srgbClr val="FFFFFF"/>
                  </a:solidFill>
                </a:uFill>
                <a:latin typeface="Rockwell"/>
                <a:ea typeface="DejaVu Sans"/>
              </a:rPr>
              <a:t>The evolution usually starts from a population. </a:t>
            </a:r>
            <a:endParaRPr lang="en-IN" sz="1800" b="0" strike="noStrike" spc="-1" dirty="0">
              <a:solidFill>
                <a:srgbClr val="FFFFFF"/>
              </a:solidFill>
              <a:uFill>
                <a:solidFill>
                  <a:srgbClr val="FFFFFF"/>
                </a:solidFill>
              </a:uFill>
              <a:latin typeface="Arial"/>
            </a:endParaRPr>
          </a:p>
          <a:p>
            <a:pPr marL="228600" indent="-227160">
              <a:lnSpc>
                <a:spcPct val="120000"/>
              </a:lnSpc>
              <a:buClr>
                <a:srgbClr val="FFFFFF"/>
              </a:buClr>
              <a:buSzPct val="45000"/>
              <a:buFont typeface="Wingdings" charset="2"/>
              <a:buChar char=""/>
            </a:pPr>
            <a:r>
              <a:rPr lang="en-IN" sz="2000" b="0" strike="noStrike" spc="-1" dirty="0">
                <a:solidFill>
                  <a:srgbClr val="FFFFFF"/>
                </a:solidFill>
                <a:uFill>
                  <a:solidFill>
                    <a:srgbClr val="FFFFFF"/>
                  </a:solidFill>
                </a:uFill>
                <a:latin typeface="Rockwell"/>
                <a:ea typeface="DejaVu Sans"/>
              </a:rPr>
              <a:t>Selection of chromosome according to fitness</a:t>
            </a:r>
            <a:endParaRPr lang="en-IN" sz="1800" b="0" strike="noStrike" spc="-1" dirty="0">
              <a:solidFill>
                <a:srgbClr val="FFFFFF"/>
              </a:solidFill>
              <a:uFill>
                <a:solidFill>
                  <a:srgbClr val="FFFFFF"/>
                </a:solidFill>
              </a:uFill>
              <a:latin typeface="Arial"/>
            </a:endParaRPr>
          </a:p>
          <a:p>
            <a:pPr marL="228600" indent="-227160">
              <a:lnSpc>
                <a:spcPct val="120000"/>
              </a:lnSpc>
              <a:buClr>
                <a:srgbClr val="FFFFFF"/>
              </a:buClr>
              <a:buSzPct val="45000"/>
              <a:buFont typeface="Wingdings" charset="2"/>
              <a:buChar char=""/>
            </a:pPr>
            <a:r>
              <a:rPr lang="en-IN" sz="2000" b="0" strike="noStrike" spc="-1" dirty="0">
                <a:solidFill>
                  <a:srgbClr val="FFFFFF"/>
                </a:solidFill>
                <a:uFill>
                  <a:solidFill>
                    <a:srgbClr val="FFFFFF"/>
                  </a:solidFill>
                </a:uFill>
                <a:latin typeface="Rockwell"/>
                <a:ea typeface="DejaVu Sans"/>
              </a:rPr>
              <a:t>Crossover between selected chromosomes</a:t>
            </a:r>
            <a:endParaRPr lang="en-IN" sz="1800" b="0" strike="noStrike" spc="-1" dirty="0">
              <a:solidFill>
                <a:srgbClr val="FFFFFF"/>
              </a:solidFill>
              <a:uFill>
                <a:solidFill>
                  <a:srgbClr val="FFFFFF"/>
                </a:solidFill>
              </a:uFill>
              <a:latin typeface="Arial"/>
            </a:endParaRPr>
          </a:p>
          <a:p>
            <a:pPr marL="228600" indent="-227160">
              <a:lnSpc>
                <a:spcPct val="120000"/>
              </a:lnSpc>
              <a:buClr>
                <a:srgbClr val="FFFFFF"/>
              </a:buClr>
              <a:buSzPct val="45000"/>
              <a:buFont typeface="Wingdings" charset="2"/>
              <a:buChar char=""/>
            </a:pPr>
            <a:r>
              <a:rPr lang="en-IN" sz="2000" b="0" strike="noStrike" spc="-1" dirty="0">
                <a:solidFill>
                  <a:srgbClr val="FFFFFF"/>
                </a:solidFill>
                <a:uFill>
                  <a:solidFill>
                    <a:srgbClr val="FFFFFF"/>
                  </a:solidFill>
                </a:uFill>
                <a:latin typeface="Rockwell"/>
                <a:ea typeface="DejaVu Sans"/>
              </a:rPr>
              <a:t>Perform mutation</a:t>
            </a:r>
            <a:endParaRPr lang="en-IN" sz="1800" b="0" strike="noStrike" spc="-1" dirty="0">
              <a:solidFill>
                <a:srgbClr val="FFFFFF"/>
              </a:solidFill>
              <a:uFill>
                <a:solidFill>
                  <a:srgbClr val="FFFFFF"/>
                </a:solidFill>
              </a:uFill>
              <a:latin typeface="Arial"/>
            </a:endParaRPr>
          </a:p>
          <a:p>
            <a:pPr marL="228600" indent="-227160">
              <a:lnSpc>
                <a:spcPct val="120000"/>
              </a:lnSpc>
              <a:buClr>
                <a:srgbClr val="FFFFFF"/>
              </a:buClr>
              <a:buSzPct val="45000"/>
              <a:buFont typeface="Wingdings" charset="2"/>
              <a:buChar char=""/>
            </a:pPr>
            <a:r>
              <a:rPr lang="en-IN" sz="2000" b="0" strike="noStrike" spc="-1" dirty="0">
                <a:solidFill>
                  <a:srgbClr val="FFFFFF"/>
                </a:solidFill>
                <a:uFill>
                  <a:solidFill>
                    <a:srgbClr val="FFFFFF"/>
                  </a:solidFill>
                </a:uFill>
                <a:latin typeface="Rockwell"/>
                <a:ea typeface="DejaVu Sans"/>
              </a:rPr>
              <a:t>Check for condition</a:t>
            </a:r>
            <a:endParaRPr lang="en-IN" sz="1800" b="0" strike="noStrike" spc="-1" dirty="0">
              <a:solidFill>
                <a:srgbClr val="FFFFFF"/>
              </a:solidFill>
              <a:uFill>
                <a:solidFill>
                  <a:srgbClr val="FFFFFF"/>
                </a:solidFill>
              </a:uFill>
              <a:latin typeface="Arial"/>
            </a:endParaRPr>
          </a:p>
          <a:p>
            <a:pPr marL="228600" indent="-227160">
              <a:lnSpc>
                <a:spcPct val="120000"/>
              </a:lnSpc>
              <a:buClr>
                <a:srgbClr val="FFFFFF"/>
              </a:buClr>
              <a:buSzPct val="45000"/>
              <a:buFont typeface="Wingdings" charset="2"/>
              <a:buChar char=""/>
            </a:pPr>
            <a:r>
              <a:rPr lang="en-IN" sz="2000" b="0" strike="noStrike" spc="-1" dirty="0" err="1">
                <a:solidFill>
                  <a:srgbClr val="FFFFFF"/>
                </a:solidFill>
                <a:uFill>
                  <a:solidFill>
                    <a:srgbClr val="FFFFFF"/>
                  </a:solidFill>
                </a:uFill>
                <a:latin typeface="Rockwell"/>
                <a:ea typeface="DejaVu Sans"/>
              </a:rPr>
              <a:t>Terminlogies</a:t>
            </a:r>
            <a:r>
              <a:rPr lang="en-IN" sz="2000" b="0" strike="noStrike" spc="-1" dirty="0">
                <a:solidFill>
                  <a:srgbClr val="FFFFFF"/>
                </a:solidFill>
                <a:uFill>
                  <a:solidFill>
                    <a:srgbClr val="FFFFFF"/>
                  </a:solidFill>
                </a:uFill>
                <a:latin typeface="Rockwell"/>
                <a:ea typeface="DejaVu Sans"/>
              </a:rPr>
              <a:t> of GA</a:t>
            </a:r>
            <a:endParaRPr lang="en-IN" sz="1800" b="0" strike="noStrike" spc="-1" dirty="0">
              <a:solidFill>
                <a:srgbClr val="FFFFFF"/>
              </a:solidFill>
              <a:uFill>
                <a:solidFill>
                  <a:srgbClr val="FFFFFF"/>
                </a:solidFill>
              </a:uFill>
              <a:latin typeface="Arial"/>
            </a:endParaRPr>
          </a:p>
          <a:p>
            <a:pPr marL="228600" indent="-227160">
              <a:lnSpc>
                <a:spcPct val="120000"/>
              </a:lnSpc>
              <a:buClr>
                <a:srgbClr val="FFFFFF"/>
              </a:buClr>
              <a:buSzPct val="45000"/>
              <a:buFont typeface="Wingdings" charset="2"/>
              <a:buChar char=""/>
            </a:pPr>
            <a:r>
              <a:rPr lang="en-IN" sz="2000" b="0" strike="noStrike" spc="-1" dirty="0">
                <a:solidFill>
                  <a:srgbClr val="FFFFFF"/>
                </a:solidFill>
                <a:uFill>
                  <a:solidFill>
                    <a:srgbClr val="FFFFFF"/>
                  </a:solidFill>
                </a:uFill>
                <a:latin typeface="Rockwell"/>
                <a:ea typeface="DejaVu Sans"/>
              </a:rPr>
              <a:t>Gene</a:t>
            </a:r>
            <a:endParaRPr lang="en-IN" sz="1800" b="0" strike="noStrike" spc="-1" dirty="0">
              <a:solidFill>
                <a:srgbClr val="FFFFFF"/>
              </a:solidFill>
              <a:uFill>
                <a:solidFill>
                  <a:srgbClr val="FFFFFF"/>
                </a:solidFill>
              </a:uFill>
              <a:latin typeface="Arial"/>
            </a:endParaRPr>
          </a:p>
          <a:p>
            <a:pPr marL="228600" indent="-227160">
              <a:lnSpc>
                <a:spcPct val="120000"/>
              </a:lnSpc>
              <a:buClr>
                <a:srgbClr val="FFFFFF"/>
              </a:buClr>
              <a:buSzPct val="45000"/>
              <a:buFont typeface="Wingdings" charset="2"/>
              <a:buChar char=""/>
            </a:pPr>
            <a:r>
              <a:rPr lang="en-IN" sz="2000" b="0" strike="noStrike" spc="-1" dirty="0">
                <a:solidFill>
                  <a:srgbClr val="FFFFFF"/>
                </a:solidFill>
                <a:uFill>
                  <a:solidFill>
                    <a:srgbClr val="FFFFFF"/>
                  </a:solidFill>
                </a:uFill>
                <a:latin typeface="Rockwell"/>
                <a:ea typeface="DejaVu Sans"/>
              </a:rPr>
              <a:t>Chromosome</a:t>
            </a:r>
            <a:endParaRPr lang="en-IN" sz="1800" b="0" strike="noStrike" spc="-1" dirty="0">
              <a:solidFill>
                <a:srgbClr val="FFFFFF"/>
              </a:solidFill>
              <a:uFill>
                <a:solidFill>
                  <a:srgbClr val="FFFFFF"/>
                </a:solidFill>
              </a:uFill>
              <a:latin typeface="Arial"/>
            </a:endParaRPr>
          </a:p>
          <a:p>
            <a:pPr marL="228600" indent="-227160">
              <a:lnSpc>
                <a:spcPct val="120000"/>
              </a:lnSpc>
              <a:buClr>
                <a:srgbClr val="FFFFFF"/>
              </a:buClr>
              <a:buSzPct val="45000"/>
              <a:buFont typeface="Wingdings" charset="2"/>
              <a:buChar char=""/>
            </a:pPr>
            <a:r>
              <a:rPr lang="en-IN" sz="2000" b="0" strike="noStrike" spc="-1" dirty="0">
                <a:solidFill>
                  <a:srgbClr val="FFFFFF"/>
                </a:solidFill>
                <a:uFill>
                  <a:solidFill>
                    <a:srgbClr val="FFFFFF"/>
                  </a:solidFill>
                </a:uFill>
                <a:latin typeface="Rockwell"/>
                <a:ea typeface="DejaVu Sans"/>
              </a:rPr>
              <a:t>Population</a:t>
            </a:r>
            <a:endParaRPr lang="en-IN" sz="1800" b="0" strike="noStrike" spc="-1" dirty="0">
              <a:solidFill>
                <a:srgbClr val="FFFFFF"/>
              </a:solidFill>
              <a:uFill>
                <a:solidFill>
                  <a:srgbClr val="FFFFFF"/>
                </a:solidFill>
              </a:uFill>
              <a:latin typeface="Arial"/>
            </a:endParaRPr>
          </a:p>
          <a:p>
            <a:pPr marL="228600" indent="-227160">
              <a:lnSpc>
                <a:spcPct val="120000"/>
              </a:lnSpc>
              <a:buClr>
                <a:srgbClr val="FFFFFF"/>
              </a:buClr>
              <a:buSzPct val="45000"/>
              <a:buFont typeface="Wingdings" charset="2"/>
              <a:buChar char=""/>
            </a:pPr>
            <a:r>
              <a:rPr lang="en-IN" sz="2000" b="0" strike="noStrike" spc="-1" dirty="0">
                <a:solidFill>
                  <a:srgbClr val="FFFFFF"/>
                </a:solidFill>
                <a:uFill>
                  <a:solidFill>
                    <a:srgbClr val="FFFFFF"/>
                  </a:solidFill>
                </a:uFill>
                <a:latin typeface="Rockwell"/>
                <a:ea typeface="DejaVu Sans"/>
              </a:rPr>
              <a:t>Reproduction</a:t>
            </a:r>
            <a:endParaRPr lang="en-IN" sz="1800" b="0" strike="noStrike" spc="-1" dirty="0">
              <a:solidFill>
                <a:srgbClr val="FFFFFF"/>
              </a:solidFill>
              <a:uFill>
                <a:solidFill>
                  <a:srgbClr val="FFFFFF"/>
                </a:solidFill>
              </a:uFill>
              <a:latin typeface="Arial"/>
            </a:endParaRPr>
          </a:p>
          <a:p>
            <a:pPr marL="228600" indent="-227160">
              <a:lnSpc>
                <a:spcPct val="120000"/>
              </a:lnSpc>
              <a:buClr>
                <a:srgbClr val="FFFFFF"/>
              </a:buClr>
              <a:buSzPct val="45000"/>
              <a:buFont typeface="Wingdings" charset="2"/>
              <a:buChar char=""/>
            </a:pPr>
            <a:r>
              <a:rPr lang="en-IN" sz="2000" b="0" strike="noStrike" spc="-1" dirty="0">
                <a:solidFill>
                  <a:srgbClr val="FFFFFF"/>
                </a:solidFill>
                <a:uFill>
                  <a:solidFill>
                    <a:srgbClr val="FFFFFF"/>
                  </a:solidFill>
                </a:uFill>
                <a:latin typeface="Rockwell"/>
                <a:ea typeface="DejaVu Sans"/>
              </a:rPr>
              <a:t>Crossover</a:t>
            </a:r>
            <a:endParaRPr lang="en-IN" sz="1800" b="0" strike="noStrike" spc="-1" dirty="0">
              <a:solidFill>
                <a:srgbClr val="FFFFFF"/>
              </a:solidFill>
              <a:uFill>
                <a:solidFill>
                  <a:srgbClr val="FFFFFF"/>
                </a:solidFill>
              </a:uFill>
              <a:latin typeface="Arial"/>
            </a:endParaRPr>
          </a:p>
          <a:p>
            <a:pPr marL="228600" indent="-227160">
              <a:lnSpc>
                <a:spcPct val="120000"/>
              </a:lnSpc>
              <a:buClr>
                <a:srgbClr val="FFFFFF"/>
              </a:buClr>
              <a:buSzPct val="45000"/>
              <a:buFont typeface="Wingdings" charset="2"/>
              <a:buChar char=""/>
            </a:pPr>
            <a:r>
              <a:rPr lang="en-IN" sz="2000" b="0" strike="noStrike" spc="-1" dirty="0">
                <a:solidFill>
                  <a:srgbClr val="FFFFFF"/>
                </a:solidFill>
                <a:uFill>
                  <a:solidFill>
                    <a:srgbClr val="FFFFFF"/>
                  </a:solidFill>
                </a:uFill>
                <a:latin typeface="Rockwell"/>
                <a:ea typeface="DejaVu Sans"/>
              </a:rPr>
              <a:t>Mutation</a:t>
            </a:r>
            <a:endParaRPr lang="en-IN" sz="1800" b="0" strike="noStrike" spc="-1" dirty="0">
              <a:solidFill>
                <a:srgbClr val="FFFFFF"/>
              </a:solidFill>
              <a:uFill>
                <a:solidFill>
                  <a:srgbClr val="FFFFFF"/>
                </a:solidFill>
              </a:uFill>
              <a:latin typeface="Arial"/>
            </a:endParaRPr>
          </a:p>
          <a:p>
            <a:pPr>
              <a:lnSpc>
                <a:spcPct val="120000"/>
              </a:lnSpc>
            </a:pPr>
            <a:endParaRPr lang="en-IN" sz="1800" b="0" strike="noStrike" spc="-1" dirty="0">
              <a:solidFill>
                <a:srgbClr val="FFFFFF"/>
              </a:solidFill>
              <a:uFill>
                <a:solidFill>
                  <a:srgbClr val="FFFFFF"/>
                </a:solidFill>
              </a:uFill>
              <a:latin typeface="Arial"/>
            </a:endParaRPr>
          </a:p>
          <a:p>
            <a:pPr>
              <a:lnSpc>
                <a:spcPct val="100000"/>
              </a:lnSpc>
            </a:pPr>
            <a:endParaRPr lang="en-IN" sz="1800" b="0" strike="noStrike" spc="-1" dirty="0">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913680" y="609480"/>
            <a:ext cx="1035216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IN" sz="3400" b="1" strike="noStrike" cap="all" spc="-1">
                <a:solidFill>
                  <a:srgbClr val="FFFFFF"/>
                </a:solidFill>
                <a:uFill>
                  <a:solidFill>
                    <a:srgbClr val="FFFFFF"/>
                  </a:solidFill>
                </a:uFill>
                <a:latin typeface="Bookman Old Style"/>
                <a:ea typeface="DejaVu Sans"/>
              </a:rPr>
              <a:t>References </a:t>
            </a:r>
            <a:endParaRPr lang="en-IN" sz="1800" b="0" strike="noStrike" spc="-1">
              <a:solidFill>
                <a:srgbClr val="FFFFFF"/>
              </a:solidFill>
              <a:uFill>
                <a:solidFill>
                  <a:srgbClr val="FFFFFF"/>
                </a:solidFill>
              </a:uFill>
              <a:latin typeface="Arial"/>
            </a:endParaRPr>
          </a:p>
        </p:txBody>
      </p:sp>
      <p:sp>
        <p:nvSpPr>
          <p:cNvPr id="92" name="CustomShape 2"/>
          <p:cNvSpPr/>
          <p:nvPr/>
        </p:nvSpPr>
        <p:spPr>
          <a:xfrm>
            <a:off x="913680" y="2095920"/>
            <a:ext cx="10352160" cy="3693600"/>
          </a:xfrm>
          <a:prstGeom prst="rect">
            <a:avLst/>
          </a:prstGeom>
          <a:noFill/>
          <a:ln>
            <a:noFill/>
          </a:ln>
        </p:spPr>
        <p:style>
          <a:lnRef idx="0">
            <a:scrgbClr r="0" g="0" b="0"/>
          </a:lnRef>
          <a:fillRef idx="0">
            <a:scrgbClr r="0" g="0" b="0"/>
          </a:fillRef>
          <a:effectRef idx="0">
            <a:scrgbClr r="0" g="0" b="0"/>
          </a:effectRef>
          <a:fontRef idx="minor"/>
        </p:style>
      </p:sp>
      <p:sp>
        <p:nvSpPr>
          <p:cNvPr id="93" name="CustomShape 3"/>
          <p:cNvSpPr/>
          <p:nvPr/>
        </p:nvSpPr>
        <p:spPr>
          <a:xfrm>
            <a:off x="288000" y="2952000"/>
            <a:ext cx="11762280" cy="111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6470" indent="-285750">
              <a:lnSpc>
                <a:spcPct val="100000"/>
              </a:lnSpc>
              <a:buClr>
                <a:srgbClr val="FFFFFF"/>
              </a:buClr>
              <a:buSzPct val="45000"/>
              <a:buFont typeface="Arial" pitchFamily="34" charset="0"/>
              <a:buChar char="•"/>
            </a:pPr>
            <a:r>
              <a:rPr lang="en-IN" sz="1800" b="0" strike="noStrike" spc="-1" dirty="0" err="1">
                <a:solidFill>
                  <a:srgbClr val="FFFFFF"/>
                </a:solidFill>
                <a:uFill>
                  <a:solidFill>
                    <a:srgbClr val="FFFFFF"/>
                  </a:solidFill>
                </a:uFill>
                <a:latin typeface="Arial"/>
                <a:ea typeface="DejaVu Sans"/>
              </a:rPr>
              <a:t>Meysam</a:t>
            </a:r>
            <a:r>
              <a:rPr lang="en-IN" sz="1800" b="0" strike="noStrike" spc="-1" dirty="0">
                <a:solidFill>
                  <a:srgbClr val="FFFFFF"/>
                </a:solidFill>
                <a:uFill>
                  <a:solidFill>
                    <a:srgbClr val="FFFFFF"/>
                  </a:solidFill>
                </a:uFill>
                <a:latin typeface="Arial"/>
                <a:ea typeface="DejaVu Sans"/>
              </a:rPr>
              <a:t> </a:t>
            </a:r>
            <a:r>
              <a:rPr lang="en-IN" sz="1800" b="0" strike="noStrike" spc="-1" dirty="0" err="1">
                <a:solidFill>
                  <a:srgbClr val="FFFFFF"/>
                </a:solidFill>
                <a:uFill>
                  <a:solidFill>
                    <a:srgbClr val="FFFFFF"/>
                  </a:solidFill>
                </a:uFill>
                <a:latin typeface="Arial"/>
                <a:ea typeface="DejaVu Sans"/>
              </a:rPr>
              <a:t>Shahvali</a:t>
            </a:r>
            <a:r>
              <a:rPr lang="en-IN" sz="1800" b="0" strike="noStrike" spc="-1" dirty="0">
                <a:solidFill>
                  <a:srgbClr val="FFFFFF"/>
                </a:solidFill>
                <a:uFill>
                  <a:solidFill>
                    <a:srgbClr val="FFFFFF"/>
                  </a:solidFill>
                </a:uFill>
                <a:latin typeface="Arial"/>
                <a:ea typeface="DejaVu Sans"/>
              </a:rPr>
              <a:t> </a:t>
            </a:r>
            <a:r>
              <a:rPr lang="en-IN" sz="1800" b="0" strike="noStrike" spc="-1" dirty="0" err="1">
                <a:solidFill>
                  <a:srgbClr val="FFFFFF"/>
                </a:solidFill>
                <a:uFill>
                  <a:solidFill>
                    <a:srgbClr val="FFFFFF"/>
                  </a:solidFill>
                </a:uFill>
                <a:latin typeface="Arial"/>
                <a:ea typeface="DejaVu Sans"/>
              </a:rPr>
              <a:t>Kohshori</a:t>
            </a:r>
            <a:r>
              <a:rPr lang="en-IN" sz="1800" b="0" strike="noStrike" spc="-1" dirty="0">
                <a:solidFill>
                  <a:srgbClr val="FFFFFF"/>
                </a:solidFill>
                <a:uFill>
                  <a:solidFill>
                    <a:srgbClr val="FFFFFF"/>
                  </a:solidFill>
                </a:uFill>
                <a:latin typeface="Arial"/>
                <a:ea typeface="DejaVu Sans"/>
              </a:rPr>
              <a:t>, Mohammad </a:t>
            </a:r>
            <a:r>
              <a:rPr lang="en-IN" sz="1800" b="0" strike="noStrike" spc="-1" dirty="0" err="1">
                <a:solidFill>
                  <a:srgbClr val="FFFFFF"/>
                </a:solidFill>
                <a:uFill>
                  <a:solidFill>
                    <a:srgbClr val="FFFFFF"/>
                  </a:solidFill>
                </a:uFill>
                <a:latin typeface="Arial"/>
                <a:ea typeface="DejaVu Sans"/>
              </a:rPr>
              <a:t>saniee</a:t>
            </a:r>
            <a:r>
              <a:rPr lang="en-IN" sz="1800" b="0" strike="noStrike" spc="-1" dirty="0">
                <a:solidFill>
                  <a:srgbClr val="FFFFFF"/>
                </a:solidFill>
                <a:uFill>
                  <a:solidFill>
                    <a:srgbClr val="FFFFFF"/>
                  </a:solidFill>
                </a:uFill>
                <a:latin typeface="Arial"/>
                <a:ea typeface="DejaVu Sans"/>
              </a:rPr>
              <a:t> </a:t>
            </a:r>
            <a:r>
              <a:rPr lang="en-IN" sz="1800" b="0" strike="noStrike" spc="-1" dirty="0" err="1">
                <a:solidFill>
                  <a:srgbClr val="FFFFFF"/>
                </a:solidFill>
                <a:uFill>
                  <a:solidFill>
                    <a:srgbClr val="FFFFFF"/>
                  </a:solidFill>
                </a:uFill>
                <a:latin typeface="Arial"/>
                <a:ea typeface="DejaVu Sans"/>
              </a:rPr>
              <a:t>abadeh,Hedieh</a:t>
            </a:r>
            <a:r>
              <a:rPr lang="en-IN" sz="1800" b="0" strike="noStrike" spc="-1" dirty="0">
                <a:solidFill>
                  <a:srgbClr val="FFFFFF"/>
                </a:solidFill>
                <a:uFill>
                  <a:solidFill>
                    <a:srgbClr val="FFFFFF"/>
                  </a:solidFill>
                </a:uFill>
                <a:latin typeface="Arial"/>
                <a:ea typeface="DejaVu Sans"/>
              </a:rPr>
              <a:t> </a:t>
            </a:r>
            <a:r>
              <a:rPr lang="en-IN" sz="1800" b="0" strike="noStrike" spc="-1" dirty="0" err="1">
                <a:solidFill>
                  <a:srgbClr val="FFFFFF"/>
                </a:solidFill>
                <a:uFill>
                  <a:solidFill>
                    <a:srgbClr val="FFFFFF"/>
                  </a:solidFill>
                </a:uFill>
                <a:latin typeface="Arial"/>
                <a:ea typeface="DejaVu Sans"/>
              </a:rPr>
              <a:t>Sajedi</a:t>
            </a:r>
            <a:r>
              <a:rPr lang="en-IN" sz="1800" b="0" strike="noStrike" spc="-1" dirty="0">
                <a:solidFill>
                  <a:srgbClr val="FFFFFF"/>
                </a:solidFill>
                <a:uFill>
                  <a:solidFill>
                    <a:srgbClr val="FFFFFF"/>
                  </a:solidFill>
                </a:uFill>
                <a:latin typeface="Arial"/>
                <a:ea typeface="DejaVu Sans"/>
              </a:rPr>
              <a:t> “A fuzzy genetic algorithm with local search for university course timetabling” 2008 20th IEEE International conference</a:t>
            </a:r>
            <a:r>
              <a:rPr lang="en-IN" sz="1050" b="0" strike="noStrike" spc="-1" dirty="0">
                <a:solidFill>
                  <a:srgbClr val="FFFFFF"/>
                </a:solidFill>
                <a:uFill>
                  <a:solidFill>
                    <a:srgbClr val="FFFFFF"/>
                  </a:solidFill>
                </a:uFill>
                <a:latin typeface="Arial"/>
                <a:ea typeface="DejaVu Sans"/>
              </a:rPr>
              <a:t> [1]</a:t>
            </a:r>
            <a:r>
              <a:rPr lang="en-IN" sz="1800" b="0" strike="noStrike" spc="-1" dirty="0">
                <a:solidFill>
                  <a:srgbClr val="FFFFFF"/>
                </a:solidFill>
                <a:uFill>
                  <a:solidFill>
                    <a:srgbClr val="FFFFFF"/>
                  </a:solidFill>
                </a:uFill>
                <a:latin typeface="Arial"/>
                <a:ea typeface="DejaVu Sans"/>
              </a:rPr>
              <a:t>.</a:t>
            </a:r>
          </a:p>
          <a:p>
            <a:pPr marL="286470" indent="-285750">
              <a:lnSpc>
                <a:spcPct val="100000"/>
              </a:lnSpc>
              <a:buClr>
                <a:srgbClr val="FFFFFF"/>
              </a:buClr>
              <a:buSzPct val="45000"/>
              <a:buFont typeface="Arial" pitchFamily="34" charset="0"/>
              <a:buChar char="•"/>
            </a:pPr>
            <a:r>
              <a:rPr lang="en-US" dirty="0">
                <a:solidFill>
                  <a:schemeClr val="bg1"/>
                </a:solidFill>
              </a:rPr>
              <a:t>Abramson D., </a:t>
            </a:r>
            <a:r>
              <a:rPr lang="en-US" dirty="0" err="1">
                <a:solidFill>
                  <a:schemeClr val="bg1"/>
                </a:solidFill>
              </a:rPr>
              <a:t>Abeh</a:t>
            </a:r>
            <a:r>
              <a:rPr lang="en-US" dirty="0">
                <a:solidFill>
                  <a:schemeClr val="bg1"/>
                </a:solidFill>
              </a:rPr>
              <a:t>, A Parallel </a:t>
            </a:r>
            <a:r>
              <a:rPr lang="en-US" dirty="0" err="1">
                <a:solidFill>
                  <a:schemeClr val="bg1"/>
                </a:solidFill>
              </a:rPr>
              <a:t>genelic</a:t>
            </a:r>
            <a:r>
              <a:rPr lang="en-US" dirty="0">
                <a:solidFill>
                  <a:schemeClr val="bg1"/>
                </a:solidFill>
              </a:rPr>
              <a:t> algorithm for Solving the school Timetabling Problem., Royal Melbourne Institute of technology, 1991 </a:t>
            </a:r>
            <a:r>
              <a:rPr lang="en-US" sz="1050" dirty="0">
                <a:solidFill>
                  <a:schemeClr val="bg1"/>
                </a:solidFill>
              </a:rPr>
              <a:t>[2] </a:t>
            </a:r>
            <a:r>
              <a:rPr lang="en-US" dirty="0">
                <a:solidFill>
                  <a:schemeClr val="bg1"/>
                </a:solidFill>
              </a:rPr>
              <a:t>.</a:t>
            </a:r>
          </a:p>
          <a:p>
            <a:pPr marL="286470" indent="-285750">
              <a:lnSpc>
                <a:spcPct val="100000"/>
              </a:lnSpc>
              <a:buClr>
                <a:srgbClr val="FFFFFF"/>
              </a:buClr>
              <a:buSzPct val="45000"/>
              <a:buFont typeface="Arial" pitchFamily="34" charset="0"/>
              <a:buChar char="•"/>
            </a:pPr>
            <a:r>
              <a:rPr lang="en-IN" dirty="0" err="1">
                <a:solidFill>
                  <a:schemeClr val="bg1"/>
                </a:solidFill>
              </a:rPr>
              <a:t>MlLENA</a:t>
            </a:r>
            <a:r>
              <a:rPr lang="en-IN" dirty="0">
                <a:solidFill>
                  <a:schemeClr val="bg1"/>
                </a:solidFill>
              </a:rPr>
              <a:t> KAROVA </a:t>
            </a:r>
            <a:r>
              <a:rPr lang="en-IN" dirty="0" err="1">
                <a:solidFill>
                  <a:schemeClr val="bg1"/>
                </a:solidFill>
              </a:rPr>
              <a:t>Drparliiieiit</a:t>
            </a:r>
            <a:r>
              <a:rPr lang="en-IN" dirty="0">
                <a:solidFill>
                  <a:schemeClr val="bg1"/>
                </a:solidFill>
              </a:rPr>
              <a:t> of </a:t>
            </a:r>
            <a:r>
              <a:rPr lang="en-IN" dirty="0" err="1">
                <a:solidFill>
                  <a:schemeClr val="bg1"/>
                </a:solidFill>
              </a:rPr>
              <a:t>Cantpuler</a:t>
            </a:r>
            <a:r>
              <a:rPr lang="en-IN" dirty="0">
                <a:solidFill>
                  <a:schemeClr val="bg1"/>
                </a:solidFill>
              </a:rPr>
              <a:t> </a:t>
            </a:r>
            <a:r>
              <a:rPr lang="en-IN" dirty="0" err="1">
                <a:solidFill>
                  <a:schemeClr val="bg1"/>
                </a:solidFill>
              </a:rPr>
              <a:t>Scierice</a:t>
            </a:r>
            <a:r>
              <a:rPr lang="en-IN" dirty="0">
                <a:solidFill>
                  <a:schemeClr val="bg1"/>
                </a:solidFill>
              </a:rPr>
              <a:t> </a:t>
            </a:r>
            <a:r>
              <a:rPr lang="en-IN" dirty="0" err="1">
                <a:solidFill>
                  <a:schemeClr val="bg1"/>
                </a:solidFill>
              </a:rPr>
              <a:t>Studenrska</a:t>
            </a:r>
            <a:r>
              <a:rPr lang="en-IN" dirty="0">
                <a:solidFill>
                  <a:schemeClr val="bg1"/>
                </a:solidFill>
              </a:rPr>
              <a:t> I </a:t>
            </a:r>
            <a:r>
              <a:rPr lang="en-IN" dirty="0" err="1">
                <a:solidFill>
                  <a:schemeClr val="bg1"/>
                </a:solidFill>
              </a:rPr>
              <a:t>Trcliniral</a:t>
            </a:r>
            <a:r>
              <a:rPr lang="en-IN" dirty="0">
                <a:solidFill>
                  <a:schemeClr val="bg1"/>
                </a:solidFill>
              </a:rPr>
              <a:t> </a:t>
            </a:r>
            <a:r>
              <a:rPr lang="en-IN" dirty="0" err="1">
                <a:solidFill>
                  <a:schemeClr val="bg1"/>
                </a:solidFill>
              </a:rPr>
              <a:t>Uiiiversily</a:t>
            </a:r>
            <a:r>
              <a:rPr lang="en-IN" dirty="0">
                <a:solidFill>
                  <a:schemeClr val="bg1"/>
                </a:solidFill>
              </a:rPr>
              <a:t> </a:t>
            </a:r>
            <a:r>
              <a:rPr lang="en-IN" dirty="0" err="1">
                <a:solidFill>
                  <a:schemeClr val="bg1"/>
                </a:solidFill>
              </a:rPr>
              <a:t>Vama</a:t>
            </a:r>
            <a:r>
              <a:rPr lang="en-IN" dirty="0">
                <a:solidFill>
                  <a:schemeClr val="bg1"/>
                </a:solidFill>
              </a:rPr>
              <a:t>  </a:t>
            </a:r>
            <a:r>
              <a:rPr lang="en-IN" sz="1050" dirty="0">
                <a:solidFill>
                  <a:schemeClr val="bg1"/>
                </a:solidFill>
              </a:rPr>
              <a:t>[3] </a:t>
            </a:r>
            <a:r>
              <a:rPr lang="en-IN" dirty="0">
                <a:solidFill>
                  <a:schemeClr val="bg1"/>
                </a:solidFill>
              </a:rPr>
              <a:t>.</a:t>
            </a:r>
            <a:endParaRPr lang="en-IN" sz="1800" b="0" strike="noStrike" spc="-1" dirty="0">
              <a:solidFill>
                <a:schemeClr val="bg1"/>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D757E-2592-4869-A320-2505CD27BAC2}"/>
              </a:ext>
            </a:extLst>
          </p:cNvPr>
          <p:cNvSpPr>
            <a:spLocks noGrp="1"/>
          </p:cNvSpPr>
          <p:nvPr>
            <p:ph type="title"/>
          </p:nvPr>
        </p:nvSpPr>
        <p:spPr/>
        <p:txBody>
          <a:bodyPr/>
          <a:lstStyle/>
          <a:p>
            <a:r>
              <a:rPr lang="en-IN" dirty="0"/>
              <a:t>     </a:t>
            </a:r>
            <a:br>
              <a:rPr lang="en-IN" dirty="0"/>
            </a:br>
            <a:endParaRPr lang="en-IN" dirty="0"/>
          </a:p>
        </p:txBody>
      </p:sp>
      <p:sp>
        <p:nvSpPr>
          <p:cNvPr id="3" name="Subtitle 2">
            <a:extLst>
              <a:ext uri="{FF2B5EF4-FFF2-40B4-BE49-F238E27FC236}">
                <a16:creationId xmlns:a16="http://schemas.microsoft.com/office/drawing/2014/main" id="{4D0A195F-784A-44CB-B7A1-8743317F97AA}"/>
              </a:ext>
            </a:extLst>
          </p:cNvPr>
          <p:cNvSpPr>
            <a:spLocks noGrp="1"/>
          </p:cNvSpPr>
          <p:nvPr>
            <p:ph type="subTitle"/>
          </p:nvPr>
        </p:nvSpPr>
        <p:spPr>
          <a:xfrm>
            <a:off x="609480" y="2735446"/>
            <a:ext cx="10972440" cy="1144800"/>
          </a:xfrm>
        </p:spPr>
        <p:txBody>
          <a:bodyPr/>
          <a:lstStyle/>
          <a:p>
            <a:pPr marL="0" indent="0" algn="ctr">
              <a:buNone/>
            </a:pPr>
            <a:r>
              <a:rPr lang="en-IN" sz="11500" dirty="0">
                <a:solidFill>
                  <a:schemeClr val="bg1"/>
                </a:solidFill>
              </a:rPr>
              <a:t>Thank you!!!</a:t>
            </a:r>
          </a:p>
        </p:txBody>
      </p:sp>
    </p:spTree>
    <p:extLst>
      <p:ext uri="{BB962C8B-B14F-4D97-AF65-F5344CB8AC3E}">
        <p14:creationId xmlns:p14="http://schemas.microsoft.com/office/powerpoint/2010/main" val="1518763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243720" y="703800"/>
            <a:ext cx="10972440" cy="1144800"/>
          </a:xfrm>
          <a:prstGeom prst="rect">
            <a:avLst/>
          </a:prstGeom>
          <a:noFill/>
          <a:ln>
            <a:noFill/>
          </a:ln>
        </p:spPr>
        <p:txBody>
          <a:bodyPr lIns="0" tIns="0" rIns="0" bIns="0" anchor="ctr"/>
          <a:lstStyle/>
          <a:p>
            <a:pPr algn="ctr"/>
            <a:r>
              <a:rPr lang="en-US" sz="2200" b="1" strike="noStrike" spc="-1">
                <a:solidFill>
                  <a:srgbClr val="FFFFFF"/>
                </a:solidFill>
                <a:uFill>
                  <a:solidFill>
                    <a:srgbClr val="FFFFFF"/>
                  </a:solidFill>
                </a:uFill>
                <a:latin typeface="Arial"/>
              </a:rPr>
              <a:t>CONTENTS</a:t>
            </a:r>
          </a:p>
        </p:txBody>
      </p:sp>
      <p:sp>
        <p:nvSpPr>
          <p:cNvPr id="75" name="TextShape 2"/>
          <p:cNvSpPr txBox="1"/>
          <p:nvPr/>
        </p:nvSpPr>
        <p:spPr>
          <a:xfrm>
            <a:off x="609780" y="1998415"/>
            <a:ext cx="10972440" cy="3977280"/>
          </a:xfrm>
          <a:prstGeom prst="rect">
            <a:avLst/>
          </a:prstGeom>
          <a:noFill/>
          <a:ln>
            <a:noFill/>
          </a:ln>
        </p:spPr>
        <p:txBody>
          <a:bodyPr lIns="0" tIns="0" rIns="0" bIns="0"/>
          <a:lstStyle/>
          <a:p>
            <a:pPr marL="342900" indent="-342900">
              <a:buFont typeface="+mj-lt"/>
              <a:buAutoNum type="arabicPeriod"/>
            </a:pPr>
            <a:r>
              <a:rPr lang="en-US" sz="1800" b="0" strike="noStrike" spc="-1" dirty="0">
                <a:solidFill>
                  <a:schemeClr val="bg1"/>
                </a:solidFill>
                <a:uFill>
                  <a:solidFill>
                    <a:srgbClr val="FFFFFF"/>
                  </a:solidFill>
                </a:uFill>
                <a:latin typeface="Arial"/>
              </a:rPr>
              <a:t> I</a:t>
            </a:r>
            <a:r>
              <a:rPr lang="en-US" spc="-1" dirty="0">
                <a:solidFill>
                  <a:schemeClr val="bg1"/>
                </a:solidFill>
                <a:uFill>
                  <a:solidFill>
                    <a:srgbClr val="FFFFFF"/>
                  </a:solidFill>
                </a:uFill>
                <a:latin typeface="Arial"/>
              </a:rPr>
              <a:t>ntroduction </a:t>
            </a:r>
          </a:p>
          <a:p>
            <a:pPr marL="342900" indent="-342900">
              <a:buFont typeface="+mj-lt"/>
              <a:buAutoNum type="arabicPeriod"/>
            </a:pPr>
            <a:r>
              <a:rPr lang="en-US" sz="1800" b="0" strike="noStrike" spc="-1" dirty="0">
                <a:solidFill>
                  <a:schemeClr val="bg1"/>
                </a:solidFill>
                <a:uFill>
                  <a:solidFill>
                    <a:srgbClr val="FFFFFF"/>
                  </a:solidFill>
                </a:uFill>
                <a:latin typeface="Arial"/>
              </a:rPr>
              <a:t>Problem Statement</a:t>
            </a:r>
          </a:p>
          <a:p>
            <a:pPr marL="342900" indent="-342900">
              <a:buFont typeface="+mj-lt"/>
              <a:buAutoNum type="arabicPeriod"/>
            </a:pPr>
            <a:r>
              <a:rPr lang="en-US" spc="-1" dirty="0">
                <a:solidFill>
                  <a:schemeClr val="bg1"/>
                </a:solidFill>
                <a:uFill>
                  <a:solidFill>
                    <a:srgbClr val="FFFFFF"/>
                  </a:solidFill>
                </a:uFill>
                <a:latin typeface="Arial"/>
              </a:rPr>
              <a:t>Literature Review</a:t>
            </a:r>
          </a:p>
          <a:p>
            <a:pPr marL="342900" indent="-342900">
              <a:buFont typeface="+mj-lt"/>
              <a:buAutoNum type="arabicPeriod"/>
            </a:pPr>
            <a:r>
              <a:rPr lang="en-US" sz="1800" b="0" strike="noStrike" spc="-1" dirty="0">
                <a:solidFill>
                  <a:schemeClr val="bg1"/>
                </a:solidFill>
                <a:uFill>
                  <a:solidFill>
                    <a:srgbClr val="FFFFFF"/>
                  </a:solidFill>
                </a:uFill>
                <a:latin typeface="Arial"/>
              </a:rPr>
              <a:t>Overview</a:t>
            </a:r>
          </a:p>
          <a:p>
            <a:pPr marL="342900" indent="-342900">
              <a:buFont typeface="+mj-lt"/>
              <a:buAutoNum type="arabicPeriod"/>
            </a:pPr>
            <a:r>
              <a:rPr lang="en-US" spc="-1" dirty="0">
                <a:solidFill>
                  <a:schemeClr val="bg1"/>
                </a:solidFill>
                <a:uFill>
                  <a:solidFill>
                    <a:srgbClr val="FFFFFF"/>
                  </a:solidFill>
                </a:uFill>
                <a:latin typeface="Arial"/>
              </a:rPr>
              <a:t>Proposed Solution</a:t>
            </a:r>
          </a:p>
          <a:p>
            <a:pPr marL="342900" indent="-342900">
              <a:buFont typeface="+mj-lt"/>
              <a:buAutoNum type="arabicPeriod"/>
            </a:pPr>
            <a:r>
              <a:rPr lang="en-US" spc="-1" dirty="0">
                <a:solidFill>
                  <a:schemeClr val="bg1"/>
                </a:solidFill>
                <a:uFill>
                  <a:solidFill>
                    <a:srgbClr val="FFFFFF"/>
                  </a:solidFill>
                </a:uFill>
                <a:latin typeface="Arial"/>
              </a:rPr>
              <a:t>Constraints</a:t>
            </a:r>
          </a:p>
          <a:p>
            <a:pPr marL="342900" indent="-342900">
              <a:buFont typeface="+mj-lt"/>
              <a:buAutoNum type="arabicPeriod"/>
            </a:pPr>
            <a:r>
              <a:rPr lang="en-US" spc="-1" dirty="0">
                <a:solidFill>
                  <a:schemeClr val="bg1"/>
                </a:solidFill>
                <a:uFill>
                  <a:solidFill>
                    <a:srgbClr val="FFFFFF"/>
                  </a:solidFill>
                </a:uFill>
                <a:latin typeface="Arial"/>
              </a:rPr>
              <a:t>Use Case Diagram</a:t>
            </a:r>
          </a:p>
          <a:p>
            <a:pPr marL="342900" indent="-342900">
              <a:buFont typeface="+mj-lt"/>
              <a:buAutoNum type="arabicPeriod"/>
            </a:pPr>
            <a:r>
              <a:rPr lang="en-US" spc="-1" dirty="0">
                <a:solidFill>
                  <a:schemeClr val="bg1"/>
                </a:solidFill>
                <a:uFill>
                  <a:solidFill>
                    <a:srgbClr val="FFFFFF"/>
                  </a:solidFill>
                </a:uFill>
                <a:latin typeface="Arial"/>
              </a:rPr>
              <a:t>Class Diagram</a:t>
            </a:r>
          </a:p>
          <a:p>
            <a:pPr marL="342900" indent="-342900">
              <a:buFont typeface="+mj-lt"/>
              <a:buAutoNum type="arabicPeriod"/>
            </a:pPr>
            <a:r>
              <a:rPr lang="en-US" spc="-1" dirty="0">
                <a:solidFill>
                  <a:schemeClr val="bg1"/>
                </a:solidFill>
                <a:uFill>
                  <a:solidFill>
                    <a:srgbClr val="FFFFFF"/>
                  </a:solidFill>
                </a:uFill>
                <a:latin typeface="Arial"/>
              </a:rPr>
              <a:t>Technology Stack</a:t>
            </a:r>
          </a:p>
          <a:p>
            <a:pPr marL="342900" indent="-342900">
              <a:buFont typeface="+mj-lt"/>
              <a:buAutoNum type="arabicPeriod"/>
            </a:pPr>
            <a:r>
              <a:rPr lang="en-US" spc="-1" dirty="0">
                <a:solidFill>
                  <a:schemeClr val="bg1"/>
                </a:solidFill>
                <a:uFill>
                  <a:solidFill>
                    <a:srgbClr val="FFFFFF"/>
                  </a:solidFill>
                </a:uFill>
                <a:latin typeface="Arial"/>
              </a:rPr>
              <a:t> Algorithms</a:t>
            </a:r>
          </a:p>
          <a:p>
            <a:pPr marL="342900" indent="-342900">
              <a:buFont typeface="+mj-lt"/>
              <a:buAutoNum type="arabicPeriod"/>
            </a:pPr>
            <a:r>
              <a:rPr lang="en-US" spc="-1" dirty="0">
                <a:solidFill>
                  <a:schemeClr val="bg1"/>
                </a:solidFill>
                <a:uFill>
                  <a:solidFill>
                    <a:srgbClr val="FFFFFF"/>
                  </a:solidFill>
                </a:uFill>
                <a:latin typeface="Arial"/>
              </a:rPr>
              <a:t> References</a:t>
            </a:r>
          </a:p>
          <a:p>
            <a:pPr marL="342900" indent="-342900">
              <a:buFont typeface="+mj-lt"/>
              <a:buAutoNum type="arabicPeriod"/>
            </a:pPr>
            <a:endParaRPr lang="en-US" spc="-1" dirty="0">
              <a:solidFill>
                <a:schemeClr val="bg1"/>
              </a:solidFill>
              <a:uFill>
                <a:solidFill>
                  <a:srgbClr val="FFFFFF"/>
                </a:solidFill>
              </a:uFill>
              <a:latin typeface="Arial"/>
            </a:endParaRPr>
          </a:p>
          <a:p>
            <a:pPr marL="342900" indent="-342900">
              <a:buFont typeface="+mj-lt"/>
              <a:buAutoNum type="arabicPeriod"/>
            </a:pPr>
            <a:endParaRPr lang="en-US" sz="1800" b="0" strike="noStrike" spc="-1" dirty="0">
              <a:solidFill>
                <a:schemeClr val="bg1"/>
              </a:solidFill>
              <a:uFill>
                <a:solidFill>
                  <a:srgbClr val="FFFFFF"/>
                </a:solidFill>
              </a:uFill>
              <a:latin typeface="Arial"/>
            </a:endParaRPr>
          </a:p>
          <a:p>
            <a:pPr marL="342900" indent="-342900">
              <a:buFont typeface="+mj-lt"/>
              <a:buAutoNum type="arabicPeriod"/>
            </a:pPr>
            <a:endParaRPr lang="en-US" sz="1800" b="0" strike="noStrike" spc="-1" dirty="0">
              <a:solidFill>
                <a:schemeClr val="bg1"/>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900720" y="-212040"/>
            <a:ext cx="10352160" cy="161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IN" sz="3400" b="1" strike="noStrike" cap="all" spc="-1">
                <a:solidFill>
                  <a:srgbClr val="FFFFFF"/>
                </a:solidFill>
                <a:uFill>
                  <a:solidFill>
                    <a:srgbClr val="FFFFFF"/>
                  </a:solidFill>
                </a:uFill>
                <a:latin typeface="Bookman Old Style"/>
                <a:ea typeface="DejaVu Sans"/>
              </a:rPr>
              <a:t>Introduction </a:t>
            </a:r>
            <a:endParaRPr lang="en-IN" sz="1800" b="0" strike="noStrike" spc="-1">
              <a:solidFill>
                <a:srgbClr val="FFFFFF"/>
              </a:solidFill>
              <a:uFill>
                <a:solidFill>
                  <a:srgbClr val="FFFFFF"/>
                </a:solidFill>
              </a:uFill>
              <a:latin typeface="Arial"/>
            </a:endParaRPr>
          </a:p>
        </p:txBody>
      </p:sp>
      <p:sp>
        <p:nvSpPr>
          <p:cNvPr id="77" name="CustomShape 2"/>
          <p:cNvSpPr/>
          <p:nvPr/>
        </p:nvSpPr>
        <p:spPr>
          <a:xfrm>
            <a:off x="803952" y="1404360"/>
            <a:ext cx="10352160" cy="4716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42900" indent="-341313">
              <a:lnSpc>
                <a:spcPct val="12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IN" sz="2000" dirty="0">
                <a:solidFill>
                  <a:schemeClr val="bg1"/>
                </a:solidFill>
                <a:latin typeface="Rockwell" charset="0"/>
                <a:ea typeface="DejaVu Sans" charset="0"/>
                <a:cs typeface="DejaVu Sans" charset="0"/>
              </a:rPr>
              <a:t>Time tables  are usually prepared manually. </a:t>
            </a:r>
          </a:p>
          <a:p>
            <a:pPr marL="344487" indent="-342900">
              <a:lnSpc>
                <a:spcPct val="120000"/>
              </a:lnSpc>
              <a:buClr>
                <a:srgbClr val="FFFFFF"/>
              </a:buClr>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IN" sz="2000" dirty="0">
                <a:solidFill>
                  <a:schemeClr val="bg1"/>
                </a:solidFill>
                <a:latin typeface="Rockwell" charset="0"/>
                <a:ea typeface="DejaVu Sans" charset="0"/>
                <a:cs typeface="DejaVu Sans" charset="0"/>
              </a:rPr>
              <a:t>Manual process of preparing timetables is not only hectic but also prone to several errors. </a:t>
            </a:r>
          </a:p>
          <a:p>
            <a:pPr marL="344487" indent="-342900">
              <a:lnSpc>
                <a:spcPct val="120000"/>
              </a:lnSpc>
              <a:buClr>
                <a:srgbClr val="FFFFFF"/>
              </a:buClr>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IN" sz="2000" dirty="0">
                <a:solidFill>
                  <a:schemeClr val="bg1"/>
                </a:solidFill>
                <a:latin typeface="Rockwell" charset="0"/>
                <a:ea typeface="DejaVu Sans" charset="0"/>
                <a:cs typeface="DejaVu Sans" charset="0"/>
              </a:rPr>
              <a:t>Time Table Preparation is difficult because of limited &amp; overlapping </a:t>
            </a:r>
            <a:r>
              <a:rPr lang="en-IN" sz="2000">
                <a:solidFill>
                  <a:schemeClr val="bg1"/>
                </a:solidFill>
                <a:latin typeface="Rockwell" charset="0"/>
                <a:ea typeface="DejaVu Sans" charset="0"/>
                <a:cs typeface="DejaVu Sans" charset="0"/>
              </a:rPr>
              <a:t>resources .</a:t>
            </a:r>
            <a:endParaRPr lang="en-IN" sz="2000" dirty="0">
              <a:solidFill>
                <a:schemeClr val="bg1"/>
              </a:solidFill>
              <a:latin typeface="Rockwell" charset="0"/>
              <a:ea typeface="DejaVu Sans" charset="0"/>
              <a:cs typeface="DejaVu Sans" charset="0"/>
            </a:endParaRPr>
          </a:p>
          <a:p>
            <a:pPr marL="344487" indent="-342900">
              <a:lnSpc>
                <a:spcPct val="120000"/>
              </a:lnSpc>
              <a:buClr>
                <a:srgbClr val="FFFFFF"/>
              </a:buClr>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IN" sz="2000" dirty="0">
                <a:solidFill>
                  <a:schemeClr val="bg1"/>
                </a:solidFill>
                <a:latin typeface="Rockwell" charset="0"/>
                <a:ea typeface="DejaVu Sans" charset="0"/>
                <a:cs typeface="DejaVu Sans" charset="0"/>
              </a:rPr>
              <a:t>So now the time table needs to schedule the faculty at provided time slots in such a way that their timings do not overlap and the time table schedule makes best use of all faculty subject demands</a:t>
            </a:r>
            <a:endParaRPr lang="en-IN" sz="2000" spc="-1" dirty="0">
              <a:solidFill>
                <a:srgbClr val="FFFFFF"/>
              </a:solidFill>
              <a:uFill>
                <a:solidFill>
                  <a:srgbClr val="FFFFFF"/>
                </a:solidFill>
              </a:uFill>
              <a:latin typeface="Rockwell"/>
              <a:ea typeface="DejaVu Sans"/>
            </a:endParaRPr>
          </a:p>
          <a:p>
            <a:pPr marL="342900" indent="-342900">
              <a:lnSpc>
                <a:spcPct val="120000"/>
              </a:lnSpc>
              <a:buClr>
                <a:srgbClr val="FFFFFF"/>
              </a:buClr>
              <a:buSzPct val="100000"/>
              <a:buFont typeface="Arial" panose="020B0604020202020204" pitchFamily="34" charset="0"/>
              <a:buChar char="•"/>
            </a:pPr>
            <a:r>
              <a:rPr lang="en-IN" sz="2000" b="0" strike="noStrike" spc="-1" dirty="0">
                <a:solidFill>
                  <a:srgbClr val="FFFFFF"/>
                </a:solidFill>
                <a:uFill>
                  <a:solidFill>
                    <a:srgbClr val="FFFFFF"/>
                  </a:solidFill>
                </a:uFill>
                <a:latin typeface="Rockwell"/>
                <a:ea typeface="DejaVu Sans"/>
              </a:rPr>
              <a:t>Timetable generator automatically schedules timetable for students and faculty which reduces the manual work.</a:t>
            </a:r>
            <a:endParaRPr lang="en-IN" sz="1800" b="0" strike="noStrike" spc="-1" dirty="0">
              <a:solidFill>
                <a:srgbClr val="FFFFFF"/>
              </a:solidFill>
              <a:uFill>
                <a:solidFill>
                  <a:srgbClr val="FFFFFF"/>
                </a:solidFill>
              </a:uFill>
              <a:latin typeface="Arial"/>
            </a:endParaRPr>
          </a:p>
          <a:p>
            <a:pPr marL="342900" indent="-342900">
              <a:lnSpc>
                <a:spcPct val="120000"/>
              </a:lnSpc>
              <a:buClr>
                <a:srgbClr val="FFFFFF"/>
              </a:buClr>
              <a:buSzPct val="100000"/>
              <a:buFont typeface="Arial" panose="020B0604020202020204" pitchFamily="34" charset="0"/>
              <a:buChar char="•"/>
            </a:pPr>
            <a:r>
              <a:rPr lang="en-IN" sz="2000" b="0" strike="noStrike" spc="-1" dirty="0">
                <a:solidFill>
                  <a:srgbClr val="FFFFFF"/>
                </a:solidFill>
                <a:uFill>
                  <a:solidFill>
                    <a:srgbClr val="FFFFFF"/>
                  </a:solidFill>
                </a:uFill>
                <a:latin typeface="Rockwell"/>
                <a:ea typeface="DejaVu Sans"/>
              </a:rPr>
              <a:t>Once the inputs like faculty with their respective subjects are given it will generate the period slots for the given semester.</a:t>
            </a:r>
            <a:endParaRPr lang="en-IN" sz="1800" b="0" strike="noStrike" spc="-1" dirty="0">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913680" y="159120"/>
            <a:ext cx="10352160" cy="104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IN" sz="3400" b="1" strike="noStrike" cap="all" spc="-1">
                <a:solidFill>
                  <a:srgbClr val="FFFFFF"/>
                </a:solidFill>
                <a:uFill>
                  <a:solidFill>
                    <a:srgbClr val="FFFFFF"/>
                  </a:solidFill>
                </a:uFill>
                <a:latin typeface="Bookman Old Style"/>
                <a:ea typeface="DejaVu Sans"/>
              </a:rPr>
              <a:t>Problem Statement </a:t>
            </a:r>
            <a:endParaRPr lang="en-IN" sz="1800" b="0" strike="noStrike" spc="-1">
              <a:solidFill>
                <a:srgbClr val="FFFFFF"/>
              </a:solidFill>
              <a:uFill>
                <a:solidFill>
                  <a:srgbClr val="FFFFFF"/>
                </a:solidFill>
              </a:uFill>
              <a:latin typeface="Arial"/>
            </a:endParaRPr>
          </a:p>
        </p:txBody>
      </p:sp>
      <p:sp>
        <p:nvSpPr>
          <p:cNvPr id="79" name="CustomShape 2"/>
          <p:cNvSpPr/>
          <p:nvPr/>
        </p:nvSpPr>
        <p:spPr>
          <a:xfrm>
            <a:off x="840528" y="1736352"/>
            <a:ext cx="10352160" cy="458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160">
              <a:lnSpc>
                <a:spcPct val="120000"/>
              </a:lnSpc>
              <a:buClr>
                <a:srgbClr val="FFFFFF"/>
              </a:buClr>
              <a:buFont typeface="Arial"/>
              <a:buChar char="•"/>
            </a:pPr>
            <a:r>
              <a:rPr lang="en-IN" sz="2000" b="0" strike="noStrike" spc="-1" dirty="0">
                <a:solidFill>
                  <a:srgbClr val="FFFFFF"/>
                </a:solidFill>
                <a:uFill>
                  <a:solidFill>
                    <a:srgbClr val="FFFFFF"/>
                  </a:solidFill>
                </a:uFill>
                <a:latin typeface="Rockwell"/>
                <a:ea typeface="DejaVu Sans"/>
              </a:rPr>
              <a:t>For all educational institutions, the timetables are prepared manually.</a:t>
            </a:r>
            <a:endParaRPr lang="en-IN" sz="1800" b="0" strike="noStrike" spc="-1" dirty="0">
              <a:solidFill>
                <a:srgbClr val="FFFFFF"/>
              </a:solidFill>
              <a:uFill>
                <a:solidFill>
                  <a:srgbClr val="FFFFFF"/>
                </a:solidFill>
              </a:uFill>
              <a:latin typeface="Arial"/>
            </a:endParaRPr>
          </a:p>
          <a:p>
            <a:pPr marL="228600" indent="-227160">
              <a:lnSpc>
                <a:spcPct val="120000"/>
              </a:lnSpc>
              <a:buClr>
                <a:srgbClr val="FFFFFF"/>
              </a:buClr>
              <a:buFont typeface="Arial"/>
              <a:buChar char="•"/>
            </a:pPr>
            <a:r>
              <a:rPr lang="en-IN" sz="2000" b="0" strike="noStrike" spc="-1" dirty="0">
                <a:solidFill>
                  <a:srgbClr val="FFFFFF"/>
                </a:solidFill>
                <a:uFill>
                  <a:solidFill>
                    <a:srgbClr val="FFFFFF"/>
                  </a:solidFill>
                </a:uFill>
                <a:latin typeface="Rockwell"/>
                <a:ea typeface="DejaVu Sans"/>
              </a:rPr>
              <a:t>The class time-table module mainly focuses on </a:t>
            </a:r>
            <a:r>
              <a:rPr lang="en-IN" sz="2000" b="0" strike="noStrike" spc="-1" dirty="0" err="1">
                <a:solidFill>
                  <a:srgbClr val="FFFFFF"/>
                </a:solidFill>
                <a:uFill>
                  <a:solidFill>
                    <a:srgbClr val="FFFFFF"/>
                  </a:solidFill>
                </a:uFill>
                <a:latin typeface="Rockwell"/>
                <a:ea typeface="DejaVu Sans"/>
              </a:rPr>
              <a:t>year,semester,branch</a:t>
            </a:r>
            <a:r>
              <a:rPr lang="en-IN" sz="2000" b="0" strike="noStrike" spc="-1" dirty="0">
                <a:solidFill>
                  <a:srgbClr val="FFFFFF"/>
                </a:solidFill>
                <a:uFill>
                  <a:solidFill>
                    <a:srgbClr val="FFFFFF"/>
                  </a:solidFill>
                </a:uFill>
                <a:latin typeface="Rockwell"/>
                <a:ea typeface="DejaVu Sans"/>
              </a:rPr>
              <a:t> and </a:t>
            </a:r>
            <a:r>
              <a:rPr lang="en-IN" sz="2000" b="0" strike="noStrike" spc="-1" dirty="0" err="1">
                <a:solidFill>
                  <a:srgbClr val="FFFFFF"/>
                </a:solidFill>
                <a:uFill>
                  <a:solidFill>
                    <a:srgbClr val="FFFFFF"/>
                  </a:solidFill>
                </a:uFill>
                <a:latin typeface="Rockwell"/>
                <a:ea typeface="DejaVu Sans"/>
              </a:rPr>
              <a:t>section.By</a:t>
            </a:r>
            <a:r>
              <a:rPr lang="en-IN" sz="2000" b="0" strike="noStrike" spc="-1" dirty="0">
                <a:solidFill>
                  <a:srgbClr val="FFFFFF"/>
                </a:solidFill>
                <a:uFill>
                  <a:solidFill>
                    <a:srgbClr val="FFFFFF"/>
                  </a:solidFill>
                </a:uFill>
                <a:latin typeface="Rockwell"/>
                <a:ea typeface="DejaVu Sans"/>
              </a:rPr>
              <a:t> selecting the above fields, it will display the appropriate Department time-tables. </a:t>
            </a:r>
            <a:endParaRPr lang="en-IN" sz="1800" b="0" strike="noStrike" spc="-1" dirty="0">
              <a:solidFill>
                <a:srgbClr val="FFFFFF"/>
              </a:solidFill>
              <a:uFill>
                <a:solidFill>
                  <a:srgbClr val="FFFFFF"/>
                </a:solidFill>
              </a:uFill>
              <a:latin typeface="Arial"/>
            </a:endParaRPr>
          </a:p>
          <a:p>
            <a:pPr marL="228600" indent="-227160">
              <a:lnSpc>
                <a:spcPct val="120000"/>
              </a:lnSpc>
              <a:buClr>
                <a:srgbClr val="FFFFFF"/>
              </a:buClr>
              <a:buFont typeface="Arial"/>
              <a:buChar char="•"/>
            </a:pPr>
            <a:r>
              <a:rPr lang="en-IN" sz="2000" b="0" strike="noStrike" spc="-1" dirty="0">
                <a:solidFill>
                  <a:srgbClr val="FFFFFF"/>
                </a:solidFill>
                <a:uFill>
                  <a:solidFill>
                    <a:srgbClr val="FFFFFF"/>
                  </a:solidFill>
                </a:uFill>
                <a:latin typeface="Rockwell"/>
                <a:ea typeface="DejaVu Sans"/>
              </a:rPr>
              <a:t>The faculty time-tables focuses on faculty and faculty name.</a:t>
            </a:r>
            <a:endParaRPr lang="en-IN" sz="1800" b="0" strike="noStrike" spc="-1" dirty="0">
              <a:solidFill>
                <a:srgbClr val="FFFFFF"/>
              </a:solidFill>
              <a:uFill>
                <a:solidFill>
                  <a:srgbClr val="FFFFFF"/>
                </a:solidFill>
              </a:uFill>
              <a:latin typeface="Arial"/>
            </a:endParaRPr>
          </a:p>
          <a:p>
            <a:pPr marL="228600" indent="-227160">
              <a:lnSpc>
                <a:spcPct val="120000"/>
              </a:lnSpc>
              <a:buClr>
                <a:srgbClr val="FFFFFF"/>
              </a:buClr>
              <a:buFont typeface="Arial"/>
              <a:buChar char="•"/>
            </a:pPr>
            <a:r>
              <a:rPr lang="en-IN" sz="2000" b="0" strike="noStrike" spc="-1" dirty="0">
                <a:solidFill>
                  <a:srgbClr val="FFFFFF"/>
                </a:solidFill>
                <a:uFill>
                  <a:solidFill>
                    <a:srgbClr val="FFFFFF"/>
                  </a:solidFill>
                </a:uFill>
                <a:latin typeface="Rockwell"/>
                <a:ea typeface="DejaVu Sans"/>
              </a:rPr>
              <a:t>By selecting the above fields it will display the timetable with the faculty, respective loads and the preferred time slots.</a:t>
            </a:r>
            <a:endParaRPr lang="en-IN" sz="1800" b="0" strike="noStrike" spc="-1" dirty="0">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913680" y="105840"/>
            <a:ext cx="10352160" cy="95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IN" sz="3400" b="1" strike="noStrike" cap="all" spc="-1">
                <a:solidFill>
                  <a:srgbClr val="FFFFFF"/>
                </a:solidFill>
                <a:uFill>
                  <a:solidFill>
                    <a:srgbClr val="FFFFFF"/>
                  </a:solidFill>
                </a:uFill>
                <a:latin typeface="Bookman Old Style"/>
                <a:ea typeface="DejaVu Sans"/>
              </a:rPr>
              <a:t>Literature Review</a:t>
            </a:r>
            <a:endParaRPr lang="en-IN" sz="1800" b="0" strike="noStrike" spc="-1">
              <a:solidFill>
                <a:srgbClr val="FFFFFF"/>
              </a:solidFill>
              <a:uFill>
                <a:solidFill>
                  <a:srgbClr val="FFFFFF"/>
                </a:solidFill>
              </a:uFill>
              <a:latin typeface="Arial"/>
            </a:endParaRPr>
          </a:p>
        </p:txBody>
      </p:sp>
      <p:sp>
        <p:nvSpPr>
          <p:cNvPr id="81" name="CustomShape 2"/>
          <p:cNvSpPr/>
          <p:nvPr/>
        </p:nvSpPr>
        <p:spPr>
          <a:xfrm>
            <a:off x="913680" y="1512000"/>
            <a:ext cx="10352160" cy="494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160">
              <a:lnSpc>
                <a:spcPct val="120000"/>
              </a:lnSpc>
              <a:buClr>
                <a:srgbClr val="FFFFFF"/>
              </a:buClr>
              <a:buFont typeface="Arial"/>
              <a:buChar char="•"/>
            </a:pPr>
            <a:r>
              <a:rPr lang="en-IN" sz="2000" b="0" strike="noStrike" spc="-1" dirty="0">
                <a:solidFill>
                  <a:srgbClr val="FFFFFF"/>
                </a:solidFill>
                <a:uFill>
                  <a:solidFill>
                    <a:srgbClr val="FFFFFF"/>
                  </a:solidFill>
                </a:uFill>
                <a:latin typeface="Rockwell"/>
                <a:ea typeface="DejaVu Sans"/>
              </a:rPr>
              <a:t>Evolutionary techniques have been used to solve the time table scheduling problem </a:t>
            </a:r>
            <a:r>
              <a:rPr lang="en-IN" sz="1050" spc="-1" dirty="0">
                <a:solidFill>
                  <a:srgbClr val="FFFFFF"/>
                </a:solidFill>
                <a:uFill>
                  <a:solidFill>
                    <a:srgbClr val="FFFFFF"/>
                  </a:solidFill>
                </a:uFill>
                <a:latin typeface="Rockwell"/>
                <a:ea typeface="DejaVu Sans"/>
              </a:rPr>
              <a:t>[1]</a:t>
            </a:r>
            <a:r>
              <a:rPr lang="en-IN" sz="2000" b="0" strike="noStrike" spc="-1" dirty="0">
                <a:solidFill>
                  <a:srgbClr val="FFFFFF"/>
                </a:solidFill>
                <a:uFill>
                  <a:solidFill>
                    <a:srgbClr val="FFFFFF"/>
                  </a:solidFill>
                </a:uFill>
                <a:latin typeface="Rockwell"/>
                <a:ea typeface="DejaVu Sans"/>
              </a:rPr>
              <a:t>.</a:t>
            </a:r>
            <a:endParaRPr lang="en-IN" sz="1800" b="0" strike="noStrike" spc="-1" dirty="0">
              <a:solidFill>
                <a:srgbClr val="FFFFFF"/>
              </a:solidFill>
              <a:uFill>
                <a:solidFill>
                  <a:srgbClr val="FFFFFF"/>
                </a:solidFill>
              </a:uFill>
              <a:latin typeface="Arial"/>
            </a:endParaRPr>
          </a:p>
          <a:p>
            <a:pPr marL="228600" indent="-227160">
              <a:lnSpc>
                <a:spcPct val="120000"/>
              </a:lnSpc>
              <a:buClr>
                <a:srgbClr val="FFFFFF"/>
              </a:buClr>
              <a:buFont typeface="Arial"/>
              <a:buChar char="•"/>
            </a:pPr>
            <a:r>
              <a:rPr lang="en-IN" sz="2000" b="0" strike="noStrike" spc="-1" dirty="0">
                <a:solidFill>
                  <a:srgbClr val="FFFFFF"/>
                </a:solidFill>
                <a:uFill>
                  <a:solidFill>
                    <a:srgbClr val="FFFFFF"/>
                  </a:solidFill>
                </a:uFill>
                <a:latin typeface="Rockwell"/>
                <a:ea typeface="DejaVu Sans"/>
              </a:rPr>
              <a:t>Methodologies like Genetic Algorithms (GAs), Evolutionary Algorithms (EAs) etc have been used with mixed success  </a:t>
            </a:r>
            <a:r>
              <a:rPr lang="en-IN" sz="1050" spc="-1" dirty="0">
                <a:solidFill>
                  <a:srgbClr val="FFFFFF"/>
                </a:solidFill>
                <a:uFill>
                  <a:solidFill>
                    <a:srgbClr val="FFFFFF"/>
                  </a:solidFill>
                </a:uFill>
                <a:latin typeface="Rockwell"/>
                <a:ea typeface="DejaVu Sans"/>
              </a:rPr>
              <a:t>[2]</a:t>
            </a:r>
            <a:r>
              <a:rPr lang="en-IN" sz="2000" b="0" strike="noStrike" spc="-1" dirty="0">
                <a:solidFill>
                  <a:srgbClr val="FFFFFF"/>
                </a:solidFill>
                <a:uFill>
                  <a:solidFill>
                    <a:srgbClr val="FFFFFF"/>
                  </a:solidFill>
                </a:uFill>
                <a:latin typeface="Rockwell"/>
                <a:ea typeface="DejaVu Sans"/>
              </a:rPr>
              <a:t>.  </a:t>
            </a:r>
            <a:endParaRPr lang="en-IN" sz="1800" b="0" strike="noStrike" spc="-1" dirty="0">
              <a:solidFill>
                <a:srgbClr val="FFFFFF"/>
              </a:solidFill>
              <a:uFill>
                <a:solidFill>
                  <a:srgbClr val="FFFFFF"/>
                </a:solidFill>
              </a:uFill>
              <a:latin typeface="Arial"/>
            </a:endParaRPr>
          </a:p>
          <a:p>
            <a:pPr marL="228600" indent="-227160">
              <a:lnSpc>
                <a:spcPct val="120000"/>
              </a:lnSpc>
              <a:buClr>
                <a:srgbClr val="FFFFFF"/>
              </a:buClr>
              <a:buFont typeface="Arial"/>
              <a:buChar char="•"/>
            </a:pPr>
            <a:r>
              <a:rPr lang="en-IN" sz="2000" b="0" strike="noStrike" spc="-1" dirty="0">
                <a:solidFill>
                  <a:srgbClr val="FFFFFF"/>
                </a:solidFill>
                <a:uFill>
                  <a:solidFill>
                    <a:srgbClr val="FFFFFF"/>
                  </a:solidFill>
                </a:uFill>
                <a:latin typeface="Rockwell"/>
                <a:ea typeface="DejaVu Sans"/>
              </a:rPr>
              <a:t> In this , we have reviewed the problem of educational time table scheduling and solving it with genetic algorithm </a:t>
            </a:r>
            <a:r>
              <a:rPr lang="en-IN" sz="1050" b="0" strike="noStrike" spc="-1" dirty="0">
                <a:solidFill>
                  <a:srgbClr val="FFFFFF"/>
                </a:solidFill>
                <a:uFill>
                  <a:solidFill>
                    <a:srgbClr val="FFFFFF"/>
                  </a:solidFill>
                </a:uFill>
                <a:latin typeface="Rockwell"/>
                <a:ea typeface="DejaVu Sans"/>
              </a:rPr>
              <a:t>[3]</a:t>
            </a:r>
            <a:r>
              <a:rPr lang="en-IN" sz="2000" b="0" strike="noStrike" spc="-1" dirty="0">
                <a:solidFill>
                  <a:srgbClr val="FFFFFF"/>
                </a:solidFill>
                <a:uFill>
                  <a:solidFill>
                    <a:srgbClr val="FFFFFF"/>
                  </a:solidFill>
                </a:uFill>
                <a:latin typeface="Rockwell"/>
                <a:ea typeface="DejaVu Sans"/>
              </a:rPr>
              <a:t>.</a:t>
            </a:r>
            <a:endParaRPr lang="en-IN" sz="1800" b="0" strike="noStrike" spc="-1" dirty="0">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913680" y="609480"/>
            <a:ext cx="1035216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IN" sz="3400" b="1" strike="noStrike" cap="all" spc="-1">
                <a:solidFill>
                  <a:srgbClr val="FFFFFF"/>
                </a:solidFill>
                <a:uFill>
                  <a:solidFill>
                    <a:srgbClr val="FFFFFF"/>
                  </a:solidFill>
                </a:uFill>
                <a:latin typeface="Bookman Old Style"/>
                <a:ea typeface="DejaVu Sans"/>
              </a:rPr>
              <a:t>Overview</a:t>
            </a:r>
            <a:endParaRPr lang="en-IN" sz="1800" b="0" strike="noStrike" spc="-1">
              <a:solidFill>
                <a:srgbClr val="FFFFFF"/>
              </a:solidFill>
              <a:uFill>
                <a:solidFill>
                  <a:srgbClr val="FFFFFF"/>
                </a:solidFill>
              </a:uFill>
              <a:latin typeface="Arial"/>
            </a:endParaRPr>
          </a:p>
        </p:txBody>
      </p:sp>
      <p:sp>
        <p:nvSpPr>
          <p:cNvPr id="83" name="CustomShape 2"/>
          <p:cNvSpPr/>
          <p:nvPr/>
        </p:nvSpPr>
        <p:spPr>
          <a:xfrm>
            <a:off x="913680" y="2095920"/>
            <a:ext cx="10352160" cy="3693600"/>
          </a:xfrm>
          <a:prstGeom prst="rect">
            <a:avLst/>
          </a:prstGeom>
          <a:noFill/>
          <a:ln>
            <a:noFill/>
          </a:ln>
        </p:spPr>
        <p:style>
          <a:lnRef idx="0">
            <a:scrgbClr r="0" g="0" b="0"/>
          </a:lnRef>
          <a:fillRef idx="0">
            <a:scrgbClr r="0" g="0" b="0"/>
          </a:fillRef>
          <a:effectRef idx="0">
            <a:scrgbClr r="0" g="0" b="0"/>
          </a:effectRef>
          <a:fontRef idx="minor"/>
        </p:style>
      </p:sp>
      <p:sp>
        <p:nvSpPr>
          <p:cNvPr id="84" name="CustomShape 3"/>
          <p:cNvSpPr/>
          <p:nvPr/>
        </p:nvSpPr>
        <p:spPr>
          <a:xfrm>
            <a:off x="81360" y="2359800"/>
            <a:ext cx="12301920" cy="21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FFFFFF"/>
              </a:buClr>
              <a:buSzPct val="45000"/>
              <a:buFont typeface="Wingdings" charset="2"/>
              <a:buChar char=""/>
            </a:pPr>
            <a:r>
              <a:rPr lang="en-IN" sz="1800" b="0" strike="noStrike" spc="-1">
                <a:solidFill>
                  <a:srgbClr val="FFFFFF"/>
                </a:solidFill>
                <a:uFill>
                  <a:solidFill>
                    <a:srgbClr val="FFFFFF"/>
                  </a:solidFill>
                </a:uFill>
                <a:latin typeface="Arial"/>
                <a:ea typeface="DejaVu Sans"/>
              </a:rPr>
              <a:t>This project addresses the Timetabling Problem, which covers a very broad range of real problems faced continually in educational institutions, and we describe how Evolutionary Algorithms (EAs) can be employed to Effectively address arbitrary instances of automated timetabling problem. </a:t>
            </a:r>
            <a:endParaRPr lang="en-IN" sz="1800" b="0" strike="noStrike" spc="-1">
              <a:solidFill>
                <a:srgbClr val="FFFFFF"/>
              </a:solidFill>
              <a:uFill>
                <a:solidFill>
                  <a:srgbClr val="FFFFFF"/>
                </a:solidFill>
              </a:uFill>
              <a:latin typeface="Arial"/>
            </a:endParaRPr>
          </a:p>
          <a:p>
            <a:pPr marL="216000" indent="-215640">
              <a:lnSpc>
                <a:spcPct val="100000"/>
              </a:lnSpc>
              <a:buClr>
                <a:srgbClr val="FFFFFF"/>
              </a:buClr>
              <a:buSzPct val="45000"/>
              <a:buFont typeface="Wingdings" charset="2"/>
              <a:buChar char=""/>
            </a:pPr>
            <a:r>
              <a:rPr lang="en-IN" sz="1800" b="0" strike="noStrike" spc="-1">
                <a:solidFill>
                  <a:srgbClr val="FFFFFF"/>
                </a:solidFill>
                <a:uFill>
                  <a:solidFill>
                    <a:srgbClr val="FFFFFF"/>
                  </a:solidFill>
                </a:uFill>
                <a:latin typeface="Arial"/>
                <a:ea typeface="DejaVu Sans"/>
              </a:rPr>
              <a:t>Automated Timetable Generator application will simplify the process of time table generation smoothly which may otherwise needed to done using spread sheet manually possibly leading to constraints problem that are difficult to determine when time table is generated manually. </a:t>
            </a:r>
            <a:endParaRPr lang="en-IN"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913680" y="609480"/>
            <a:ext cx="1035216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IN" sz="3400" b="1" strike="noStrike" cap="all" spc="-1">
                <a:solidFill>
                  <a:srgbClr val="FFFFFF"/>
                </a:solidFill>
                <a:uFill>
                  <a:solidFill>
                    <a:srgbClr val="FFFFFF"/>
                  </a:solidFill>
                </a:uFill>
                <a:latin typeface="Bookman Old Style"/>
                <a:ea typeface="DejaVu Sans"/>
              </a:rPr>
              <a:t>Proposed solution</a:t>
            </a:r>
            <a:endParaRPr lang="en-IN" sz="1800" b="0" strike="noStrike" spc="-1">
              <a:solidFill>
                <a:srgbClr val="FFFFFF"/>
              </a:solidFill>
              <a:uFill>
                <a:solidFill>
                  <a:srgbClr val="FFFFFF"/>
                </a:solidFill>
              </a:uFill>
              <a:latin typeface="Arial"/>
            </a:endParaRPr>
          </a:p>
        </p:txBody>
      </p:sp>
      <p:sp>
        <p:nvSpPr>
          <p:cNvPr id="86" name="CustomShape 2"/>
          <p:cNvSpPr/>
          <p:nvPr/>
        </p:nvSpPr>
        <p:spPr>
          <a:xfrm>
            <a:off x="878760" y="2016000"/>
            <a:ext cx="10352160" cy="369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2920">
              <a:lnSpc>
                <a:spcPct val="100000"/>
              </a:lnSpc>
              <a:buClr>
                <a:srgbClr val="FFFFFF"/>
              </a:buClr>
              <a:buSzPct val="45000"/>
              <a:buFont typeface="Wingdings" charset="2"/>
              <a:buChar char=""/>
            </a:pPr>
            <a:r>
              <a:rPr lang="en-IN" sz="2000" b="0" strike="noStrike" spc="-1" dirty="0">
                <a:solidFill>
                  <a:srgbClr val="FFFFFF"/>
                </a:solidFill>
                <a:uFill>
                  <a:solidFill>
                    <a:srgbClr val="FFFFFF"/>
                  </a:solidFill>
                </a:uFill>
                <a:latin typeface="Rockwell"/>
                <a:ea typeface="DejaVu Sans"/>
              </a:rPr>
              <a:t>The proposed system is designed to be more efficient than the actual manual system. </a:t>
            </a:r>
            <a:endParaRPr lang="en-IN" sz="1800" b="0" strike="noStrike" spc="-1" dirty="0">
              <a:solidFill>
                <a:srgbClr val="FFFFFF"/>
              </a:solidFill>
              <a:uFill>
                <a:solidFill>
                  <a:srgbClr val="FFFFFF"/>
                </a:solidFill>
              </a:uFill>
              <a:latin typeface="Arial"/>
            </a:endParaRPr>
          </a:p>
          <a:p>
            <a:pPr marL="432000" indent="-322920">
              <a:lnSpc>
                <a:spcPct val="100000"/>
              </a:lnSpc>
              <a:buClr>
                <a:srgbClr val="FFFFFF"/>
              </a:buClr>
              <a:buSzPct val="45000"/>
              <a:buFont typeface="Wingdings" charset="2"/>
              <a:buChar char=""/>
            </a:pPr>
            <a:r>
              <a:rPr lang="en-IN" sz="2000" b="0" strike="noStrike" spc="-1" dirty="0">
                <a:solidFill>
                  <a:srgbClr val="FFFFFF"/>
                </a:solidFill>
                <a:uFill>
                  <a:solidFill>
                    <a:srgbClr val="FFFFFF"/>
                  </a:solidFill>
                </a:uFill>
                <a:latin typeface="Rockwell"/>
                <a:ea typeface="DejaVu Sans"/>
              </a:rPr>
              <a:t>Most colleges have a number of different courses and each course has ‘n’ number of subjects. Now there are limited faculties, and each faculty might be teaching more than one subjects.</a:t>
            </a:r>
            <a:endParaRPr lang="en-IN" sz="1800" b="0" strike="noStrike" spc="-1" dirty="0">
              <a:solidFill>
                <a:srgbClr val="FFFFFF"/>
              </a:solidFill>
              <a:uFill>
                <a:solidFill>
                  <a:srgbClr val="FFFFFF"/>
                </a:solidFill>
              </a:uFill>
              <a:latin typeface="Arial"/>
            </a:endParaRPr>
          </a:p>
          <a:p>
            <a:pPr marL="432000" indent="-322920">
              <a:lnSpc>
                <a:spcPct val="100000"/>
              </a:lnSpc>
              <a:buClr>
                <a:srgbClr val="FFFFFF"/>
              </a:buClr>
              <a:buSzPct val="45000"/>
              <a:buFont typeface="Wingdings" charset="2"/>
              <a:buChar char=""/>
            </a:pPr>
            <a:r>
              <a:rPr lang="en-IN" sz="2000" b="0" strike="noStrike" spc="-1" dirty="0">
                <a:solidFill>
                  <a:srgbClr val="FFFFFF"/>
                </a:solidFill>
                <a:uFill>
                  <a:solidFill>
                    <a:srgbClr val="FFFFFF"/>
                  </a:solidFill>
                </a:uFill>
                <a:latin typeface="Rockwell"/>
                <a:ea typeface="DejaVu Sans"/>
              </a:rPr>
              <a:t>So now the time table needed to schedule all the faculty at provided time slots in such a way that their timings do not overlap and the time table schedule will make the best use of all faculty subject demands.</a:t>
            </a:r>
          </a:p>
          <a:p>
            <a:pPr marL="432000" indent="-322920">
              <a:lnSpc>
                <a:spcPct val="100000"/>
              </a:lnSpc>
              <a:buClr>
                <a:srgbClr val="FFFFFF"/>
              </a:buClr>
              <a:buSzPct val="45000"/>
              <a:buFont typeface="Wingdings" charset="2"/>
              <a:buChar char=""/>
            </a:pPr>
            <a:endParaRPr lang="en-IN" sz="1800" b="0" strike="noStrike" spc="-1" dirty="0">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4B8CC-64E8-4005-A7E1-6F743A052701}"/>
              </a:ext>
            </a:extLst>
          </p:cNvPr>
          <p:cNvSpPr>
            <a:spLocks noGrp="1"/>
          </p:cNvSpPr>
          <p:nvPr>
            <p:ph type="title"/>
          </p:nvPr>
        </p:nvSpPr>
        <p:spPr/>
        <p:txBody>
          <a:bodyPr/>
          <a:lstStyle/>
          <a:p>
            <a:pPr algn="ctr"/>
            <a:r>
              <a:rPr lang="en-IN" dirty="0">
                <a:solidFill>
                  <a:schemeClr val="bg1"/>
                </a:solidFill>
              </a:rPr>
              <a:t>Constraints</a:t>
            </a:r>
          </a:p>
        </p:txBody>
      </p:sp>
      <p:sp>
        <p:nvSpPr>
          <p:cNvPr id="3" name="Subtitle 2">
            <a:extLst>
              <a:ext uri="{FF2B5EF4-FFF2-40B4-BE49-F238E27FC236}">
                <a16:creationId xmlns:a16="http://schemas.microsoft.com/office/drawing/2014/main" id="{E2C49334-2601-4BA1-B19F-9F5E58A76AFB}"/>
              </a:ext>
            </a:extLst>
          </p:cNvPr>
          <p:cNvSpPr>
            <a:spLocks noGrp="1"/>
          </p:cNvSpPr>
          <p:nvPr>
            <p:ph type="subTitle"/>
          </p:nvPr>
        </p:nvSpPr>
        <p:spPr>
          <a:xfrm>
            <a:off x="234576" y="2989368"/>
            <a:ext cx="10972440" cy="1144800"/>
          </a:xfrm>
        </p:spPr>
        <p:txBody>
          <a:bodyPr/>
          <a:lstStyle/>
          <a:p>
            <a:pPr marL="342900" indent="-342900">
              <a:buFont typeface="Arial" pitchFamily="34" charset="0"/>
              <a:buChar char="•"/>
            </a:pPr>
            <a:r>
              <a:rPr lang="en-IN" sz="2400" dirty="0">
                <a:solidFill>
                  <a:schemeClr val="bg1"/>
                </a:solidFill>
              </a:rPr>
              <a:t>Constraints are limitations that are outside the control of the project team and need to be manage around. They are not necessarily  problems. However the problem manager should be aware of constraints because they represents limitations that the project must execute within.</a:t>
            </a:r>
          </a:p>
          <a:p>
            <a:pPr marL="342900" indent="-342900">
              <a:buFont typeface="Wingdings" pitchFamily="2" charset="2"/>
              <a:buChar char="ü"/>
            </a:pPr>
            <a:endParaRPr lang="en-IN" sz="2400" dirty="0">
              <a:solidFill>
                <a:schemeClr val="bg1"/>
              </a:solidFill>
            </a:endParaRPr>
          </a:p>
          <a:p>
            <a:pPr marL="342900" indent="-342900">
              <a:buFont typeface="Wingdings" pitchFamily="2" charset="2"/>
              <a:buChar char="ü"/>
            </a:pPr>
            <a:r>
              <a:rPr lang="en-IN" sz="2400" dirty="0">
                <a:solidFill>
                  <a:schemeClr val="bg1"/>
                </a:solidFill>
              </a:rPr>
              <a:t>Hard Constraints: A timetable which breaks hard constraints is not a feasible solution, and must be repaired or rejected by the timetabling algorithm.</a:t>
            </a:r>
          </a:p>
          <a:p>
            <a:endParaRPr lang="en-IN" sz="2400" dirty="0">
              <a:solidFill>
                <a:schemeClr val="bg1"/>
              </a:solidFill>
            </a:endParaRPr>
          </a:p>
          <a:p>
            <a:pPr marL="342900" indent="-342900">
              <a:buFont typeface="Wingdings" pitchFamily="2" charset="2"/>
              <a:buChar char="ü"/>
            </a:pPr>
            <a:r>
              <a:rPr lang="en-IN" sz="2400" dirty="0">
                <a:solidFill>
                  <a:schemeClr val="bg1"/>
                </a:solidFill>
              </a:rPr>
              <a:t>Soft Constraints: They are less important than hard constraints and it is usually impossible to avoid breaking at least some of them.</a:t>
            </a:r>
          </a:p>
        </p:txBody>
      </p:sp>
    </p:spTree>
    <p:extLst>
      <p:ext uri="{BB962C8B-B14F-4D97-AF65-F5344CB8AC3E}">
        <p14:creationId xmlns:p14="http://schemas.microsoft.com/office/powerpoint/2010/main" val="973682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bg1"/>
                </a:solidFill>
              </a:rPr>
              <a:t>Use Case Diagram</a:t>
            </a:r>
          </a:p>
        </p:txBody>
      </p:sp>
      <p:sp>
        <p:nvSpPr>
          <p:cNvPr id="3" name="Subtitle 2"/>
          <p:cNvSpPr>
            <a:spLocks noGrp="1"/>
          </p:cNvSpPr>
          <p:nvPr>
            <p:ph type="subTitle"/>
          </p:nvPr>
        </p:nvSpPr>
        <p:spPr/>
        <p:txBody>
          <a:bodyPr/>
          <a:lstStyle/>
          <a:p>
            <a:r>
              <a:rPr lang="en-IN" dirty="0"/>
              <a:t>  </a:t>
            </a:r>
          </a:p>
        </p:txBody>
      </p:sp>
      <p:pic>
        <p:nvPicPr>
          <p:cNvPr id="5" name="Picture 4">
            <a:extLst>
              <a:ext uri="{FF2B5EF4-FFF2-40B4-BE49-F238E27FC236}">
                <a16:creationId xmlns:a16="http://schemas.microsoft.com/office/drawing/2014/main" id="{18D2585C-1D67-4560-876C-456ABB700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9880" y="1217910"/>
            <a:ext cx="7072239" cy="5366490"/>
          </a:xfrm>
          <a:prstGeom prst="rect">
            <a:avLst/>
          </a:prstGeom>
        </p:spPr>
      </p:pic>
    </p:spTree>
    <p:extLst>
      <p:ext uri="{BB962C8B-B14F-4D97-AF65-F5344CB8AC3E}">
        <p14:creationId xmlns:p14="http://schemas.microsoft.com/office/powerpoint/2010/main" val="775980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355</TotalTime>
  <Words>740</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Bahnschrift SemiCondensed</vt:lpstr>
      <vt:lpstr>Bookman Old Style</vt:lpstr>
      <vt:lpstr>Calibri</vt:lpstr>
      <vt:lpstr>Rockwell</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Constraints</vt:lpstr>
      <vt:lpstr>Use Case Diagram</vt:lpstr>
      <vt:lpstr>Class Diagram </vt:lpstr>
      <vt:lpstr>PowerPoint Presentation</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TimeTable Generator</dc:title>
  <dc:creator>Suraj Thakkar</dc:creator>
  <cp:lastModifiedBy>pankit khimasiya</cp:lastModifiedBy>
  <cp:revision>44</cp:revision>
  <dcterms:created xsi:type="dcterms:W3CDTF">2019-09-19T15:39:34Z</dcterms:created>
  <dcterms:modified xsi:type="dcterms:W3CDTF">2019-09-27T08:13:41Z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