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785" r:id="rId2"/>
    <p:sldId id="732" r:id="rId3"/>
    <p:sldId id="826" r:id="rId4"/>
    <p:sldId id="828" r:id="rId5"/>
    <p:sldId id="829" r:id="rId6"/>
    <p:sldId id="830" r:id="rId7"/>
    <p:sldId id="831" r:id="rId8"/>
  </p:sldIdLst>
  <p:sldSz cx="9144000" cy="6858000" type="screen4x3"/>
  <p:notesSz cx="7053263" cy="93567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25701E-6CF3-F145-8266-297EA78D72A8}">
          <p14:sldIdLst>
            <p14:sldId id="785"/>
            <p14:sldId id="732"/>
            <p14:sldId id="826"/>
            <p14:sldId id="828"/>
            <p14:sldId id="829"/>
            <p14:sldId id="830"/>
            <p14:sldId id="831"/>
          </p14:sldIdLst>
        </p14:section>
        <p14:section name="Untitled Section" id="{1186EADE-D224-2947-9088-FC60BA4BE2A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8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a Werbel" initials="LW" lastIdx="15" clrIdx="0"/>
  <p:cmAuthor id="1" name="X" initials="X" lastIdx="2" clrIdx="1"/>
  <p:cmAuthor id="2" name="David Edelstein" initials="DE" lastIdx="3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D63E"/>
    <a:srgbClr val="6585CF"/>
    <a:srgbClr val="D9D9D9"/>
    <a:srgbClr val="62ACC6"/>
    <a:srgbClr val="FFFFE1"/>
    <a:srgbClr val="65E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1235" autoAdjust="0"/>
    <p:restoredTop sz="84135" autoAdjust="0"/>
  </p:normalViewPr>
  <p:slideViewPr>
    <p:cSldViewPr snapToGrid="0">
      <p:cViewPr varScale="1">
        <p:scale>
          <a:sx n="96" d="100"/>
          <a:sy n="96" d="100"/>
        </p:scale>
        <p:origin x="131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2592"/>
    </p:cViewPr>
  </p:sorterViewPr>
  <p:notesViewPr>
    <p:cSldViewPr snapToGrid="0">
      <p:cViewPr varScale="1">
        <p:scale>
          <a:sx n="79" d="100"/>
          <a:sy n="79" d="100"/>
        </p:scale>
        <p:origin x="-2082" y="-102"/>
      </p:cViewPr>
      <p:guideLst>
        <p:guide orient="horz" pos="2948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8" y="0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829B162-A5EB-473F-BE3A-733AFE5E9976}" type="datetimeFigureOut">
              <a:rPr lang="en-US"/>
              <a:pPr>
                <a:defRPr/>
              </a:pPr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87265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8" y="8887265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BB9DA86-9945-44BB-8E26-1DCB8FB87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69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8" y="0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C6265A6-2241-476E-9069-4E4B8E75CDDB}" type="datetimeFigureOut">
              <a:rPr lang="en-US"/>
              <a:pPr>
                <a:defRPr/>
              </a:pPr>
              <a:t>12/10/2014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701675"/>
            <a:ext cx="4678363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68" tIns="46884" rIns="93768" bIns="46884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44445"/>
            <a:ext cx="5642610" cy="4210526"/>
          </a:xfrm>
          <a:prstGeom prst="rect">
            <a:avLst/>
          </a:prstGeom>
        </p:spPr>
        <p:txBody>
          <a:bodyPr vert="horz" lIns="93768" tIns="46884" rIns="93768" bIns="4688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87265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8" y="8887265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0AB823-E0EA-42B0-8176-EE6A4B8DAE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01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0AB823-E0EA-42B0-8176-EE6A4B8DAE3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0AB823-E0EA-42B0-8176-EE6A4B8DAE3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07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0AB823-E0EA-42B0-8176-EE6A4B8DAE3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96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0AB823-E0EA-42B0-8176-EE6A4B8DAE3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0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0AB823-E0EA-42B0-8176-EE6A4B8DAE3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6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DC9A04C-E2C2-43D0-A1BE-DCCCD0BDF0D1}" type="datetime1">
              <a:rPr lang="en-US"/>
              <a:pPr>
                <a:defRPr/>
              </a:pPr>
              <a:t>12/10/2014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588804A-E7E0-4B34-8703-BF87DFC47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DF06BA7C-3384-41F2-85A3-BCFFDD9E12E2}" type="datetime1">
              <a:rPr lang="en-US"/>
              <a:pPr>
                <a:defRPr/>
              </a:pPr>
              <a:t>12/10/2014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9BD53034-DB0B-40F5-82FC-0CF3EB668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AD6D4-5285-49FB-8E0C-15C463AFBF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15644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914400"/>
            <a:ext cx="8153400" cy="5181600"/>
          </a:xfrm>
        </p:spPr>
        <p:txBody>
          <a:bodyPr/>
          <a:lstStyle>
            <a:lvl1pPr>
              <a:buSzPct val="80000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85D6CA-8A2D-4265-956B-F94F785C7E13}" type="datetime1">
              <a:rPr lang="en-US"/>
              <a:pPr>
                <a:defRPr/>
              </a:pPr>
              <a:t>12/10/2014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595BD33-2106-4495-943C-71ED82D0EF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3886200" cy="5247167"/>
          </a:xfrm>
        </p:spPr>
        <p:txBody>
          <a:bodyPr/>
          <a:lstStyle>
            <a:lvl1pPr>
              <a:buFont typeface="Wingdings 2" pitchFamily="18" charset="2"/>
              <a:buChar char="¦"/>
              <a:defRPr/>
            </a:lvl1pPr>
            <a:lvl2pPr>
              <a:buFont typeface="Wingdings 2" pitchFamily="18" charset="2"/>
              <a:buChar char="¦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914400"/>
            <a:ext cx="3886200" cy="524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89DB5155-B5B9-43BA-8982-B256A7B69100}" type="datetime1">
              <a:rPr lang="en-US"/>
              <a:pPr>
                <a:defRPr/>
              </a:pPr>
              <a:t>12/10/2014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079500"/>
            <a:ext cx="533400" cy="219075"/>
          </a:xfrm>
          <a:solidFill>
            <a:schemeClr val="accent2"/>
          </a:solidFill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D169F50-909B-4D83-97B5-2605610D72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1534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676400"/>
            <a:ext cx="3886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676400"/>
            <a:ext cx="3886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9144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9144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3A326E64-34E7-4E97-9D51-95CC46531999}" type="datetime1">
              <a:rPr lang="en-US"/>
              <a:pPr>
                <a:defRPr/>
              </a:pPr>
              <a:t>12/10/2014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D69B3E3-4D09-4DA0-AD12-71A7C2BCA0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4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1FA1D-342F-4EE3-A184-70617ED50B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60C802-45B2-48C3-9FE1-A5A94CB4C1EE}" type="datetime1">
              <a:rPr lang="en-US"/>
              <a:pPr>
                <a:defRPr/>
              </a:pPr>
              <a:t>12/10/2014</a:t>
            </a:fld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65C10-FD6C-47C6-B932-888BA68782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C4D4B-5347-4414-A63C-1C66CA939F62}" type="datetime1">
              <a:rPr lang="en-US"/>
              <a:pPr>
                <a:defRPr/>
              </a:pPr>
              <a:t>12/10/2014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156448" cy="68580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914400"/>
            <a:ext cx="1600200" cy="5181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914400"/>
            <a:ext cx="6400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2B8A9F-D946-41DD-9F4B-E5F212FC6AF4}" type="datetime1">
              <a:rPr lang="en-US"/>
              <a:pPr>
                <a:defRPr/>
              </a:pPr>
              <a:t>12/10/2014</a:t>
            </a:fld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1BAF3-CB35-4EE5-A2C8-E9632F0FE4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990600"/>
            <a:ext cx="81534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35B88E8E-43A4-4EE2-9C85-5EAA6F6320D7}" type="datetime1">
              <a:rPr lang="en-US"/>
              <a:pPr>
                <a:defRPr/>
              </a:pPr>
              <a:t>12/10/2014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dirty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685800"/>
            <a:ext cx="9144000" cy="228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85800"/>
            <a:ext cx="533400" cy="1428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685800"/>
            <a:ext cx="8553450" cy="14446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85800"/>
            <a:ext cx="533400" cy="1397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7D6FDF20-296E-4483-BD85-24032E3F7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ifos_color_updated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24632" y="78218"/>
            <a:ext cx="1405719" cy="5542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8" r:id="rId1"/>
    <p:sldLayoutId id="2147484389" r:id="rId2"/>
    <p:sldLayoutId id="2147484390" r:id="rId3"/>
    <p:sldLayoutId id="2147484391" r:id="rId4"/>
    <p:sldLayoutId id="2147484392" r:id="rId5"/>
    <p:sldLayoutId id="2147484393" r:id="rId6"/>
    <p:sldLayoutId id="2147484394" r:id="rId7"/>
    <p:sldLayoutId id="2147484395" r:id="rId8"/>
    <p:sldLayoutId id="2147484396" r:id="rId9"/>
    <p:sldLayoutId id="2147484397" r:id="rId10"/>
    <p:sldLayoutId id="2147484398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75000"/>
        <a:buFont typeface="Wingdings 2" pitchFamily="18" charset="2"/>
        <a:buChar char="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65000"/>
        <a:buFont typeface="Wingdings 2" pitchFamily="18" charset="2"/>
        <a:buChar char="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6BB1C9"/>
        </a:buClr>
        <a:buSzPct val="4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585CF"/>
        </a:buClr>
        <a:buSzPct val="40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fosforge.jira.com/wiki/display/docs/Loan+Account+Fiel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04" y="2564296"/>
            <a:ext cx="7329291" cy="2332382"/>
          </a:xfrm>
        </p:spPr>
        <p:txBody>
          <a:bodyPr/>
          <a:lstStyle/>
          <a:p>
            <a:r>
              <a:rPr lang="en-US" sz="6000" dirty="0" smtClean="0"/>
              <a:t>Adding a charge to a loan </a:t>
            </a:r>
            <a:r>
              <a:rPr lang="en-US" sz="6000" dirty="0" err="1" smtClean="0"/>
              <a:t>acCount</a:t>
            </a:r>
            <a:endParaRPr lang="en-US" sz="6000" dirty="0"/>
          </a:p>
        </p:txBody>
      </p:sp>
      <p:pic>
        <p:nvPicPr>
          <p:cNvPr id="8" name="Picture"/>
          <p:cNvPicPr>
            <a:picLocks noChangeAspect="1"/>
          </p:cNvPicPr>
          <p:nvPr/>
        </p:nvPicPr>
        <p:blipFill>
          <a:blip r:embed="rId3"/>
          <a:srcRect t="15152" r="7992" b="13105"/>
          <a:stretch>
            <a:fillRect/>
          </a:stretch>
        </p:blipFill>
        <p:spPr bwMode="auto">
          <a:xfrm>
            <a:off x="5193456" y="405719"/>
            <a:ext cx="3381539" cy="1589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Charges </a:t>
            </a:r>
            <a:r>
              <a:rPr lang="en-US" dirty="0"/>
              <a:t>may be added at the time of loan account </a:t>
            </a:r>
            <a:r>
              <a:rPr lang="en-US" dirty="0" smtClean="0"/>
              <a:t>application </a:t>
            </a:r>
            <a:r>
              <a:rPr lang="en-US" dirty="0"/>
              <a:t>and when a loan account is Pending Approval, Approved, and Active. Adding a charge to a loan account does not affect the loan account's status.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atin typeface="Century Gothic"/>
                <a:cs typeface="Century Gothic"/>
              </a:rPr>
              <a:t>This guide will show you how to add a charge to a loan account using </a:t>
            </a:r>
            <a:r>
              <a:rPr lang="en-US" sz="3000" dirty="0" err="1" smtClean="0">
                <a:latin typeface="Century Gothic"/>
                <a:cs typeface="Century Gothic"/>
              </a:rPr>
              <a:t>Mifos</a:t>
            </a:r>
            <a:r>
              <a:rPr lang="en-US" sz="3000" dirty="0" smtClean="0">
                <a:latin typeface="Century Gothic"/>
                <a:cs typeface="Century Gothic"/>
              </a:rPr>
              <a:t> X.</a:t>
            </a:r>
            <a:endParaRPr lang="en-US" sz="3000" dirty="0">
              <a:latin typeface="Century Gothic"/>
              <a:cs typeface="Century Gothic"/>
            </a:endParaRPr>
          </a:p>
        </p:txBody>
      </p:sp>
      <p:sp>
        <p:nvSpPr>
          <p:cNvPr id="7" name="Content Placeholder 139"/>
          <p:cNvSpPr txBox="1">
            <a:spLocks/>
          </p:cNvSpPr>
          <p:nvPr/>
        </p:nvSpPr>
        <p:spPr>
          <a:xfrm>
            <a:off x="199571" y="1433287"/>
            <a:ext cx="8716378" cy="3483428"/>
          </a:xfrm>
          <a:prstGeom prst="rect">
            <a:avLst/>
          </a:prstGeom>
        </p:spPr>
        <p:txBody>
          <a:bodyPr/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entury Gothic"/>
                <a:cs typeface="Century Gothic"/>
              </a:rPr>
              <a:t>Introduction</a:t>
            </a:r>
            <a:endParaRPr lang="en-US" sz="3200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8714" y="1311964"/>
            <a:ext cx="8346916" cy="367527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>
                <a:latin typeface="Century Gothic"/>
                <a:cs typeface="Century Gothic"/>
              </a:rPr>
              <a:t>Charges can be added in three ways:</a:t>
            </a:r>
            <a:endParaRPr lang="en-US" sz="2800" b="1" dirty="0"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296" y="2199862"/>
            <a:ext cx="84877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Charges are inherited from the product definition. A loan officer may have the ability to remove one or more of these charges for a loan account. When a charge is removed from a loan account, other loan accounts are not affected</a:t>
            </a:r>
            <a:r>
              <a:rPr lang="en-US" sz="2000" dirty="0" smtClean="0">
                <a:latin typeface="Century Gothic" panose="020B0502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Charges (not yet associated with the loan account) can be selected and attached to the loan account</a:t>
            </a:r>
            <a:r>
              <a:rPr lang="en-US" sz="2000" dirty="0" smtClean="0">
                <a:latin typeface="Century Gothic" panose="020B0502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Miscellaneous </a:t>
            </a:r>
            <a:r>
              <a:rPr lang="en-US" sz="2000" dirty="0">
                <a:latin typeface="Century Gothic" panose="020B0502020202020204" pitchFamily="34" charset="0"/>
              </a:rPr>
              <a:t>charges (one time charge) can be charged to a loan account. The loan officer specifies the amount, which is added in the next payment.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" y="0"/>
            <a:ext cx="8620274" cy="685800"/>
          </a:xfrm>
        </p:spPr>
        <p:txBody>
          <a:bodyPr/>
          <a:lstStyle/>
          <a:p>
            <a:r>
              <a:rPr lang="en-US" sz="2200" dirty="0">
                <a:latin typeface="Century Gothic"/>
                <a:cs typeface="Century Gothic"/>
              </a:rPr>
              <a:t>Step 1 – Inheriting Charges from the Product Definition</a:t>
            </a:r>
            <a:endParaRPr lang="en-US" sz="2200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8316" y="1417984"/>
            <a:ext cx="8153400" cy="3927061"/>
          </a:xfrm>
        </p:spPr>
        <p:txBody>
          <a:bodyPr/>
          <a:lstStyle/>
          <a:p>
            <a:r>
              <a:rPr lang="en-US" sz="2800" dirty="0" smtClean="0">
                <a:latin typeface="Century Gothic"/>
                <a:cs typeface="Century Gothic"/>
              </a:rPr>
              <a:t>Launch </a:t>
            </a:r>
            <a:r>
              <a:rPr lang="en-US" sz="2800" dirty="0" err="1" smtClean="0">
                <a:latin typeface="Century Gothic"/>
                <a:cs typeface="Century Gothic"/>
              </a:rPr>
              <a:t>Mifos</a:t>
            </a:r>
            <a:r>
              <a:rPr lang="en-US" sz="2800" dirty="0" smtClean="0">
                <a:latin typeface="Century Gothic"/>
                <a:cs typeface="Century Gothic"/>
              </a:rPr>
              <a:t> X and click </a:t>
            </a:r>
            <a:r>
              <a:rPr lang="en-US" sz="2800" b="1" dirty="0" smtClean="0">
                <a:latin typeface="Century Gothic"/>
                <a:cs typeface="Century Gothic"/>
              </a:rPr>
              <a:t>Clients. </a:t>
            </a:r>
          </a:p>
          <a:p>
            <a:r>
              <a:rPr lang="en-US" sz="2800" dirty="0" smtClean="0">
                <a:latin typeface="Century Gothic"/>
                <a:cs typeface="Century Gothic"/>
              </a:rPr>
              <a:t>Click </a:t>
            </a:r>
            <a:r>
              <a:rPr lang="en-US" sz="2800" b="1" dirty="0" smtClean="0">
                <a:latin typeface="Century Gothic"/>
                <a:cs typeface="Century Gothic"/>
              </a:rPr>
              <a:t>Clients</a:t>
            </a:r>
            <a:r>
              <a:rPr lang="en-US" sz="2800" dirty="0" smtClean="0">
                <a:latin typeface="Century Gothic"/>
                <a:cs typeface="Century Gothic"/>
              </a:rPr>
              <a:t> from the drop-down menu.</a:t>
            </a:r>
          </a:p>
          <a:p>
            <a:r>
              <a:rPr lang="en-US" sz="2800" dirty="0" smtClean="0">
                <a:latin typeface="Century Gothic"/>
                <a:cs typeface="Century Gothic"/>
              </a:rPr>
              <a:t>Select the client.</a:t>
            </a:r>
          </a:p>
          <a:p>
            <a:r>
              <a:rPr lang="en-US" sz="2800" dirty="0" smtClean="0">
                <a:latin typeface="Century Gothic"/>
                <a:cs typeface="Century Gothic"/>
              </a:rPr>
              <a:t>Click </a:t>
            </a:r>
            <a:r>
              <a:rPr lang="en-US" sz="2800" b="1" dirty="0" smtClean="0">
                <a:latin typeface="Century Gothic"/>
                <a:cs typeface="Century Gothic"/>
              </a:rPr>
              <a:t>+New Loan</a:t>
            </a:r>
            <a:r>
              <a:rPr lang="en-US" sz="2800" dirty="0" smtClean="0">
                <a:latin typeface="Century Gothic"/>
                <a:cs typeface="Century Gothic"/>
              </a:rPr>
              <a:t> on the blue action bar.</a:t>
            </a:r>
          </a:p>
          <a:p>
            <a:r>
              <a:rPr lang="en-US" sz="2800" dirty="0" smtClean="0">
                <a:latin typeface="Century Gothic"/>
                <a:cs typeface="Century Gothic"/>
              </a:rPr>
              <a:t>Select the loan product on which to base the account.</a:t>
            </a:r>
          </a:p>
          <a:p>
            <a:r>
              <a:rPr lang="en-US" sz="2800" dirty="0" smtClean="0">
                <a:latin typeface="Century Gothic"/>
                <a:cs typeface="Century Gothic"/>
              </a:rPr>
              <a:t>Complete the </a:t>
            </a:r>
            <a:r>
              <a:rPr lang="en-US" sz="2800" dirty="0" smtClean="0">
                <a:latin typeface="Century Gothic"/>
                <a:cs typeface="Century Gothic"/>
                <a:hlinkClick r:id="rId3"/>
              </a:rPr>
              <a:t>loan account </a:t>
            </a:r>
            <a:r>
              <a:rPr lang="en-US" sz="2800" dirty="0" smtClean="0">
                <a:latin typeface="Century Gothic"/>
                <a:cs typeface="Century Gothic"/>
                <a:hlinkClick r:id="rId3"/>
              </a:rPr>
              <a:t>fields</a:t>
            </a:r>
            <a:r>
              <a:rPr lang="en-US" sz="2800" dirty="0">
                <a:latin typeface="Century Gothic"/>
                <a:cs typeface="Century Gothic"/>
              </a:rPr>
              <a:t> </a:t>
            </a:r>
            <a:r>
              <a:rPr lang="en-US" sz="2800" dirty="0" smtClean="0">
                <a:latin typeface="Century Gothic"/>
                <a:cs typeface="Century Gothic"/>
              </a:rPr>
              <a:t>(keep the charges that appear in the loan account).</a:t>
            </a:r>
            <a:endParaRPr lang="en-US" sz="2800" dirty="0" smtClean="0">
              <a:latin typeface="Century Gothic"/>
              <a:cs typeface="Century Gothic"/>
            </a:endParaRPr>
          </a:p>
          <a:p>
            <a:r>
              <a:rPr lang="en-US" sz="2800" dirty="0" smtClean="0">
                <a:latin typeface="Century Gothic"/>
                <a:cs typeface="Century Gothic"/>
              </a:rPr>
              <a:t>Click </a:t>
            </a:r>
            <a:r>
              <a:rPr lang="en-US" sz="2800" b="1" dirty="0" smtClean="0">
                <a:latin typeface="Century Gothic"/>
                <a:cs typeface="Century Gothic"/>
              </a:rPr>
              <a:t>Submit</a:t>
            </a:r>
            <a:r>
              <a:rPr lang="en-US" sz="2800" dirty="0" smtClean="0">
                <a:latin typeface="Century Gothic"/>
                <a:cs typeface="Century Gothic"/>
              </a:rPr>
              <a:t>.</a:t>
            </a:r>
            <a:endParaRPr 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168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6" y="0"/>
            <a:ext cx="8156448" cy="685800"/>
          </a:xfrm>
        </p:spPr>
        <p:txBody>
          <a:bodyPr/>
          <a:lstStyle/>
          <a:p>
            <a:r>
              <a:rPr lang="en-US" sz="2600" dirty="0">
                <a:latin typeface="Century Gothic"/>
                <a:cs typeface="Century Gothic"/>
              </a:rPr>
              <a:t>Step </a:t>
            </a:r>
            <a:r>
              <a:rPr lang="en-US" sz="2600" dirty="0" smtClean="0">
                <a:latin typeface="Century Gothic"/>
                <a:cs typeface="Century Gothic"/>
              </a:rPr>
              <a:t>2 </a:t>
            </a:r>
            <a:r>
              <a:rPr lang="en-US" sz="2600" dirty="0">
                <a:latin typeface="Century Gothic"/>
                <a:cs typeface="Century Gothic"/>
              </a:rPr>
              <a:t>– </a:t>
            </a:r>
            <a:r>
              <a:rPr lang="en-US" sz="2600" dirty="0" smtClean="0">
                <a:latin typeface="Century Gothic"/>
                <a:cs typeface="Century Gothic"/>
              </a:rPr>
              <a:t>Adding Charges to a Loan Account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21026"/>
            <a:ext cx="8153400" cy="5181600"/>
          </a:xfrm>
        </p:spPr>
        <p:txBody>
          <a:bodyPr/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When editing a loan account, navigate to the charges section.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Charges defined on the loan product will automatically appear as charges on the loan account. Default charges may be removed by clicking the </a:t>
            </a:r>
            <a:r>
              <a:rPr lang="en-US" sz="2400" b="1" dirty="0">
                <a:latin typeface="Century Gothic" panose="020B0502020202020204" pitchFamily="34" charset="0"/>
              </a:rPr>
              <a:t>X</a:t>
            </a:r>
            <a:r>
              <a:rPr lang="en-US" sz="2400" dirty="0">
                <a:latin typeface="Century Gothic" panose="020B0502020202020204" pitchFamily="34" charset="0"/>
              </a:rPr>
              <a:t> under the </a:t>
            </a:r>
            <a:r>
              <a:rPr lang="en-US" sz="2400" b="1" dirty="0" smtClean="0">
                <a:latin typeface="Century Gothic" panose="020B0502020202020204" pitchFamily="34" charset="0"/>
              </a:rPr>
              <a:t>Actions </a:t>
            </a:r>
            <a:r>
              <a:rPr lang="en-US" sz="2400" dirty="0" smtClean="0">
                <a:latin typeface="Century Gothic" panose="020B0502020202020204" pitchFamily="34" charset="0"/>
              </a:rPr>
              <a:t>column.</a:t>
            </a:r>
          </a:p>
          <a:p>
            <a:r>
              <a:rPr lang="en-US" sz="2400" b="1" dirty="0" smtClean="0">
                <a:latin typeface="Century Gothic" panose="020B0502020202020204" pitchFamily="34" charset="0"/>
              </a:rPr>
              <a:t>Charges: </a:t>
            </a:r>
            <a:r>
              <a:rPr lang="en-US" sz="2400" dirty="0" smtClean="0">
                <a:latin typeface="Century Gothic" panose="020B0502020202020204" pitchFamily="34" charset="0"/>
              </a:rPr>
              <a:t>Select </a:t>
            </a:r>
            <a:r>
              <a:rPr lang="en-US" sz="2400" dirty="0">
                <a:latin typeface="Century Gothic" panose="020B0502020202020204" pitchFamily="34" charset="0"/>
              </a:rPr>
              <a:t>a charge from the </a:t>
            </a:r>
            <a:r>
              <a:rPr lang="en-US" sz="2400" b="1" dirty="0">
                <a:latin typeface="Century Gothic" panose="020B0502020202020204" pitchFamily="34" charset="0"/>
              </a:rPr>
              <a:t>Charges</a:t>
            </a:r>
            <a:r>
              <a:rPr lang="en-US" sz="2400" dirty="0">
                <a:latin typeface="Century Gothic" panose="020B0502020202020204" pitchFamily="34" charset="0"/>
              </a:rPr>
              <a:t> list and click </a:t>
            </a:r>
            <a:r>
              <a:rPr lang="en-US" sz="2400" b="1" dirty="0">
                <a:latin typeface="Century Gothic" panose="020B0502020202020204" pitchFamily="34" charset="0"/>
              </a:rPr>
              <a:t>Add</a:t>
            </a:r>
            <a:r>
              <a:rPr lang="en-US" sz="2400" dirty="0">
                <a:latin typeface="Century Gothic" panose="020B0502020202020204" pitchFamily="34" charset="0"/>
              </a:rPr>
              <a:t>. If more charges apply to the loan product, select additional charges and click </a:t>
            </a:r>
            <a:r>
              <a:rPr lang="en-US" sz="2400" b="1" dirty="0">
                <a:latin typeface="Century Gothic" panose="020B0502020202020204" pitchFamily="34" charset="0"/>
              </a:rPr>
              <a:t>Add</a:t>
            </a:r>
            <a:r>
              <a:rPr lang="en-US" sz="2400" dirty="0">
                <a:latin typeface="Century Gothic" panose="020B0502020202020204" pitchFamily="34" charset="0"/>
              </a:rPr>
              <a:t> for each</a:t>
            </a:r>
            <a:r>
              <a:rPr lang="en-US" sz="2400" dirty="0" smtClean="0">
                <a:latin typeface="Century Gothic" panose="020B0502020202020204" pitchFamily="34" charset="0"/>
              </a:rPr>
              <a:t>.</a:t>
            </a:r>
          </a:p>
          <a:p>
            <a:r>
              <a:rPr lang="en-US" sz="2400" b="1" dirty="0" smtClean="0">
                <a:latin typeface="Century Gothic" panose="020B0502020202020204" pitchFamily="34" charset="0"/>
              </a:rPr>
              <a:t>Overdue Charges: </a:t>
            </a:r>
            <a:r>
              <a:rPr lang="en-US" sz="2400" dirty="0" smtClean="0">
                <a:latin typeface="Century Gothic" panose="020B0502020202020204" pitchFamily="34" charset="0"/>
              </a:rPr>
              <a:t>Select </a:t>
            </a:r>
            <a:r>
              <a:rPr lang="en-US" sz="2400" dirty="0">
                <a:latin typeface="Century Gothic" panose="020B0502020202020204" pitchFamily="34" charset="0"/>
              </a:rPr>
              <a:t>an overdue charge from the </a:t>
            </a:r>
            <a:r>
              <a:rPr lang="en-US" sz="2400" b="1" dirty="0">
                <a:latin typeface="Century Gothic" panose="020B0502020202020204" pitchFamily="34" charset="0"/>
              </a:rPr>
              <a:t>Overdue Charges</a:t>
            </a:r>
            <a:r>
              <a:rPr lang="en-US" sz="2400" dirty="0">
                <a:latin typeface="Century Gothic" panose="020B0502020202020204" pitchFamily="34" charset="0"/>
              </a:rPr>
              <a:t> list and click </a:t>
            </a:r>
            <a:r>
              <a:rPr lang="en-US" sz="2400" b="1" dirty="0">
                <a:latin typeface="Century Gothic" panose="020B0502020202020204" pitchFamily="34" charset="0"/>
              </a:rPr>
              <a:t>Add</a:t>
            </a:r>
            <a:r>
              <a:rPr lang="en-US" sz="2400" dirty="0">
                <a:latin typeface="Century Gothic" panose="020B0502020202020204" pitchFamily="34" charset="0"/>
              </a:rPr>
              <a:t>. If more overdue charges apply to the loan product, select additional overdue charges and click </a:t>
            </a:r>
            <a:r>
              <a:rPr lang="en-US" sz="2400" b="1" dirty="0">
                <a:latin typeface="Century Gothic" panose="020B0502020202020204" pitchFamily="34" charset="0"/>
              </a:rPr>
              <a:t>Add</a:t>
            </a:r>
            <a:r>
              <a:rPr lang="en-US" sz="2400" dirty="0">
                <a:latin typeface="Century Gothic" panose="020B0502020202020204" pitchFamily="34" charset="0"/>
              </a:rPr>
              <a:t> for each.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0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26" y="26504"/>
            <a:ext cx="8461247" cy="685800"/>
          </a:xfrm>
        </p:spPr>
        <p:txBody>
          <a:bodyPr/>
          <a:lstStyle/>
          <a:p>
            <a:r>
              <a:rPr lang="en-US" sz="1700" dirty="0" smtClean="0">
                <a:latin typeface="Century Gothic" panose="020B0502020202020204" pitchFamily="34" charset="0"/>
              </a:rPr>
              <a:t>Step 3 - Adding Miscellaneous (One-Time) Charges to a Loan </a:t>
            </a:r>
            <a:r>
              <a:rPr lang="en-US" sz="1700" dirty="0">
                <a:latin typeface="Century Gothic" panose="020B0502020202020204" pitchFamily="34" charset="0"/>
              </a:rPr>
              <a:t>A</a:t>
            </a:r>
            <a:r>
              <a:rPr lang="en-US" sz="1700" dirty="0" smtClean="0">
                <a:latin typeface="Century Gothic" panose="020B0502020202020204" pitchFamily="34" charset="0"/>
              </a:rPr>
              <a:t>ccount</a:t>
            </a:r>
            <a:endParaRPr lang="en-US" sz="17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9518" y="1908314"/>
            <a:ext cx="8153400" cy="5181600"/>
          </a:xfrm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When viewing a loan account, click </a:t>
            </a:r>
            <a:r>
              <a:rPr lang="en-US" b="1" dirty="0" smtClean="0">
                <a:latin typeface="Century Gothic" panose="020B0502020202020204" pitchFamily="34" charset="0"/>
              </a:rPr>
              <a:t>+Add Loan Charge</a:t>
            </a:r>
            <a:r>
              <a:rPr lang="en-US" dirty="0" smtClean="0">
                <a:latin typeface="Century Gothic" panose="020B0502020202020204" pitchFamily="34" charset="0"/>
              </a:rPr>
              <a:t> on the blue action bar.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Select the </a:t>
            </a:r>
            <a:r>
              <a:rPr lang="en-US" b="1" dirty="0" smtClean="0">
                <a:latin typeface="Century Gothic" panose="020B0502020202020204" pitchFamily="34" charset="0"/>
              </a:rPr>
              <a:t>Charge</a:t>
            </a:r>
            <a:r>
              <a:rPr lang="en-US" dirty="0" smtClean="0">
                <a:latin typeface="Century Gothic" panose="020B0502020202020204" pitchFamily="34" charset="0"/>
              </a:rPr>
              <a:t> type.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Complete the necessary fields.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Click </a:t>
            </a:r>
            <a:r>
              <a:rPr lang="en-US" b="1" dirty="0" smtClean="0">
                <a:latin typeface="Century Gothic" panose="020B0502020202020204" pitchFamily="34" charset="0"/>
              </a:rPr>
              <a:t>Submit</a:t>
            </a:r>
            <a:r>
              <a:rPr lang="en-US" dirty="0" smtClean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61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722781"/>
            <a:ext cx="9144000" cy="4079461"/>
          </a:xfrm>
        </p:spPr>
        <p:txBody>
          <a:bodyPr/>
          <a:lstStyle/>
          <a:p>
            <a:pPr marL="0" indent="0" algn="ctr">
              <a:buNone/>
            </a:pPr>
            <a:r>
              <a:rPr lang="en-US" sz="3400" dirty="0" smtClean="0">
                <a:latin typeface="Century Gothic"/>
                <a:cs typeface="Century Gothic"/>
              </a:rPr>
              <a:t>Thanks for your attention, and good luck!</a:t>
            </a:r>
            <a:endParaRPr lang="en-US" sz="3400" dirty="0">
              <a:latin typeface="Century Gothic"/>
              <a:cs typeface="Century Gothic"/>
            </a:endParaRPr>
          </a:p>
        </p:txBody>
      </p:sp>
      <p:pic>
        <p:nvPicPr>
          <p:cNvPr id="6" name="Picture 4" descr="https://lh5.googleusercontent.com/q86j475NyDvBCVs_QzQjbyD3gjU_iBBg6eSmpF19vYfCYsYTjvIbwt-lxeX_V6EeIuOrqUajnUmih_66sWFnejhyx3BnjiWEhTbkSNWQRWS4OQO2qbf3GoQxSxJghiIJjX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40" y="2951922"/>
            <a:ext cx="7277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84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FOS Template">
  <a:themeElements>
    <a:clrScheme name="Custom 4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6585CF"/>
      </a:accent1>
      <a:accent2>
        <a:srgbClr val="92D050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MIFOS Template.potx</Template>
  <TotalTime>42988</TotalTime>
  <Words>338</Words>
  <Application>Microsoft Office PowerPoint</Application>
  <PresentationFormat>On-screen Show (4:3)</PresentationFormat>
  <Paragraphs>34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Tw Cen MT</vt:lpstr>
      <vt:lpstr>Wingdings</vt:lpstr>
      <vt:lpstr>Wingdings 2</vt:lpstr>
      <vt:lpstr>MIFOS Template</vt:lpstr>
      <vt:lpstr>Adding a charge to a loan acCount</vt:lpstr>
      <vt:lpstr>This guide will show you how to add a charge to a loan account using Mifos X.</vt:lpstr>
      <vt:lpstr>Introduction</vt:lpstr>
      <vt:lpstr>Step 1 – Inheriting Charges from the Product Definition</vt:lpstr>
      <vt:lpstr>Step 2 – Adding Charges to a Loan Account</vt:lpstr>
      <vt:lpstr>Step 3 - Adding Miscellaneous (One-Time) Charges to a Loan Account</vt:lpstr>
      <vt:lpstr>PowerPoint Presentation</vt:lpstr>
    </vt:vector>
  </TitlesOfParts>
  <Company>The Mifos Initiative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Mifos Board Report 15 OCT 2014</dc:title>
  <dc:subject>Co-Op Initiative</dc:subject>
  <dc:creator>Dayna Harp</dc:creator>
  <cp:lastModifiedBy>Ravi Ravindra</cp:lastModifiedBy>
  <cp:revision>966</cp:revision>
  <dcterms:created xsi:type="dcterms:W3CDTF">2010-10-16T00:38:40Z</dcterms:created>
  <dcterms:modified xsi:type="dcterms:W3CDTF">2014-12-10T23:36:13Z</dcterms:modified>
</cp:coreProperties>
</file>