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785" r:id="rId2"/>
    <p:sldId id="827" r:id="rId3"/>
    <p:sldId id="828" r:id="rId4"/>
    <p:sldId id="830" r:id="rId5"/>
    <p:sldId id="831" r:id="rId6"/>
    <p:sldId id="832" r:id="rId7"/>
    <p:sldId id="833" r:id="rId8"/>
  </p:sldIdLst>
  <p:sldSz cx="9144000" cy="6858000" type="screen4x3"/>
  <p:notesSz cx="7053263" cy="93567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25701E-6CF3-F145-8266-297EA78D72A8}">
          <p14:sldIdLst>
            <p14:sldId id="785"/>
            <p14:sldId id="827"/>
            <p14:sldId id="828"/>
            <p14:sldId id="830"/>
            <p14:sldId id="831"/>
            <p14:sldId id="832"/>
            <p14:sldId id="83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48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a Werbel" initials="LW" lastIdx="15" clrIdx="0"/>
  <p:cmAuthor id="1" name="X" initials="X" lastIdx="2" clrIdx="1"/>
  <p:cmAuthor id="2" name="David Edelstein" initials="DE" lastIdx="3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D63E"/>
    <a:srgbClr val="6585CF"/>
    <a:srgbClr val="D9D9D9"/>
    <a:srgbClr val="62ACC6"/>
    <a:srgbClr val="FFFFE1"/>
    <a:srgbClr val="65E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1466" autoAdjust="0"/>
  </p:normalViewPr>
  <p:slideViewPr>
    <p:cSldViewPr snapToGrid="0">
      <p:cViewPr>
        <p:scale>
          <a:sx n="109" d="100"/>
          <a:sy n="109" d="100"/>
        </p:scale>
        <p:origin x="-756" y="14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2592"/>
    </p:cViewPr>
  </p:sorterViewPr>
  <p:notesViewPr>
    <p:cSldViewPr snapToGrid="0">
      <p:cViewPr varScale="1">
        <p:scale>
          <a:sx n="79" d="100"/>
          <a:sy n="79" d="100"/>
        </p:scale>
        <p:origin x="-2082" y="-102"/>
      </p:cViewPr>
      <p:guideLst>
        <p:guide orient="horz" pos="2948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8" y="0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29B162-A5EB-473F-BE3A-733AFE5E9976}" type="datetimeFigureOut">
              <a:rPr lang="en-US"/>
              <a:pPr>
                <a:defRPr/>
              </a:pPr>
              <a:t>12/12/2014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87265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8" y="8887265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BB9DA86-9945-44BB-8E26-1DCB8FB87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69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8" y="0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C6265A6-2241-476E-9069-4E4B8E75CDDB}" type="datetimeFigureOut">
              <a:rPr lang="en-US"/>
              <a:pPr>
                <a:defRPr/>
              </a:pPr>
              <a:t>12/12/2014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701675"/>
            <a:ext cx="4678363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68" tIns="46884" rIns="93768" bIns="46884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44445"/>
            <a:ext cx="5642610" cy="4210526"/>
          </a:xfrm>
          <a:prstGeom prst="rect">
            <a:avLst/>
          </a:prstGeom>
        </p:spPr>
        <p:txBody>
          <a:bodyPr vert="horz" lIns="93768" tIns="46884" rIns="93768" bIns="4688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87265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8" y="8887265"/>
            <a:ext cx="3056414" cy="467836"/>
          </a:xfrm>
          <a:prstGeom prst="rect">
            <a:avLst/>
          </a:prstGeom>
        </p:spPr>
        <p:txBody>
          <a:bodyPr vert="horz" lIns="93768" tIns="46884" rIns="93768" bIns="46884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0AB823-E0EA-42B0-8176-EE6A4B8DAE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01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0AB823-E0EA-42B0-8176-EE6A4B8DAE3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0AB823-E0EA-42B0-8176-EE6A4B8DAE3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4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DC9A04C-E2C2-43D0-A1BE-DCCCD0BDF0D1}" type="datetime1">
              <a:rPr lang="en-US"/>
              <a:pPr>
                <a:defRPr/>
              </a:pPr>
              <a:t>12/12/2014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588804A-E7E0-4B34-8703-BF87DFC47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DF06BA7C-3384-41F2-85A3-BCFFDD9E12E2}" type="datetime1">
              <a:rPr lang="en-US"/>
              <a:pPr>
                <a:defRPr/>
              </a:pPr>
              <a:t>12/12/2014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9BD53034-DB0B-40F5-82FC-0CF3EB668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AD6D4-5285-49FB-8E0C-15C463AFBF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56448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914400"/>
            <a:ext cx="8153400" cy="5181600"/>
          </a:xfrm>
        </p:spPr>
        <p:txBody>
          <a:bodyPr/>
          <a:lstStyle>
            <a:lvl1pPr>
              <a:buSzPct val="80000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85D6CA-8A2D-4265-956B-F94F785C7E13}" type="datetime1">
              <a:rPr lang="en-US"/>
              <a:pPr>
                <a:defRPr/>
              </a:pPr>
              <a:t>12/12/2014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595BD33-2106-4495-943C-71ED82D0EF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3886200" cy="5247167"/>
          </a:xfrm>
        </p:spPr>
        <p:txBody>
          <a:bodyPr/>
          <a:lstStyle>
            <a:lvl1pPr>
              <a:buFont typeface="Wingdings 2" pitchFamily="18" charset="2"/>
              <a:buChar char="¦"/>
              <a:defRPr/>
            </a:lvl1pPr>
            <a:lvl2pPr>
              <a:buFont typeface="Wingdings 2" pitchFamily="18" charset="2"/>
              <a:buChar char="¦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914400"/>
            <a:ext cx="3886200" cy="52471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89DB5155-B5B9-43BA-8982-B256A7B69100}" type="datetime1">
              <a:rPr lang="en-US"/>
              <a:pPr>
                <a:defRPr/>
              </a:pPr>
              <a:t>12/12/2014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079500"/>
            <a:ext cx="533400" cy="219075"/>
          </a:xfrm>
          <a:solidFill>
            <a:schemeClr val="accent2"/>
          </a:solidFill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D169F50-909B-4D83-97B5-2605610D72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534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676400"/>
            <a:ext cx="388620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676400"/>
            <a:ext cx="388620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9144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9144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3A326E64-34E7-4E97-9D51-95CC46531999}" type="datetime1">
              <a:rPr lang="en-US"/>
              <a:pPr>
                <a:defRPr/>
              </a:pPr>
              <a:t>12/12/2014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D69B3E3-4D09-4DA0-AD12-71A7C2BCA0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4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1FA1D-342F-4EE3-A184-70617ED50B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60C802-45B2-48C3-9FE1-A5A94CB4C1EE}" type="datetime1">
              <a:rPr lang="en-US"/>
              <a:pPr>
                <a:defRPr/>
              </a:pPr>
              <a:t>12/12/2014</a:t>
            </a:fld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65C10-FD6C-47C6-B932-888BA68782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C4D4B-5347-4414-A63C-1C66CA939F62}" type="datetime1">
              <a:rPr lang="en-US"/>
              <a:pPr>
                <a:defRPr/>
              </a:pPr>
              <a:t>12/12/2014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56448" cy="68580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914400"/>
            <a:ext cx="1600200" cy="5181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914400"/>
            <a:ext cx="6400800" cy="5257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2B8A9F-D946-41DD-9F4B-E5F212FC6AF4}" type="datetime1">
              <a:rPr lang="en-US"/>
              <a:pPr>
                <a:defRPr/>
              </a:pPr>
              <a:t>12/12/2014</a:t>
            </a:fld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1BAF3-CB35-4EE5-A2C8-E9632F0FE4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0" y="646106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6F7EE9-A818-4C1E-9784-A9ED081079A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990600"/>
            <a:ext cx="81534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35B88E8E-43A4-4EE2-9C85-5EAA6F6320D7}" type="datetime1">
              <a:rPr lang="en-US"/>
              <a:pPr>
                <a:defRPr/>
              </a:pPr>
              <a:t>12/12/2014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dirty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685800"/>
            <a:ext cx="9144000" cy="228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85800"/>
            <a:ext cx="533400" cy="1428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685800"/>
            <a:ext cx="8553450" cy="14446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85800"/>
            <a:ext cx="533400" cy="1397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7D6FDF20-296E-4483-BD85-24032E3F7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ifos_color_updated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724632" y="78218"/>
            <a:ext cx="1405719" cy="5542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8" r:id="rId1"/>
    <p:sldLayoutId id="2147484389" r:id="rId2"/>
    <p:sldLayoutId id="2147484390" r:id="rId3"/>
    <p:sldLayoutId id="2147484391" r:id="rId4"/>
    <p:sldLayoutId id="2147484392" r:id="rId5"/>
    <p:sldLayoutId id="2147484393" r:id="rId6"/>
    <p:sldLayoutId id="2147484394" r:id="rId7"/>
    <p:sldLayoutId id="2147484395" r:id="rId8"/>
    <p:sldLayoutId id="2147484396" r:id="rId9"/>
    <p:sldLayoutId id="2147484397" r:id="rId10"/>
    <p:sldLayoutId id="214748439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75000"/>
        <a:buFont typeface="Wingdings 2" pitchFamily="18" charset="2"/>
        <a:buChar char="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65000"/>
        <a:buFont typeface="Wingdings 2" pitchFamily="18" charset="2"/>
        <a:buChar char="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4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40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623" y="2290355"/>
            <a:ext cx="7332572" cy="1933325"/>
          </a:xfrm>
        </p:spPr>
        <p:txBody>
          <a:bodyPr/>
          <a:lstStyle/>
          <a:p>
            <a:pPr algn="ctr"/>
            <a:r>
              <a:rPr lang="en-US" sz="5400" dirty="0" smtClean="0"/>
              <a:t>Add Collateral to a Loan Account</a:t>
            </a:r>
            <a:endParaRPr lang="en-US" sz="5400" dirty="0"/>
          </a:p>
        </p:txBody>
      </p:sp>
      <p:pic>
        <p:nvPicPr>
          <p:cNvPr id="8" name="Picture"/>
          <p:cNvPicPr>
            <a:picLocks noChangeAspect="1"/>
          </p:cNvPicPr>
          <p:nvPr/>
        </p:nvPicPr>
        <p:blipFill>
          <a:blip r:embed="rId3"/>
          <a:srcRect t="15152" r="7992" b="13105"/>
          <a:stretch>
            <a:fillRect/>
          </a:stretch>
        </p:blipFill>
        <p:spPr bwMode="auto">
          <a:xfrm>
            <a:off x="5193456" y="405719"/>
            <a:ext cx="3381539" cy="158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400" dirty="0" smtClean="0"/>
              <a:t>How to Add Collateral to a Loan Account?</a:t>
            </a:r>
            <a:endParaRPr lang="bg-BG" sz="340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idx="1"/>
          </p:nvPr>
        </p:nvSpPr>
        <p:spPr>
          <a:xfrm>
            <a:off x="396240" y="3405052"/>
            <a:ext cx="8268789" cy="16732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/>
                <a:cs typeface="Century Gothic"/>
              </a:rPr>
              <a:t>This guide will show you how to add Collateral to a Loan Account with </a:t>
            </a:r>
            <a:r>
              <a:rPr lang="en-US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Mifos</a:t>
            </a:r>
            <a:r>
              <a:rPr lang="en-US" dirty="0" smtClean="0">
                <a:solidFill>
                  <a:schemeClr val="tx1"/>
                </a:solidFill>
                <a:latin typeface="Century Gothic"/>
                <a:cs typeface="Century Gothic"/>
              </a:rPr>
              <a:t> X System</a:t>
            </a:r>
            <a:endParaRPr lang="en-US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379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Go to Clients</a:t>
            </a:r>
            <a:endParaRPr lang="bg-BG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98522"/>
            <a:ext cx="9428352" cy="5181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Click on Clients in the Clients’ tab.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25" y="2657654"/>
            <a:ext cx="3086531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Select a Client</a:t>
            </a:r>
            <a:endParaRPr lang="bg-BG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9622"/>
            <a:ext cx="9144000" cy="19715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8057" y="975359"/>
            <a:ext cx="648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Select a client by clicking on him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1937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Selecting a Loan</a:t>
            </a:r>
            <a:endParaRPr lang="bg-BG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9349" y="1001486"/>
            <a:ext cx="6505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Select a Loan by clicking on it, but keep in mind that the square must be orange</a:t>
            </a:r>
            <a:endParaRPr lang="bg-BG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6" y="2544176"/>
            <a:ext cx="7842245" cy="244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3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Selection Option</a:t>
            </a:r>
            <a:endParaRPr lang="bg-BG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096" y="1130328"/>
            <a:ext cx="8133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Click on             button, which is situated within the More section in the blue action bar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894"/>
            <a:ext cx="9144000" cy="15942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95" y="1272084"/>
            <a:ext cx="1029116" cy="23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212053" y="836024"/>
            <a:ext cx="8931947" cy="5181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Collateral type, this is a mandatory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Fill the Value text box with the amount you want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Put some useful notes in the Note box, like </a:t>
            </a:r>
            <a:r>
              <a:rPr lang="en-US" dirty="0" smtClean="0"/>
              <a:t>why you add Loan Collateral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      button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61" y="6158646"/>
            <a:ext cx="543001" cy="2667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6690" y="26126"/>
            <a:ext cx="8156448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Adding Loan Collateral</a:t>
            </a:r>
            <a:endParaRPr lang="bg-BG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3013165"/>
            <a:ext cx="8708571" cy="30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4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6585CF"/>
      </a:accent1>
      <a:accent2>
        <a:srgbClr val="92D050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43102</TotalTime>
  <Words>134</Words>
  <Application>Microsoft Office PowerPoint</Application>
  <PresentationFormat>On-screen Show (4:3)</PresentationFormat>
  <Paragraphs>23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Add Collateral to a Loan Account</vt:lpstr>
      <vt:lpstr>How to Add Collateral to a Loan Account?</vt:lpstr>
      <vt:lpstr>Go to Clients</vt:lpstr>
      <vt:lpstr>Select a Client</vt:lpstr>
      <vt:lpstr>Selecting a Loan</vt:lpstr>
      <vt:lpstr>Selection Option</vt:lpstr>
      <vt:lpstr>Adding Loan Collateral</vt:lpstr>
    </vt:vector>
  </TitlesOfParts>
  <Company>The Mifos Initiative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Co-Op Initiative</dc:subject>
  <dc:creator>Kaloyan Nikov</dc:creator>
  <cp:lastModifiedBy>KoKoNaDe</cp:lastModifiedBy>
  <cp:revision>986</cp:revision>
  <dcterms:created xsi:type="dcterms:W3CDTF">2010-10-16T00:38:40Z</dcterms:created>
  <dcterms:modified xsi:type="dcterms:W3CDTF">2014-12-12T16:52:55Z</dcterms:modified>
</cp:coreProperties>
</file>