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785" r:id="rId2"/>
    <p:sldId id="732" r:id="rId3"/>
    <p:sldId id="826" r:id="rId4"/>
    <p:sldId id="833" r:id="rId5"/>
    <p:sldId id="834" r:id="rId6"/>
    <p:sldId id="835" r:id="rId7"/>
    <p:sldId id="831" r:id="rId8"/>
    <p:sldId id="832" r:id="rId9"/>
  </p:sldIdLst>
  <p:sldSz cx="9144000" cy="6858000" type="screen4x3"/>
  <p:notesSz cx="7053263" cy="93567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25701E-6CF3-F145-8266-297EA78D72A8}">
          <p14:sldIdLst>
            <p14:sldId id="785"/>
            <p14:sldId id="732"/>
            <p14:sldId id="826"/>
            <p14:sldId id="833"/>
            <p14:sldId id="834"/>
            <p14:sldId id="835"/>
            <p14:sldId id="831"/>
            <p14:sldId id="83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48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a Werbel" initials="LW" lastIdx="15" clrIdx="0"/>
  <p:cmAuthor id="1" name="X" initials="X" lastIdx="2" clrIdx="1"/>
  <p:cmAuthor id="2" name="David Edelstein" initials="DE" lastIdx="3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D63E"/>
    <a:srgbClr val="6585CF"/>
    <a:srgbClr val="D9D9D9"/>
    <a:srgbClr val="62ACC6"/>
    <a:srgbClr val="FFFFE1"/>
    <a:srgbClr val="65E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3" autoAdjust="0"/>
    <p:restoredTop sz="84135" autoAdjust="0"/>
  </p:normalViewPr>
  <p:slideViewPr>
    <p:cSldViewPr snapToGrid="0">
      <p:cViewPr>
        <p:scale>
          <a:sx n="70" d="100"/>
          <a:sy n="70" d="100"/>
        </p:scale>
        <p:origin x="-1736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2592"/>
    </p:cViewPr>
  </p:sorterViewPr>
  <p:notesViewPr>
    <p:cSldViewPr snapToGrid="0">
      <p:cViewPr varScale="1">
        <p:scale>
          <a:sx n="79" d="100"/>
          <a:sy n="79" d="100"/>
        </p:scale>
        <p:origin x="-2082" y="-102"/>
      </p:cViewPr>
      <p:guideLst>
        <p:guide orient="horz" pos="2948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836"/>
          </a:xfrm>
          <a:prstGeom prst="rect">
            <a:avLst/>
          </a:prstGeom>
        </p:spPr>
        <p:txBody>
          <a:bodyPr vert="horz" lIns="93768" tIns="46884" rIns="93768" bIns="46884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8" y="0"/>
            <a:ext cx="3056414" cy="467836"/>
          </a:xfrm>
          <a:prstGeom prst="rect">
            <a:avLst/>
          </a:prstGeom>
        </p:spPr>
        <p:txBody>
          <a:bodyPr vert="horz" lIns="93768" tIns="46884" rIns="93768" bIns="46884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829B162-A5EB-473F-BE3A-733AFE5E9976}" type="datetimeFigureOut">
              <a:rPr lang="en-US"/>
              <a:pPr>
                <a:defRPr/>
              </a:pPr>
              <a:t>12/4/14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87265"/>
            <a:ext cx="3056414" cy="467836"/>
          </a:xfrm>
          <a:prstGeom prst="rect">
            <a:avLst/>
          </a:prstGeom>
        </p:spPr>
        <p:txBody>
          <a:bodyPr vert="horz" lIns="93768" tIns="46884" rIns="93768" bIns="46884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8" y="8887265"/>
            <a:ext cx="3056414" cy="467836"/>
          </a:xfrm>
          <a:prstGeom prst="rect">
            <a:avLst/>
          </a:prstGeom>
        </p:spPr>
        <p:txBody>
          <a:bodyPr vert="horz" lIns="93768" tIns="46884" rIns="93768" bIns="46884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BB9DA86-9945-44BB-8E26-1DCB8FB87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69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836"/>
          </a:xfrm>
          <a:prstGeom prst="rect">
            <a:avLst/>
          </a:prstGeom>
        </p:spPr>
        <p:txBody>
          <a:bodyPr vert="horz" lIns="93768" tIns="46884" rIns="93768" bIns="46884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8" y="0"/>
            <a:ext cx="3056414" cy="467836"/>
          </a:xfrm>
          <a:prstGeom prst="rect">
            <a:avLst/>
          </a:prstGeom>
        </p:spPr>
        <p:txBody>
          <a:bodyPr vert="horz" lIns="93768" tIns="46884" rIns="93768" bIns="46884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C6265A6-2241-476E-9069-4E4B8E75CDDB}" type="datetimeFigureOut">
              <a:rPr lang="en-US"/>
              <a:pPr>
                <a:defRPr/>
              </a:pPr>
              <a:t>12/4/14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701675"/>
            <a:ext cx="4678363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768" tIns="46884" rIns="93768" bIns="46884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44445"/>
            <a:ext cx="5642610" cy="4210526"/>
          </a:xfrm>
          <a:prstGeom prst="rect">
            <a:avLst/>
          </a:prstGeom>
        </p:spPr>
        <p:txBody>
          <a:bodyPr vert="horz" lIns="93768" tIns="46884" rIns="93768" bIns="4688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87265"/>
            <a:ext cx="3056414" cy="467836"/>
          </a:xfrm>
          <a:prstGeom prst="rect">
            <a:avLst/>
          </a:prstGeom>
        </p:spPr>
        <p:txBody>
          <a:bodyPr vert="horz" lIns="93768" tIns="46884" rIns="93768" bIns="46884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8" y="8887265"/>
            <a:ext cx="3056414" cy="467836"/>
          </a:xfrm>
          <a:prstGeom prst="rect">
            <a:avLst/>
          </a:prstGeom>
        </p:spPr>
        <p:txBody>
          <a:bodyPr vert="horz" lIns="93768" tIns="46884" rIns="93768" bIns="46884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0AB823-E0EA-42B0-8176-EE6A4B8DAE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01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0AB823-E0EA-42B0-8176-EE6A4B8DAE3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2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0AB823-E0EA-42B0-8176-EE6A4B8DAE3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07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0AB823-E0EA-42B0-8176-EE6A4B8DAE3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96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0AB823-E0EA-42B0-8176-EE6A4B8DAE3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7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DC9A04C-E2C2-43D0-A1BE-DCCCD0BDF0D1}" type="datetime1">
              <a:rPr lang="en-US"/>
              <a:pPr>
                <a:defRPr/>
              </a:pPr>
              <a:t>12/4/14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588804A-E7E0-4B34-8703-BF87DFC472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fld id="{DF06BA7C-3384-41F2-85A3-BCFFDD9E12E2}" type="datetime1">
              <a:rPr lang="en-US"/>
              <a:pPr>
                <a:defRPr/>
              </a:pPr>
              <a:t>12/4/14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9BD53034-DB0B-40F5-82FC-0CF3EB6680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AD6D4-5285-49FB-8E0C-15C463AFBF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156448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914400"/>
            <a:ext cx="8153400" cy="5181600"/>
          </a:xfrm>
        </p:spPr>
        <p:txBody>
          <a:bodyPr/>
          <a:lstStyle>
            <a:lvl1pPr>
              <a:buSzPct val="80000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0" y="646106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85D6CA-8A2D-4265-956B-F94F785C7E13}" type="datetime1">
              <a:rPr lang="en-US"/>
              <a:pPr>
                <a:defRPr/>
              </a:pPr>
              <a:t>12/4/14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595BD33-2106-4495-943C-71ED82D0EF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0" y="646106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3886200" cy="5247167"/>
          </a:xfrm>
        </p:spPr>
        <p:txBody>
          <a:bodyPr/>
          <a:lstStyle>
            <a:lvl1pPr>
              <a:buFont typeface="Wingdings 2" pitchFamily="18" charset="2"/>
              <a:buChar char="¦"/>
              <a:defRPr/>
            </a:lvl1pPr>
            <a:lvl2pPr>
              <a:buFont typeface="Wingdings 2" pitchFamily="18" charset="2"/>
              <a:buChar char="¦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914400"/>
            <a:ext cx="3886200" cy="524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fld id="{89DB5155-B5B9-43BA-8982-B256A7B69100}" type="datetime1">
              <a:rPr lang="en-US"/>
              <a:pPr>
                <a:defRPr/>
              </a:pPr>
              <a:t>12/4/14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079500"/>
            <a:ext cx="533400" cy="219075"/>
          </a:xfrm>
          <a:solidFill>
            <a:schemeClr val="accent2"/>
          </a:solidFill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D169F50-909B-4D83-97B5-2605610D72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0" y="646106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1534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676400"/>
            <a:ext cx="38862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676400"/>
            <a:ext cx="38862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9144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9144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fld id="{3A326E64-34E7-4E97-9D51-95CC46531999}" type="datetime1">
              <a:rPr lang="en-US"/>
              <a:pPr>
                <a:defRPr/>
              </a:pPr>
              <a:t>12/4/14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D69B3E3-4D09-4DA0-AD12-71A7C2BCA0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4" name="Slide Number Placeholder 3"/>
          <p:cNvSpPr txBox="1">
            <a:spLocks/>
          </p:cNvSpPr>
          <p:nvPr userDrawn="1"/>
        </p:nvSpPr>
        <p:spPr>
          <a:xfrm>
            <a:off x="0" y="646106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1FA1D-342F-4EE3-A184-70617ED50B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6106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60C802-45B2-48C3-9FE1-A5A94CB4C1EE}" type="datetime1">
              <a:rPr lang="en-US"/>
              <a:pPr>
                <a:defRPr/>
              </a:pPr>
              <a:t>12/4/14</a:t>
            </a:fld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65C10-FD6C-47C6-B932-888BA68782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6106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C4D4B-5347-4414-A63C-1C66CA939F62}" type="datetime1">
              <a:rPr lang="en-US"/>
              <a:pPr>
                <a:defRPr/>
              </a:pPr>
              <a:t>12/4/14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0" y="646106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156448" cy="68580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914400"/>
            <a:ext cx="1600200" cy="5181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914400"/>
            <a:ext cx="6400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2B8A9F-D946-41DD-9F4B-E5F212FC6AF4}" type="datetime1">
              <a:rPr lang="en-US"/>
              <a:pPr>
                <a:defRPr/>
              </a:pPr>
              <a:t>12/4/14</a:t>
            </a:fld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1BAF3-CB35-4EE5-A2C8-E9632F0FE4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0" y="646106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990600"/>
            <a:ext cx="81534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35B88E8E-43A4-4EE2-9C85-5EAA6F6320D7}" type="datetime1">
              <a:rPr lang="en-US"/>
              <a:pPr>
                <a:defRPr/>
              </a:pPr>
              <a:t>12/4/14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 dirty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685800"/>
            <a:ext cx="9144000" cy="228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85800"/>
            <a:ext cx="533400" cy="1428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685800"/>
            <a:ext cx="8553450" cy="14446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685800"/>
            <a:ext cx="533400" cy="1397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7D6FDF20-296E-4483-BD85-24032E3F7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ifos_color_updated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24632" y="78218"/>
            <a:ext cx="1405719" cy="5542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88" r:id="rId1"/>
    <p:sldLayoutId id="2147484389" r:id="rId2"/>
    <p:sldLayoutId id="2147484390" r:id="rId3"/>
    <p:sldLayoutId id="2147484391" r:id="rId4"/>
    <p:sldLayoutId id="2147484392" r:id="rId5"/>
    <p:sldLayoutId id="2147484393" r:id="rId6"/>
    <p:sldLayoutId id="2147484394" r:id="rId7"/>
    <p:sldLayoutId id="2147484395" r:id="rId8"/>
    <p:sldLayoutId id="2147484396" r:id="rId9"/>
    <p:sldLayoutId id="2147484397" r:id="rId10"/>
    <p:sldLayoutId id="2147484398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75000"/>
        <a:buFont typeface="Wingdings 2" pitchFamily="18" charset="2"/>
        <a:buChar char="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65000"/>
        <a:buFont typeface="Wingdings 2" pitchFamily="18" charset="2"/>
        <a:buChar char="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6BB1C9"/>
        </a:buClr>
        <a:buSzPct val="4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585CF"/>
        </a:buClr>
        <a:buSzPct val="40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1426" y="2295966"/>
            <a:ext cx="4179248" cy="1908466"/>
          </a:xfrm>
        </p:spPr>
        <p:txBody>
          <a:bodyPr/>
          <a:lstStyle/>
          <a:p>
            <a:pPr algn="ctr"/>
            <a:r>
              <a:rPr lang="en-US" sz="5400" dirty="0" smtClean="0">
                <a:latin typeface="Century Gothic"/>
                <a:cs typeface="Century Gothic"/>
              </a:rPr>
              <a:t>New client setup</a:t>
            </a:r>
            <a:endParaRPr lang="en-US" sz="5400" dirty="0">
              <a:latin typeface="Century Gothic"/>
              <a:cs typeface="Century Gothic"/>
            </a:endParaRPr>
          </a:p>
        </p:txBody>
      </p:sp>
      <p:pic>
        <p:nvPicPr>
          <p:cNvPr id="8" name="Picture"/>
          <p:cNvPicPr>
            <a:picLocks noChangeAspect="1"/>
          </p:cNvPicPr>
          <p:nvPr/>
        </p:nvPicPr>
        <p:blipFill>
          <a:blip r:embed="rId3"/>
          <a:srcRect t="15152" r="7992" b="13105"/>
          <a:stretch>
            <a:fillRect/>
          </a:stretch>
        </p:blipFill>
        <p:spPr bwMode="auto">
          <a:xfrm>
            <a:off x="5193456" y="405719"/>
            <a:ext cx="3381539" cy="1589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96203" y="3794077"/>
            <a:ext cx="7123113" cy="16732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/>
                <a:cs typeface="Century Gothic"/>
              </a:rPr>
              <a:t>This guide will show you how to add a new Client with </a:t>
            </a:r>
            <a:r>
              <a:rPr lang="en-US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Mifos</a:t>
            </a:r>
            <a:r>
              <a:rPr lang="en-US" dirty="0" smtClean="0">
                <a:solidFill>
                  <a:schemeClr val="tx1"/>
                </a:solidFill>
                <a:latin typeface="Century Gothic"/>
                <a:cs typeface="Century Gothic"/>
              </a:rPr>
              <a:t> X System</a:t>
            </a:r>
            <a:endParaRPr lang="en-US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 smtClean="0">
                <a:latin typeface="Century Gothic"/>
                <a:cs typeface="Century Gothic"/>
              </a:rPr>
              <a:t>How to add new Client?</a:t>
            </a:r>
            <a:endParaRPr lang="en-US" sz="3000" dirty="0">
              <a:latin typeface="Century Gothic"/>
              <a:cs typeface="Century Gothic"/>
            </a:endParaRPr>
          </a:p>
        </p:txBody>
      </p:sp>
      <p:sp>
        <p:nvSpPr>
          <p:cNvPr id="7" name="Content Placeholder 139"/>
          <p:cNvSpPr txBox="1">
            <a:spLocks/>
          </p:cNvSpPr>
          <p:nvPr/>
        </p:nvSpPr>
        <p:spPr>
          <a:xfrm>
            <a:off x="199571" y="1433287"/>
            <a:ext cx="8716378" cy="3483428"/>
          </a:xfrm>
          <a:prstGeom prst="rect">
            <a:avLst/>
          </a:prstGeom>
        </p:spPr>
        <p:txBody>
          <a:bodyPr/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349" y="0"/>
            <a:ext cx="8156448" cy="68580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Century Gothic"/>
                <a:cs typeface="Century Gothic"/>
              </a:rPr>
              <a:t>Step One: Open Client Creation</a:t>
            </a:r>
            <a:endParaRPr lang="en-US" sz="3200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670" y="913558"/>
            <a:ext cx="827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access the Quick navigation tab by going to the left side of the screen.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3316403" y="2294508"/>
            <a:ext cx="456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that click on                 and you will get to client creation screen.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964" y="2294508"/>
            <a:ext cx="956185" cy="354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2" y="1596788"/>
            <a:ext cx="2067214" cy="41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44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349" y="0"/>
            <a:ext cx="8156448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/>
              </a:rPr>
              <a:t>Step Two: Creating Client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3" y="1334300"/>
            <a:ext cx="3077005" cy="314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3255" y="1168318"/>
            <a:ext cx="565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Assign Client’s Office from the drop-down menu. This is mandatory.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3" y="2854806"/>
            <a:ext cx="3448532" cy="11717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14549" y="3117509"/>
            <a:ext cx="4203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Assign the names the Client. First name and Last name are mandatory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" y="4946875"/>
            <a:ext cx="2943636" cy="4096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91728" y="4987175"/>
            <a:ext cx="595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Assigning Staff is a good idea, but it’s not mandatory.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0142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Step Two Continued</a:t>
            </a:r>
            <a:endParaRPr lang="bg-BG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47" y="3790140"/>
            <a:ext cx="7706801" cy="8764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347" y="2936294"/>
            <a:ext cx="859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The following fields are not mandatory, but they specify the Client a lot more strictly and provide filter information, which will help in finding the Client faster.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4271747" y="4218651"/>
            <a:ext cx="431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Also you can give the Client External id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47" y="5882997"/>
            <a:ext cx="6611273" cy="4286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785" y="4918625"/>
            <a:ext cx="723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You can make the Client Active after checking the box by clicking on it, which will add an additional Activation field mandatory field.</a:t>
            </a:r>
            <a:endParaRPr lang="bg-BG" dirty="0"/>
          </a:p>
        </p:txBody>
      </p:sp>
      <p:sp>
        <p:nvSpPr>
          <p:cNvPr id="15" name="TextBox 14"/>
          <p:cNvSpPr txBox="1"/>
          <p:nvPr/>
        </p:nvSpPr>
        <p:spPr>
          <a:xfrm>
            <a:off x="418347" y="1024592"/>
            <a:ext cx="7284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The following fields are not mandatory, but they provide very useful information about the Client so if you know the info fill them.</a:t>
            </a:r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09" y="1961628"/>
            <a:ext cx="8266830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8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156448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Step Two Continued</a:t>
            </a:r>
            <a:endParaRPr lang="bg-BG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191" y="4018423"/>
            <a:ext cx="408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9. </a:t>
            </a:r>
            <a:r>
              <a:rPr lang="en-US" dirty="0" smtClean="0"/>
              <a:t>Click the </a:t>
            </a:r>
            <a:r>
              <a:rPr lang="en-US" b="1" dirty="0" smtClean="0"/>
              <a:t>Submit </a:t>
            </a:r>
            <a:r>
              <a:rPr lang="en-US" dirty="0" smtClean="0"/>
              <a:t>button.</a:t>
            </a:r>
            <a:endParaRPr lang="bg-BG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71" y="3111689"/>
            <a:ext cx="8621329" cy="5144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9474" y="2257224"/>
            <a:ext cx="8487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. You can give the Client Savings Account by checking the box and selecting Savings Product from the drop-down menu. Not mandatory.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91" y="1321109"/>
            <a:ext cx="3429479" cy="3810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12441" y="1188469"/>
            <a:ext cx="500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7.This field is set by default on the current date.</a:t>
            </a:r>
          </a:p>
          <a:p>
            <a:r>
              <a:rPr lang="en-US" dirty="0" smtClean="0"/>
              <a:t>It shows when the Client is Submitted.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491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entury Gothic"/>
              </a:rPr>
              <a:t>Questions?</a:t>
            </a:r>
            <a:endParaRPr lang="en-US" dirty="0"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6979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8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IFOS Template">
  <a:themeElements>
    <a:clrScheme name="Custom 4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6585CF"/>
      </a:accent1>
      <a:accent2>
        <a:srgbClr val="92D050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MIFOS Template.potx</Template>
  <TotalTime>43198</TotalTime>
  <Words>277</Words>
  <Application>Microsoft Macintosh PowerPoint</Application>
  <PresentationFormat>On-screen Show (4:3)</PresentationFormat>
  <Paragraphs>27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MIFOS Template</vt:lpstr>
      <vt:lpstr>New client setup</vt:lpstr>
      <vt:lpstr>How to add new Client?</vt:lpstr>
      <vt:lpstr>Step One: Open Client Creation</vt:lpstr>
      <vt:lpstr>Step Two: Creating Client</vt:lpstr>
      <vt:lpstr>Step Two Continued</vt:lpstr>
      <vt:lpstr>Step Two Continued</vt:lpstr>
      <vt:lpstr>Questions?</vt:lpstr>
      <vt:lpstr>Thank you for your attention!</vt:lpstr>
    </vt:vector>
  </TitlesOfParts>
  <Company>The Mifos Initiative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Setup</dc:title>
  <dc:subject>Co-Op Initiative</dc:subject>
  <dc:creator>Kaloyan Nikov</dc:creator>
  <cp:lastModifiedBy>Dayna B Harp</cp:lastModifiedBy>
  <cp:revision>977</cp:revision>
  <dcterms:created xsi:type="dcterms:W3CDTF">2010-10-16T00:38:40Z</dcterms:created>
  <dcterms:modified xsi:type="dcterms:W3CDTF">2014-12-04T23:30:04Z</dcterms:modified>
</cp:coreProperties>
</file>