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5" name="Rectangle 4"/>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6" name="Rectangle 5"/>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smtClean="0">
                <a:solidFill>
                  <a:srgbClr val="FFFFFF"/>
                </a:solidFill>
              </a:defRPr>
            </a:lvl1pPr>
          </a:lstStyle>
          <a:p>
            <a:fld id="{1450160D-0697-4C43-83F8-D7CA1F4971E7}" type="datetimeFigureOut">
              <a:rPr lang="en-IN" smtClean="0"/>
              <a:t>12-12-2014</a:t>
            </a:fld>
            <a:endParaRPr lang="en-IN"/>
          </a:p>
        </p:txBody>
      </p:sp>
      <p:sp>
        <p:nvSpPr>
          <p:cNvPr id="10" name="Footer Placeholder 16"/>
          <p:cNvSpPr>
            <a:spLocks noGrp="1"/>
          </p:cNvSpPr>
          <p:nvPr>
            <p:ph type="ftr" sz="quarter" idx="11"/>
          </p:nvPr>
        </p:nvSpPr>
        <p:spPr>
          <a:xfrm>
            <a:off x="2781300" y="236539"/>
            <a:ext cx="7823200" cy="365125"/>
          </a:xfrm>
        </p:spPr>
        <p:txBody>
          <a:bodyPr/>
          <a:lstStyle>
            <a:lvl1pPr algn="r">
              <a:defRPr smtClean="0">
                <a:solidFill>
                  <a:schemeClr val="tx2"/>
                </a:solidFill>
              </a:defRPr>
            </a:lvl1pPr>
          </a:lstStyle>
          <a:p>
            <a:endParaRPr lang="en-IN"/>
          </a:p>
        </p:txBody>
      </p:sp>
      <p:sp>
        <p:nvSpPr>
          <p:cNvPr id="1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2A8D8873-3DB1-4584-9C93-54550B24B2D6}" type="slidenum">
              <a:rPr lang="en-IN" smtClean="0"/>
              <a:t>‹#›</a:t>
            </a:fld>
            <a:endParaRPr lang="en-IN"/>
          </a:p>
        </p:txBody>
      </p:sp>
    </p:spTree>
    <p:extLst>
      <p:ext uri="{BB962C8B-B14F-4D97-AF65-F5344CB8AC3E}">
        <p14:creationId xmlns:p14="http://schemas.microsoft.com/office/powerpoint/2010/main" val="92096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8331200" y="6248401"/>
            <a:ext cx="3556000" cy="365125"/>
          </a:xfrm>
        </p:spPr>
        <p:txBody>
          <a:bodyPr rtlCol="0"/>
          <a:lstStyle>
            <a:lvl1pPr>
              <a:defRPr smtClean="0"/>
            </a:lvl1pPr>
          </a:lstStyle>
          <a:p>
            <a:fld id="{1450160D-0697-4C43-83F8-D7CA1F4971E7}" type="datetimeFigureOut">
              <a:rPr lang="en-IN" smtClean="0"/>
              <a:t>12-12-2014</a:t>
            </a:fld>
            <a:endParaRPr lang="en-IN"/>
          </a:p>
        </p:txBody>
      </p:sp>
      <p:sp>
        <p:nvSpPr>
          <p:cNvPr id="10" name="Slide Number Placeholder 12"/>
          <p:cNvSpPr>
            <a:spLocks noGrp="1"/>
          </p:cNvSpPr>
          <p:nvPr>
            <p:ph type="sldNum" sz="quarter" idx="11"/>
          </p:nvPr>
        </p:nvSpPr>
        <p:spPr>
          <a:xfrm>
            <a:off x="0" y="4667251"/>
            <a:ext cx="1930400" cy="663575"/>
          </a:xfrm>
        </p:spPr>
        <p:txBody>
          <a:bodyPr rtlCol="0"/>
          <a:lstStyle>
            <a:lvl1pPr>
              <a:defRPr sz="2800"/>
            </a:lvl1pPr>
          </a:lstStyle>
          <a:p>
            <a:fld id="{2A8D8873-3DB1-4584-9C93-54550B24B2D6}" type="slidenum">
              <a:rPr lang="en-IN" smtClean="0"/>
              <a:t>‹#›</a:t>
            </a:fld>
            <a:endParaRPr lang="en-IN"/>
          </a:p>
        </p:txBody>
      </p:sp>
      <p:sp>
        <p:nvSpPr>
          <p:cNvPr id="12" name="Slide Number Placeholder 3"/>
          <p:cNvSpPr txBox="1">
            <a:spLocks/>
          </p:cNvSpPr>
          <p:nvPr/>
        </p:nvSpPr>
        <p:spPr>
          <a:xfrm>
            <a:off x="0" y="624840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4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167318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p:txBody>
          <a:bodyPr/>
          <a:lstStyle>
            <a:lvl1pPr>
              <a:defRPr/>
            </a:lvl1pPr>
          </a:lstStyle>
          <a:p>
            <a:fld id="{1450160D-0697-4C43-83F8-D7CA1F4971E7}" type="datetimeFigureOut">
              <a:rPr lang="en-IN" smtClean="0"/>
              <a:t>12-12-2014</a:t>
            </a:fld>
            <a:endParaRPr lang="en-IN"/>
          </a:p>
        </p:txBody>
      </p:sp>
      <p:sp>
        <p:nvSpPr>
          <p:cNvPr id="6" name="Rectangle 4"/>
          <p:cNvSpPr>
            <a:spLocks noGrp="1" noChangeArrowheads="1"/>
          </p:cNvSpPr>
          <p:nvPr>
            <p:ph type="ftr" sz="quarter" idx="11"/>
          </p:nvPr>
        </p:nvSpPr>
        <p:spPr/>
        <p:txBody>
          <a:bodyPr/>
          <a:lstStyle>
            <a:lvl1pPr>
              <a:defRPr/>
            </a:lvl1pPr>
          </a:lstStyle>
          <a:p>
            <a:endParaRPr lang="en-IN"/>
          </a:p>
        </p:txBody>
      </p:sp>
      <p:sp>
        <p:nvSpPr>
          <p:cNvPr id="7" name="Rectangle 5"/>
          <p:cNvSpPr>
            <a:spLocks noGrp="1" noChangeArrowheads="1"/>
          </p:cNvSpPr>
          <p:nvPr>
            <p:ph type="sldNum" sz="quarter" idx="12"/>
          </p:nvPr>
        </p:nvSpPr>
        <p:spPr/>
        <p:txBody>
          <a:bodyPr/>
          <a:lstStyle>
            <a:lvl1pPr>
              <a:defRPr/>
            </a:lvl1pPr>
          </a:lstStyle>
          <a:p>
            <a:fld id="{2A8D8873-3DB1-4584-9C93-54550B24B2D6}" type="slidenum">
              <a:rPr lang="en-IN" smtClean="0"/>
              <a:t>‹#›</a:t>
            </a:fld>
            <a:endParaRPr lang="en-IN"/>
          </a:p>
        </p:txBody>
      </p:sp>
      <p:sp>
        <p:nvSpPr>
          <p:cNvPr id="8" name="Slide Number Placeholder 3"/>
          <p:cNvSpPr txBox="1">
            <a:spLocks/>
          </p:cNvSpPr>
          <p:nvPr/>
        </p:nvSpPr>
        <p:spPr>
          <a:xfrm>
            <a:off x="0" y="624840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4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133581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875264" cy="685800"/>
          </a:xfrm>
        </p:spPr>
        <p:txBody>
          <a:bodyPr/>
          <a:lstStyle/>
          <a:p>
            <a:r>
              <a:rPr lang="en-US" smtClean="0"/>
              <a:t>Click to edit Master title style</a:t>
            </a:r>
            <a:endParaRPr lang="en-US" dirty="0"/>
          </a:p>
        </p:txBody>
      </p:sp>
      <p:sp>
        <p:nvSpPr>
          <p:cNvPr id="8" name="Content Placeholder 7"/>
          <p:cNvSpPr>
            <a:spLocks noGrp="1"/>
          </p:cNvSpPr>
          <p:nvPr>
            <p:ph sz="quarter" idx="1"/>
          </p:nvPr>
        </p:nvSpPr>
        <p:spPr>
          <a:xfrm>
            <a:off x="816864" y="914400"/>
            <a:ext cx="10871200" cy="5181600"/>
          </a:xfrm>
        </p:spPr>
        <p:txBody>
          <a:bodyPr/>
          <a:lstStyle>
            <a:lvl1pPr>
              <a:buSzPct val="8000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405562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smtClean="0"/>
            </a:lvl1pPr>
          </a:lstStyle>
          <a:p>
            <a:fld id="{1450160D-0697-4C43-83F8-D7CA1F4971E7}" type="datetimeFigureOut">
              <a:rPr lang="en-IN" smtClean="0"/>
              <a:t>12-12-2014</a:t>
            </a:fld>
            <a:endParaRPr lang="en-IN"/>
          </a:p>
        </p:txBody>
      </p:sp>
      <p:sp>
        <p:nvSpPr>
          <p:cNvPr id="8" name="Slide Number Placeholder 12"/>
          <p:cNvSpPr>
            <a:spLocks noGrp="1"/>
          </p:cNvSpPr>
          <p:nvPr>
            <p:ph type="sldNum" sz="quarter" idx="11"/>
          </p:nvPr>
        </p:nvSpPr>
        <p:spPr>
          <a:xfrm>
            <a:off x="0" y="1752601"/>
            <a:ext cx="1727200" cy="701675"/>
          </a:xfrm>
        </p:spPr>
        <p:txBody>
          <a:bodyPr>
            <a:noAutofit/>
          </a:bodyPr>
          <a:lstStyle>
            <a:lvl1pPr>
              <a:defRPr sz="2400">
                <a:solidFill>
                  <a:srgbClr val="FFFFFF"/>
                </a:solidFill>
              </a:defRPr>
            </a:lvl1pPr>
          </a:lstStyle>
          <a:p>
            <a:fld id="{2A8D8873-3DB1-4584-9C93-54550B24B2D6}" type="slidenum">
              <a:rPr lang="en-IN" smtClean="0"/>
              <a:t>‹#›</a:t>
            </a:fld>
            <a:endParaRPr lang="en-IN"/>
          </a:p>
        </p:txBody>
      </p:sp>
      <p:sp>
        <p:nvSpPr>
          <p:cNvPr id="9" name="Footer Placeholder 13"/>
          <p:cNvSpPr>
            <a:spLocks noGrp="1"/>
          </p:cNvSpPr>
          <p:nvPr>
            <p:ph type="ftr" sz="quarter" idx="12"/>
          </p:nvPr>
        </p:nvSpPr>
        <p:spPr/>
        <p:txBody>
          <a:bodyPr/>
          <a:lstStyle>
            <a:lvl1pPr>
              <a:defRPr smtClean="0"/>
            </a:lvl1pPr>
          </a:lstStyle>
          <a:p>
            <a:endParaRPr lang="en-IN"/>
          </a:p>
        </p:txBody>
      </p:sp>
      <p:sp>
        <p:nvSpPr>
          <p:cNvPr id="11"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379761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812800" y="914401"/>
            <a:ext cx="5181600" cy="5247167"/>
          </a:xfrm>
        </p:spPr>
        <p:txBody>
          <a:bodyPr/>
          <a:lstStyle>
            <a:lvl1pPr>
              <a:buFont typeface="Wingdings 2" pitchFamily="18" charset="2"/>
              <a:buChar char="¦"/>
              <a:defRPr/>
            </a:lvl1pPr>
            <a:lvl2pPr>
              <a:buFont typeface="Wingdings 2" pitchFamily="18" charset="2"/>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914401"/>
            <a:ext cx="5181600" cy="52471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smtClean="0"/>
            </a:lvl1pPr>
          </a:lstStyle>
          <a:p>
            <a:fld id="{1450160D-0697-4C43-83F8-D7CA1F4971E7}" type="datetimeFigureOut">
              <a:rPr lang="en-IN" smtClean="0"/>
              <a:t>12-12-2014</a:t>
            </a:fld>
            <a:endParaRPr lang="en-IN"/>
          </a:p>
        </p:txBody>
      </p:sp>
      <p:sp>
        <p:nvSpPr>
          <p:cNvPr id="6" name="Slide Number Placeholder 9"/>
          <p:cNvSpPr>
            <a:spLocks noGrp="1"/>
          </p:cNvSpPr>
          <p:nvPr>
            <p:ph type="sldNum" sz="quarter" idx="11"/>
          </p:nvPr>
        </p:nvSpPr>
        <p:spPr>
          <a:xfrm>
            <a:off x="0" y="1079501"/>
            <a:ext cx="711200" cy="219075"/>
          </a:xfrm>
          <a:solidFill>
            <a:schemeClr val="accent2"/>
          </a:solidFill>
        </p:spPr>
        <p:txBody>
          <a:bodyPr rtlCol="0"/>
          <a:lstStyle>
            <a:lvl1pPr>
              <a:defRPr/>
            </a:lvl1pPr>
          </a:lstStyle>
          <a:p>
            <a:fld id="{2A8D8873-3DB1-4584-9C93-54550B24B2D6}" type="slidenum">
              <a:rPr lang="en-IN" smtClean="0"/>
              <a:t>‹#›</a:t>
            </a:fld>
            <a:endParaRPr lang="en-IN"/>
          </a:p>
        </p:txBody>
      </p:sp>
      <p:sp>
        <p:nvSpPr>
          <p:cNvPr id="7" name="Footer Placeholder 11"/>
          <p:cNvSpPr>
            <a:spLocks noGrp="1"/>
          </p:cNvSpPr>
          <p:nvPr>
            <p:ph type="ftr" sz="quarter" idx="12"/>
          </p:nvPr>
        </p:nvSpPr>
        <p:spPr/>
        <p:txBody>
          <a:bodyPr rtlCol="0"/>
          <a:lstStyle>
            <a:lvl1pPr>
              <a:defRPr smtClean="0"/>
            </a:lvl1pPr>
          </a:lstStyle>
          <a:p>
            <a:endParaRPr lang="en-IN"/>
          </a:p>
        </p:txBody>
      </p:sp>
      <p:sp>
        <p:nvSpPr>
          <p:cNvPr id="10"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101858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871200" cy="685800"/>
          </a:xfrm>
        </p:spPr>
        <p:txBody>
          <a:bodyP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812800" y="1676400"/>
            <a:ext cx="51816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1676400"/>
            <a:ext cx="51816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9144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9144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smtClean="0"/>
            </a:lvl1pPr>
          </a:lstStyle>
          <a:p>
            <a:fld id="{1450160D-0697-4C43-83F8-D7CA1F4971E7}" type="datetimeFigureOut">
              <a:rPr lang="en-IN" smtClean="0"/>
              <a:t>12-12-2014</a:t>
            </a:fld>
            <a:endParaRPr lang="en-IN"/>
          </a:p>
        </p:txBody>
      </p:sp>
      <p:sp>
        <p:nvSpPr>
          <p:cNvPr id="8" name="Slide Number Placeholder 11"/>
          <p:cNvSpPr>
            <a:spLocks noGrp="1"/>
          </p:cNvSpPr>
          <p:nvPr>
            <p:ph type="sldNum" sz="quarter" idx="11"/>
          </p:nvPr>
        </p:nvSpPr>
        <p:spPr/>
        <p:txBody>
          <a:bodyPr rtlCol="0"/>
          <a:lstStyle>
            <a:lvl1pPr>
              <a:defRPr/>
            </a:lvl1pPr>
          </a:lstStyle>
          <a:p>
            <a:fld id="{2A8D8873-3DB1-4584-9C93-54550B24B2D6}" type="slidenum">
              <a:rPr lang="en-IN" smtClean="0"/>
              <a:t>‹#›</a:t>
            </a:fld>
            <a:endParaRPr lang="en-IN"/>
          </a:p>
        </p:txBody>
      </p:sp>
      <p:sp>
        <p:nvSpPr>
          <p:cNvPr id="9" name="Footer Placeholder 13"/>
          <p:cNvSpPr>
            <a:spLocks noGrp="1"/>
          </p:cNvSpPr>
          <p:nvPr>
            <p:ph type="ftr" sz="quarter" idx="12"/>
          </p:nvPr>
        </p:nvSpPr>
        <p:spPr/>
        <p:txBody>
          <a:bodyPr rtlCol="0"/>
          <a:lstStyle>
            <a:lvl1pPr>
              <a:defRPr smtClean="0"/>
            </a:lvl1pPr>
          </a:lstStyle>
          <a:p>
            <a:endParaRPr lang="en-IN"/>
          </a:p>
        </p:txBody>
      </p:sp>
      <p:sp>
        <p:nvSpPr>
          <p:cNvPr id="14"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110404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22"/>
          <p:cNvSpPr>
            <a:spLocks noGrp="1"/>
          </p:cNvSpPr>
          <p:nvPr>
            <p:ph type="sldNum" sz="quarter" idx="12"/>
          </p:nvPr>
        </p:nvSpPr>
        <p:spPr/>
        <p:txBody>
          <a:bodyPr/>
          <a:lstStyle>
            <a:lvl1pPr>
              <a:defRPr/>
            </a:lvl1pPr>
          </a:lstStyle>
          <a:p>
            <a:fld id="{2A8D8873-3DB1-4584-9C93-54550B24B2D6}" type="slidenum">
              <a:rPr lang="en-IN" smtClean="0"/>
              <a:t>‹#›</a:t>
            </a:fld>
            <a:endParaRPr lang="en-IN"/>
          </a:p>
        </p:txBody>
      </p:sp>
      <p:sp>
        <p:nvSpPr>
          <p:cNvPr id="7"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80509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smtClean="0"/>
            </a:lvl1pPr>
          </a:lstStyle>
          <a:p>
            <a:fld id="{1450160D-0697-4C43-83F8-D7CA1F4971E7}" type="datetimeFigureOut">
              <a:rPr lang="en-IN" smtClean="0"/>
              <a:t>12-12-2014</a:t>
            </a:fld>
            <a:endParaRPr lang="en-IN"/>
          </a:p>
        </p:txBody>
      </p:sp>
      <p:sp>
        <p:nvSpPr>
          <p:cNvPr id="5" name="Slide Number Placeholder 22"/>
          <p:cNvSpPr>
            <a:spLocks noGrp="1"/>
          </p:cNvSpPr>
          <p:nvPr>
            <p:ph type="sldNum" sz="quarter" idx="12"/>
          </p:nvPr>
        </p:nvSpPr>
        <p:spPr/>
        <p:txBody>
          <a:bodyPr/>
          <a:lstStyle>
            <a:lvl1pPr>
              <a:defRPr/>
            </a:lvl1pPr>
          </a:lstStyle>
          <a:p>
            <a:fld id="{2A8D8873-3DB1-4584-9C93-54550B24B2D6}" type="slidenum">
              <a:rPr lang="en-IN" smtClean="0"/>
              <a:t>‹#›</a:t>
            </a:fld>
            <a:endParaRPr lang="en-IN"/>
          </a:p>
        </p:txBody>
      </p:sp>
      <p:sp>
        <p:nvSpPr>
          <p:cNvPr id="7"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226388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1450160D-0697-4C43-83F8-D7CA1F4971E7}" type="datetimeFigureOut">
              <a:rPr lang="en-IN" smtClean="0"/>
              <a:t>12-12-2014</a:t>
            </a:fld>
            <a:endParaRPr lang="en-IN"/>
          </a:p>
        </p:txBody>
      </p:sp>
      <p:sp>
        <p:nvSpPr>
          <p:cNvPr id="5"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83129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875264" cy="68580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812800" y="914400"/>
            <a:ext cx="2133600" cy="5181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3149600" y="914400"/>
            <a:ext cx="85344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0"/>
          </p:nvPr>
        </p:nvSpPr>
        <p:spPr/>
        <p:txBody>
          <a:bodyPr/>
          <a:lstStyle>
            <a:lvl1pPr>
              <a:defRPr smtClean="0"/>
            </a:lvl1pPr>
          </a:lstStyle>
          <a:p>
            <a:fld id="{1450160D-0697-4C43-83F8-D7CA1F4971E7}" type="datetimeFigureOut">
              <a:rPr lang="en-IN" smtClean="0"/>
              <a:t>12-12-2014</a:t>
            </a:fld>
            <a:endParaRPr lang="en-IN"/>
          </a:p>
        </p:txBody>
      </p:sp>
      <p:sp>
        <p:nvSpPr>
          <p:cNvPr id="7" name="Slide Number Placeholder 22"/>
          <p:cNvSpPr>
            <a:spLocks noGrp="1"/>
          </p:cNvSpPr>
          <p:nvPr>
            <p:ph type="sldNum" sz="quarter" idx="12"/>
          </p:nvPr>
        </p:nvSpPr>
        <p:spPr/>
        <p:txBody>
          <a:bodyPr/>
          <a:lstStyle>
            <a:lvl1pPr>
              <a:defRPr/>
            </a:lvl1pPr>
          </a:lstStyle>
          <a:p>
            <a:fld id="{2A8D8873-3DB1-4584-9C93-54550B24B2D6}" type="slidenum">
              <a:rPr lang="en-IN" smtClean="0"/>
              <a:t>‹#›</a:t>
            </a:fld>
            <a:endParaRPr lang="en-IN"/>
          </a:p>
        </p:txBody>
      </p:sp>
      <p:sp>
        <p:nvSpPr>
          <p:cNvPr id="10" name="Slide Number Placeholder 3"/>
          <p:cNvSpPr txBox="1">
            <a:spLocks/>
          </p:cNvSpPr>
          <p:nvPr/>
        </p:nvSpPr>
        <p:spPr>
          <a:xfrm>
            <a:off x="0" y="6461060"/>
            <a:ext cx="711200" cy="381000"/>
          </a:xfrm>
          <a:prstGeom prst="rect">
            <a:avLst/>
          </a:prstGeom>
        </p:spPr>
        <p:txBody>
          <a:bodyPr vert="horz" anchor="ctr" anchorCtr="0">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E16F7EE9-A818-4C1E-9784-A9ED081079A8}" type="slidenum">
              <a:rPr kumimoji="0" lang="en-US" sz="1000" b="1" i="0" u="none" strike="noStrike" kern="1200" cap="none" spc="0" normalizeH="0" baseline="0" noProof="0" smtClean="0">
                <a:ln>
                  <a:noFill/>
                </a:ln>
                <a:solidFill>
                  <a:schemeClr val="tx2"/>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a:ln>
                <a:noFill/>
              </a:ln>
              <a:solidFill>
                <a:schemeClr val="tx2"/>
              </a:solidFill>
              <a:effectLst/>
              <a:uLnTx/>
              <a:uFillTx/>
              <a:latin typeface="Arial" charset="0"/>
              <a:ea typeface="+mn-ea"/>
              <a:cs typeface="+mn-cs"/>
            </a:endParaRPr>
          </a:p>
        </p:txBody>
      </p:sp>
    </p:spTree>
    <p:extLst>
      <p:ext uri="{BB962C8B-B14F-4D97-AF65-F5344CB8AC3E}">
        <p14:creationId xmlns:p14="http://schemas.microsoft.com/office/powerpoint/2010/main" val="325692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0"/>
            <a:ext cx="10871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990600"/>
            <a:ext cx="108712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smtClean="0">
                <a:solidFill>
                  <a:schemeClr val="tx2"/>
                </a:solidFill>
                <a:latin typeface="Arial" charset="0"/>
              </a:defRPr>
            </a:lvl1pPr>
          </a:lstStyle>
          <a:p>
            <a:fld id="{1450160D-0697-4C43-83F8-D7CA1F4971E7}" type="datetimeFigureOut">
              <a:rPr lang="en-IN" smtClean="0"/>
              <a:t>12-12-2014</a:t>
            </a:fld>
            <a:endParaRPr lang="en-IN"/>
          </a:p>
        </p:txBody>
      </p:sp>
      <p:sp>
        <p:nvSpPr>
          <p:cNvPr id="3" name="Footer Placeholder 2"/>
          <p:cNvSpPr>
            <a:spLocks noGrp="1"/>
          </p:cNvSpPr>
          <p:nvPr>
            <p:ph type="ftr" sz="quarter" idx="3"/>
          </p:nvPr>
        </p:nvSpPr>
        <p:spPr>
          <a:xfrm>
            <a:off x="812801" y="6248401"/>
            <a:ext cx="7228417" cy="365125"/>
          </a:xfrm>
          <a:prstGeom prst="rect">
            <a:avLst/>
          </a:prstGeom>
        </p:spPr>
        <p:txBody>
          <a:bodyPr vert="horz" anchor="ctr"/>
          <a:lstStyle>
            <a:lvl1pPr algn="r" eaLnBrk="1" latinLnBrk="0" hangingPunct="1">
              <a:defRPr kumimoji="0" sz="1400" dirty="0">
                <a:solidFill>
                  <a:schemeClr val="tx2"/>
                </a:solidFill>
                <a:latin typeface="Arial" charset="0"/>
              </a:defRPr>
            </a:lvl1pPr>
          </a:lstStyle>
          <a:p>
            <a:endParaRPr lang="en-IN"/>
          </a:p>
        </p:txBody>
      </p:sp>
      <p:sp>
        <p:nvSpPr>
          <p:cNvPr id="7" name="Rectangle 6"/>
          <p:cNvSpPr/>
          <p:nvPr/>
        </p:nvSpPr>
        <p:spPr bwMode="white">
          <a:xfrm>
            <a:off x="0" y="6858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8" name="Rectangle 7"/>
          <p:cNvSpPr/>
          <p:nvPr/>
        </p:nvSpPr>
        <p:spPr>
          <a:xfrm>
            <a:off x="0" y="685801"/>
            <a:ext cx="711200" cy="1428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9" name="Rectangle 8"/>
          <p:cNvSpPr/>
          <p:nvPr/>
        </p:nvSpPr>
        <p:spPr>
          <a:xfrm>
            <a:off x="787400" y="685801"/>
            <a:ext cx="11404600" cy="14446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sp>
        <p:nvSpPr>
          <p:cNvPr id="23" name="Slide Number Placeholder 22"/>
          <p:cNvSpPr>
            <a:spLocks noGrp="1"/>
          </p:cNvSpPr>
          <p:nvPr>
            <p:ph type="sldNum" sz="quarter" idx="4"/>
          </p:nvPr>
        </p:nvSpPr>
        <p:spPr>
          <a:xfrm>
            <a:off x="0" y="685800"/>
            <a:ext cx="711200" cy="139700"/>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fld id="{2A8D8873-3DB1-4584-9C93-54550B24B2D6}" type="slidenum">
              <a:rPr lang="en-IN" smtClean="0"/>
              <a:t>‹#›</a:t>
            </a:fld>
            <a:endParaRPr lang="en-IN"/>
          </a:p>
        </p:txBody>
      </p:sp>
      <p:pic>
        <p:nvPicPr>
          <p:cNvPr id="11" name="Picture 10" descr="mifos_color_updated.jpg"/>
          <p:cNvPicPr>
            <a:picLocks noChangeAspect="1"/>
          </p:cNvPicPr>
          <p:nvPr/>
        </p:nvPicPr>
        <p:blipFill>
          <a:blip r:embed="rId13" cstate="print"/>
          <a:stretch>
            <a:fillRect/>
          </a:stretch>
        </p:blipFill>
        <p:spPr>
          <a:xfrm>
            <a:off x="10299510" y="78219"/>
            <a:ext cx="1874292" cy="554213"/>
          </a:xfrm>
          <a:prstGeom prst="rect">
            <a:avLst/>
          </a:prstGeom>
        </p:spPr>
      </p:pic>
    </p:spTree>
    <p:extLst>
      <p:ext uri="{BB962C8B-B14F-4D97-AF65-F5344CB8AC3E}">
        <p14:creationId xmlns:p14="http://schemas.microsoft.com/office/powerpoint/2010/main" val="2302139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Tw Cen MT" pitchFamily="34" charset="0"/>
        </a:defRPr>
      </a:lvl2pPr>
      <a:lvl3pPr algn="l" rtl="0" eaLnBrk="1" fontAlgn="base" hangingPunct="1">
        <a:spcBef>
          <a:spcPct val="0"/>
        </a:spcBef>
        <a:spcAft>
          <a:spcPct val="0"/>
        </a:spcAft>
        <a:defRPr sz="4000">
          <a:solidFill>
            <a:schemeClr val="tx2"/>
          </a:solidFill>
          <a:latin typeface="Tw Cen MT" pitchFamily="34" charset="0"/>
        </a:defRPr>
      </a:lvl3pPr>
      <a:lvl4pPr algn="l" rtl="0" eaLnBrk="1" fontAlgn="base" hangingPunct="1">
        <a:spcBef>
          <a:spcPct val="0"/>
        </a:spcBef>
        <a:spcAft>
          <a:spcPct val="0"/>
        </a:spcAft>
        <a:defRPr sz="4000">
          <a:solidFill>
            <a:schemeClr val="tx2"/>
          </a:solidFill>
          <a:latin typeface="Tw Cen MT" pitchFamily="34" charset="0"/>
        </a:defRPr>
      </a:lvl4pPr>
      <a:lvl5pPr algn="l" rtl="0" eaLnBrk="1" fontAlgn="base" hangingPunct="1">
        <a:spcBef>
          <a:spcPct val="0"/>
        </a:spcBef>
        <a:spcAft>
          <a:spcPct val="0"/>
        </a:spcAft>
        <a:defRPr sz="40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75000"/>
        <a:buFont typeface="Wingdings 2" pitchFamily="18" charset="2"/>
        <a:buChar char=""/>
        <a:defRPr sz="32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65000"/>
        <a:buFont typeface="Wingdings 2" pitchFamily="18" charset="2"/>
        <a:buChar char=""/>
        <a:defRPr sz="28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5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6BB1C9"/>
        </a:buClr>
        <a:buSzPct val="4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6585CF"/>
        </a:buClr>
        <a:buSzPct val="40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ifosforge.jira.com/wiki/display/docs/Know+Your+Custom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0" y="3260678"/>
            <a:ext cx="8636000" cy="1828800"/>
          </a:xfrm>
        </p:spPr>
        <p:txBody>
          <a:bodyPr/>
          <a:lstStyle/>
          <a:p>
            <a:r>
              <a:rPr lang="en-IN" sz="5400" u="sng" dirty="0">
                <a:ln w="0"/>
                <a:solidFill>
                  <a:schemeClr val="tx1"/>
                </a:solidFill>
                <a:effectLst>
                  <a:outerShdw blurRad="38100" dist="25400" dir="5400000" algn="ctr" rotWithShape="0">
                    <a:srgbClr val="6E747A">
                      <a:alpha val="43000"/>
                    </a:srgbClr>
                  </a:outerShdw>
                </a:effectLst>
                <a:latin typeface="Algerian" panose="04020705040A02060702" pitchFamily="82" charset="0"/>
              </a:rPr>
              <a:t>MIFOS TRAINING  SLIDES</a:t>
            </a:r>
            <a:endParaRPr lang="en-IN" sz="5400" dirty="0"/>
          </a:p>
        </p:txBody>
      </p:sp>
      <p:sp>
        <p:nvSpPr>
          <p:cNvPr id="3" name="Subtitle 2"/>
          <p:cNvSpPr>
            <a:spLocks noGrp="1"/>
          </p:cNvSpPr>
          <p:nvPr>
            <p:ph type="subTitle" idx="1"/>
          </p:nvPr>
        </p:nvSpPr>
        <p:spPr/>
        <p:txBody>
          <a:bodyPr/>
          <a:lstStyle/>
          <a:p>
            <a:endParaRPr lang="en-IN"/>
          </a:p>
        </p:txBody>
      </p:sp>
      <p:pic>
        <p:nvPicPr>
          <p:cNvPr id="4" name="Picture"/>
          <p:cNvPicPr>
            <a:picLocks noChangeAspect="1"/>
          </p:cNvPicPr>
          <p:nvPr/>
        </p:nvPicPr>
        <p:blipFill>
          <a:blip r:embed="rId2"/>
          <a:srcRect t="15152" r="7992" b="13105"/>
          <a:stretch>
            <a:fillRect/>
          </a:stretch>
        </p:blipFill>
        <p:spPr bwMode="auto">
          <a:xfrm>
            <a:off x="4371277" y="824349"/>
            <a:ext cx="5352585" cy="1996910"/>
          </a:xfrm>
          <a:prstGeom prst="rect">
            <a:avLst/>
          </a:prstGeom>
          <a:noFill/>
          <a:ln w="9525">
            <a:noFill/>
            <a:miter lim="800000"/>
            <a:headEnd/>
            <a:tailEnd/>
          </a:ln>
        </p:spPr>
      </p:pic>
    </p:spTree>
    <p:extLst>
      <p:ext uri="{BB962C8B-B14F-4D97-AF65-F5344CB8AC3E}">
        <p14:creationId xmlns:p14="http://schemas.microsoft.com/office/powerpoint/2010/main" val="3611079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hlinkClick r:id="rId2"/>
              </a:rPr>
              <a:t/>
            </a:r>
            <a:br>
              <a:rPr lang="en-IN" dirty="0" smtClean="0">
                <a:hlinkClick r:id="rId2"/>
              </a:rPr>
            </a:br>
            <a:r>
              <a:rPr lang="en-IN" b="1" u="sng" dirty="0" smtClean="0">
                <a:effectLst>
                  <a:outerShdw blurRad="38100" dist="38100" dir="2700000" algn="tl">
                    <a:srgbClr val="000000">
                      <a:alpha val="43137"/>
                    </a:srgbClr>
                  </a:outerShdw>
                </a:effectLst>
                <a:latin typeface="Algerian" panose="04020705040A02060702" pitchFamily="82" charset="0"/>
                <a:hlinkClick r:id="rId2"/>
              </a:rPr>
              <a:t>KNOW YOUR CUSTOMER</a:t>
            </a:r>
            <a:r>
              <a:rPr lang="en-IN" dirty="0"/>
              <a:t/>
            </a:r>
            <a:br>
              <a:rPr lang="en-IN" dirty="0"/>
            </a:br>
            <a:endParaRPr lang="en-IN" dirty="0"/>
          </a:p>
        </p:txBody>
      </p:sp>
      <p:sp>
        <p:nvSpPr>
          <p:cNvPr id="3" name="Content Placeholder 2"/>
          <p:cNvSpPr>
            <a:spLocks noGrp="1"/>
          </p:cNvSpPr>
          <p:nvPr>
            <p:ph sz="quarter" idx="1"/>
          </p:nvPr>
        </p:nvSpPr>
        <p:spPr>
          <a:xfrm>
            <a:off x="0" y="914400"/>
            <a:ext cx="11688064" cy="5181600"/>
          </a:xfrm>
        </p:spPr>
        <p:txBody>
          <a:bodyPr/>
          <a:lstStyle/>
          <a:p>
            <a:pPr marL="0" indent="0">
              <a:buNone/>
            </a:pPr>
            <a:r>
              <a:rPr lang="en-IN" i="1" dirty="0"/>
              <a:t>It is the policy of (ENTER YOUR ORGANIZATION’S NAME HERE) to comply with the (ENTER REGULATORY BODY HERE) Know Your Customer Requirements.  </a:t>
            </a:r>
          </a:p>
          <a:p>
            <a:pPr marL="0" indent="0">
              <a:buNone/>
            </a:pPr>
            <a:endParaRPr lang="en-IN" i="1" dirty="0"/>
          </a:p>
        </p:txBody>
      </p:sp>
      <p:sp>
        <p:nvSpPr>
          <p:cNvPr id="4" name="Rectangle 3"/>
          <p:cNvSpPr/>
          <p:nvPr/>
        </p:nvSpPr>
        <p:spPr>
          <a:xfrm>
            <a:off x="1" y="2413338"/>
            <a:ext cx="12192000" cy="3539430"/>
          </a:xfrm>
          <a:prstGeom prst="rect">
            <a:avLst/>
          </a:prstGeom>
        </p:spPr>
        <p:txBody>
          <a:bodyPr wrap="square">
            <a:spAutoFit/>
          </a:bodyPr>
          <a:lstStyle/>
          <a:p>
            <a:endParaRPr lang="en-IN" sz="3200" b="1" dirty="0">
              <a:latin typeface="Arial" panose="020B0604020202020204" pitchFamily="34" charset="0"/>
            </a:endParaRPr>
          </a:p>
          <a:p>
            <a:r>
              <a:rPr lang="en-IN" sz="3200" b="1" u="sng" dirty="0" smtClean="0">
                <a:effectLst>
                  <a:outerShdw blurRad="38100" dist="38100" dir="2700000" algn="tl">
                    <a:srgbClr val="000000">
                      <a:alpha val="43137"/>
                    </a:srgbClr>
                  </a:outerShdw>
                </a:effectLst>
                <a:latin typeface="Arial" panose="020B0604020202020204" pitchFamily="34" charset="0"/>
              </a:rPr>
              <a:t>ESTABLISHING IDENTITY:</a:t>
            </a:r>
          </a:p>
          <a:p>
            <a:endParaRPr lang="en-IN" sz="3200" dirty="0" smtClean="0">
              <a:latin typeface="+mj-lt"/>
            </a:endParaRPr>
          </a:p>
          <a:p>
            <a:r>
              <a:rPr lang="en-IN" sz="3200" i="1" dirty="0" smtClean="0">
                <a:latin typeface="+mj-lt"/>
              </a:rPr>
              <a:t>The </a:t>
            </a:r>
            <a:r>
              <a:rPr lang="en-IN" sz="3200" i="1" dirty="0">
                <a:latin typeface="+mj-lt"/>
              </a:rPr>
              <a:t>following information should be established and independently validated for all private individuals whose identity needs to be verified:      </a:t>
            </a:r>
          </a:p>
          <a:p>
            <a:pPr>
              <a:buFont typeface="+mj-lt"/>
              <a:buAutoNum type="arabicPeriod"/>
            </a:pPr>
            <a:r>
              <a:rPr lang="en-IN" sz="3200" i="1" dirty="0">
                <a:latin typeface="+mj-lt"/>
              </a:rPr>
              <a:t>the true full name(s) used; and</a:t>
            </a:r>
          </a:p>
          <a:p>
            <a:pPr>
              <a:buFont typeface="+mj-lt"/>
              <a:buAutoNum type="arabicPeriod"/>
            </a:pPr>
            <a:r>
              <a:rPr lang="en-IN" sz="3200" i="1" dirty="0">
                <a:latin typeface="+mj-lt"/>
              </a:rPr>
              <a:t>the permanent home address, including postcode where available</a:t>
            </a:r>
            <a:r>
              <a:rPr lang="en-IN" sz="3200" dirty="0">
                <a:latin typeface="+mj-lt"/>
              </a:rPr>
              <a:t>.</a:t>
            </a:r>
            <a:endParaRPr lang="en-IN" sz="3200" i="0" dirty="0">
              <a:effectLst/>
              <a:latin typeface="+mj-lt"/>
            </a:endParaRPr>
          </a:p>
        </p:txBody>
      </p:sp>
    </p:spTree>
    <p:extLst>
      <p:ext uri="{BB962C8B-B14F-4D97-AF65-F5344CB8AC3E}">
        <p14:creationId xmlns:p14="http://schemas.microsoft.com/office/powerpoint/2010/main" val="338726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Rectangle 4"/>
          <p:cNvSpPr/>
          <p:nvPr/>
        </p:nvSpPr>
        <p:spPr>
          <a:xfrm>
            <a:off x="191069" y="983861"/>
            <a:ext cx="12000931" cy="5078313"/>
          </a:xfrm>
          <a:prstGeom prst="rect">
            <a:avLst/>
          </a:prstGeom>
        </p:spPr>
        <p:txBody>
          <a:bodyPr wrap="square">
            <a:spAutoFit/>
          </a:bodyPr>
          <a:lstStyle/>
          <a:p>
            <a:r>
              <a:rPr lang="en-IN" sz="3200" i="1" dirty="0">
                <a:latin typeface="+mj-lt"/>
              </a:rPr>
              <a:t>The information obtained should provide satisfaction that a person of that name exists at the address given and that the applicant is that person. Where an applicant has recently moved house, the previous address should be validated</a:t>
            </a:r>
            <a:r>
              <a:rPr lang="en-IN" sz="3200" i="1" dirty="0" smtClean="0">
                <a:latin typeface="+mj-lt"/>
              </a:rPr>
              <a:t>.</a:t>
            </a:r>
          </a:p>
          <a:p>
            <a:endParaRPr lang="en-IN" sz="3200" i="1" dirty="0">
              <a:latin typeface="+mj-lt"/>
            </a:endParaRPr>
          </a:p>
          <a:p>
            <a:r>
              <a:rPr lang="en-IN" sz="3200" i="1" dirty="0">
                <a:latin typeface="+mj-lt"/>
              </a:rPr>
              <a:t>Date of birth is required by the law enforcement agencies and it is therefore important for this to be obtained. However, the information need not be verified. It is also important for the residence/nationality of a customer to be ascertained to assist risk assessment procedures.</a:t>
            </a:r>
          </a:p>
          <a:p>
            <a:r>
              <a:rPr lang="en-IN" i="1" dirty="0"/>
              <a:t/>
            </a:r>
            <a:br>
              <a:rPr lang="en-IN" i="1" dirty="0"/>
            </a:br>
            <a:endParaRPr lang="en-IN" i="1" dirty="0"/>
          </a:p>
        </p:txBody>
      </p:sp>
    </p:spTree>
    <p:extLst>
      <p:ext uri="{BB962C8B-B14F-4D97-AF65-F5344CB8AC3E}">
        <p14:creationId xmlns:p14="http://schemas.microsoft.com/office/powerpoint/2010/main" val="1337994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0" y="1166843"/>
            <a:ext cx="12192000" cy="5262979"/>
          </a:xfrm>
          <a:prstGeom prst="rect">
            <a:avLst/>
          </a:prstGeom>
        </p:spPr>
        <p:txBody>
          <a:bodyPr wrap="square">
            <a:spAutoFit/>
          </a:bodyPr>
          <a:lstStyle/>
          <a:p>
            <a:r>
              <a:rPr lang="en-IN" sz="2800" i="1" dirty="0">
                <a:latin typeface="+mj-lt"/>
              </a:rPr>
              <a:t>A risk-based approach should be adopted when obtaining satisfactory evidence of identity. The extent and number of checks can vary depending on the perceived riskiness of the service or business sought and whether the application is made in person or through a remote medium, such as telephone, post or the Internet. The source of funds, i.e. how the payment was made, from where and by whom, must always be recorded to provide an audit trail. However, for higher risk products, accounts or customers, additional steps should be taken to ascertain the source of wealth/funds</a:t>
            </a:r>
            <a:r>
              <a:rPr lang="en-IN" sz="2800" i="1" dirty="0" smtClean="0">
                <a:latin typeface="+mj-lt"/>
              </a:rPr>
              <a:t>.</a:t>
            </a:r>
          </a:p>
          <a:p>
            <a:endParaRPr lang="en-IN" sz="2800" i="1" dirty="0">
              <a:latin typeface="+mj-lt"/>
            </a:endParaRPr>
          </a:p>
          <a:p>
            <a:r>
              <a:rPr lang="en-IN" sz="2800" i="1" dirty="0">
                <a:latin typeface="+mj-lt"/>
              </a:rPr>
              <a:t>For lower risk accounts or simple investment products, e.g. deposit or savings accounts without cheque books or automated money transmission facilities, there will still be an overriding requirement for the bank to satisfy itself as to the identity and address of the customer.</a:t>
            </a:r>
            <a:endParaRPr lang="en-IN" sz="2800" b="0" i="1" dirty="0">
              <a:effectLst/>
              <a:latin typeface="+mj-lt"/>
            </a:endParaRPr>
          </a:p>
        </p:txBody>
      </p:sp>
    </p:spTree>
    <p:extLst>
      <p:ext uri="{BB962C8B-B14F-4D97-AF65-F5344CB8AC3E}">
        <p14:creationId xmlns:p14="http://schemas.microsoft.com/office/powerpoint/2010/main" val="3190569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0" y="925226"/>
            <a:ext cx="12192000" cy="5262979"/>
          </a:xfrm>
          <a:prstGeom prst="rect">
            <a:avLst/>
          </a:prstGeom>
        </p:spPr>
        <p:txBody>
          <a:bodyPr wrap="square">
            <a:spAutoFit/>
          </a:bodyPr>
          <a:lstStyle/>
          <a:p>
            <a:r>
              <a:rPr lang="en-IN" sz="2800" i="1" dirty="0">
                <a:latin typeface="+mj-lt"/>
              </a:rPr>
              <a:t>Documentary Evidence</a:t>
            </a:r>
          </a:p>
          <a:p>
            <a:pPr marL="457200" indent="-457200">
              <a:buFont typeface="Wingdings" panose="05000000000000000000" pitchFamily="2" charset="2"/>
              <a:buChar char="v"/>
            </a:pPr>
            <a:r>
              <a:rPr lang="en-IN" sz="2800" i="1" dirty="0">
                <a:latin typeface="+mj-lt"/>
              </a:rPr>
              <a:t>Personal Identity </a:t>
            </a:r>
            <a:r>
              <a:rPr lang="en-IN" sz="2800" i="1" dirty="0" smtClean="0">
                <a:latin typeface="+mj-lt"/>
              </a:rPr>
              <a:t>Documents:</a:t>
            </a:r>
          </a:p>
          <a:p>
            <a:pPr marL="914400" lvl="1" indent="-457200">
              <a:buFont typeface="Courier New" panose="02070309020205020404" pitchFamily="49" charset="0"/>
              <a:buChar char="o"/>
            </a:pPr>
            <a:r>
              <a:rPr lang="en-IN" sz="2800" i="1" dirty="0" smtClean="0">
                <a:latin typeface="+mj-lt"/>
              </a:rPr>
              <a:t>Current International Passport</a:t>
            </a:r>
          </a:p>
          <a:p>
            <a:pPr marL="914400" lvl="1" indent="-457200">
              <a:buFont typeface="Courier New" panose="02070309020205020404" pitchFamily="49" charset="0"/>
              <a:buChar char="o"/>
            </a:pPr>
            <a:r>
              <a:rPr lang="en-IN" sz="2800" i="1" dirty="0" smtClean="0">
                <a:latin typeface="+mj-lt"/>
              </a:rPr>
              <a:t>Residence </a:t>
            </a:r>
            <a:r>
              <a:rPr lang="en-IN" sz="2800" i="1" dirty="0">
                <a:latin typeface="+mj-lt"/>
              </a:rPr>
              <a:t>Permit issued by the Immigration Authorities</a:t>
            </a:r>
          </a:p>
          <a:p>
            <a:pPr marL="914400" lvl="1" indent="-457200">
              <a:buFont typeface="Courier New" panose="02070309020205020404" pitchFamily="49" charset="0"/>
              <a:buChar char="o"/>
            </a:pPr>
            <a:r>
              <a:rPr lang="en-IN" sz="2800" i="1" dirty="0">
                <a:latin typeface="+mj-lt"/>
              </a:rPr>
              <a:t>Birth Certificate/Sworn Declaration of Age</a:t>
            </a:r>
          </a:p>
          <a:p>
            <a:pPr marL="914400" lvl="1" indent="-457200">
              <a:buFont typeface="Courier New" panose="02070309020205020404" pitchFamily="49" charset="0"/>
              <a:buChar char="o"/>
            </a:pPr>
            <a:r>
              <a:rPr lang="en-IN" sz="2800" i="1" dirty="0">
                <a:latin typeface="+mj-lt"/>
              </a:rPr>
              <a:t>Documentary Evidence of Address:</a:t>
            </a:r>
          </a:p>
          <a:p>
            <a:pPr marL="1371600" lvl="2" indent="-457200">
              <a:buFont typeface="Wingdings" panose="05000000000000000000" pitchFamily="2" charset="2"/>
              <a:buChar char="ü"/>
            </a:pPr>
            <a:r>
              <a:rPr lang="en-IN" sz="2800" i="1" dirty="0">
                <a:latin typeface="+mj-lt"/>
              </a:rPr>
              <a:t>Record of home visit </a:t>
            </a:r>
          </a:p>
          <a:p>
            <a:pPr marL="1371600" lvl="2" indent="-457200">
              <a:buFont typeface="Wingdings" panose="05000000000000000000" pitchFamily="2" charset="2"/>
              <a:buChar char="ü"/>
            </a:pPr>
            <a:r>
              <a:rPr lang="en-IN" sz="2800" i="1" dirty="0">
                <a:latin typeface="+mj-lt"/>
              </a:rPr>
              <a:t>Confirmation from the electoral registers that a person of that name lives at that address.</a:t>
            </a:r>
          </a:p>
          <a:p>
            <a:pPr marL="1371600" lvl="2" indent="-457200">
              <a:buFont typeface="Wingdings" panose="05000000000000000000" pitchFamily="2" charset="2"/>
              <a:buChar char="ü"/>
            </a:pPr>
            <a:r>
              <a:rPr lang="en-IN" sz="2800" i="1" dirty="0">
                <a:latin typeface="+mj-lt"/>
              </a:rPr>
              <a:t>Recent utility bill (e.g. NEPA, NITEL)</a:t>
            </a:r>
          </a:p>
          <a:p>
            <a:pPr marL="1371600" lvl="2" indent="-457200">
              <a:buFont typeface="Wingdings" panose="05000000000000000000" pitchFamily="2" charset="2"/>
              <a:buChar char="ü"/>
            </a:pPr>
            <a:r>
              <a:rPr lang="en-IN" sz="2800" i="1" dirty="0">
                <a:latin typeface="+mj-lt"/>
              </a:rPr>
              <a:t>State/Local Government Rates</a:t>
            </a:r>
          </a:p>
          <a:p>
            <a:pPr marL="1371600" lvl="2" indent="-457200">
              <a:buFont typeface="Wingdings" panose="05000000000000000000" pitchFamily="2" charset="2"/>
              <a:buChar char="ü"/>
            </a:pPr>
            <a:r>
              <a:rPr lang="en-IN" sz="2800" i="1" dirty="0">
                <a:latin typeface="+mj-lt"/>
              </a:rPr>
              <a:t>Bank statement or passbook containing current address.</a:t>
            </a:r>
            <a:endParaRPr lang="en-IN" sz="2800" b="0" i="1" dirty="0">
              <a:effectLst/>
              <a:latin typeface="+mj-lt"/>
            </a:endParaRPr>
          </a:p>
        </p:txBody>
      </p:sp>
    </p:spTree>
    <p:extLst>
      <p:ext uri="{BB962C8B-B14F-4D97-AF65-F5344CB8AC3E}">
        <p14:creationId xmlns:p14="http://schemas.microsoft.com/office/powerpoint/2010/main" val="38758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890" y="109182"/>
            <a:ext cx="10871200" cy="685800"/>
          </a:xfrm>
        </p:spPr>
        <p:txBody>
          <a:bodyPr/>
          <a:lstStyle/>
          <a:p>
            <a:r>
              <a:rPr lang="en-IN" u="sng" dirty="0" smtClean="0">
                <a:solidFill>
                  <a:schemeClr val="tx1"/>
                </a:solidFill>
                <a:latin typeface="Algerian" panose="04020705040A02060702" pitchFamily="82" charset="0"/>
              </a:rPr>
              <a:t/>
            </a:r>
            <a:br>
              <a:rPr lang="en-IN" u="sng" dirty="0" smtClean="0">
                <a:solidFill>
                  <a:schemeClr val="tx1"/>
                </a:solidFill>
                <a:latin typeface="Algerian" panose="04020705040A02060702" pitchFamily="82" charset="0"/>
              </a:rPr>
            </a:br>
            <a:r>
              <a:rPr lang="en-IN" sz="3200" u="sng" dirty="0" smtClean="0">
                <a:solidFill>
                  <a:schemeClr val="tx1"/>
                </a:solidFill>
                <a:latin typeface="Algerian" panose="04020705040A02060702" pitchFamily="82" charset="0"/>
              </a:rPr>
              <a:t>Establishing </a:t>
            </a:r>
            <a:r>
              <a:rPr lang="en-IN" sz="3200" u="sng" dirty="0">
                <a:solidFill>
                  <a:schemeClr val="tx1"/>
                </a:solidFill>
                <a:latin typeface="Algerian" panose="04020705040A02060702" pitchFamily="82" charset="0"/>
              </a:rPr>
              <a:t>Identity for Students and Minors</a:t>
            </a:r>
            <a:r>
              <a:rPr lang="en-IN" u="sng" dirty="0">
                <a:solidFill>
                  <a:schemeClr val="tx1"/>
                </a:solidFill>
                <a:latin typeface="Algerian" panose="04020705040A02060702" pitchFamily="82" charset="0"/>
              </a:rPr>
              <a:t/>
            </a:r>
            <a:br>
              <a:rPr lang="en-IN" u="sng" dirty="0">
                <a:solidFill>
                  <a:schemeClr val="tx1"/>
                </a:solidFill>
                <a:latin typeface="Algerian" panose="04020705040A02060702" pitchFamily="82" charset="0"/>
              </a:rPr>
            </a:br>
            <a:endParaRPr lang="en-IN" u="sng" dirty="0">
              <a:solidFill>
                <a:schemeClr val="tx1"/>
              </a:solidFill>
              <a:latin typeface="Algerian" panose="04020705040A02060702" pitchFamily="82" charset="0"/>
            </a:endParaRPr>
          </a:p>
        </p:txBody>
      </p:sp>
      <p:sp>
        <p:nvSpPr>
          <p:cNvPr id="3" name="Rectangle 2"/>
          <p:cNvSpPr/>
          <p:nvPr/>
        </p:nvSpPr>
        <p:spPr>
          <a:xfrm>
            <a:off x="0" y="997509"/>
            <a:ext cx="12192000" cy="5170646"/>
          </a:xfrm>
          <a:prstGeom prst="rect">
            <a:avLst/>
          </a:prstGeom>
        </p:spPr>
        <p:txBody>
          <a:bodyPr wrap="square">
            <a:spAutoFit/>
          </a:bodyPr>
          <a:lstStyle/>
          <a:p>
            <a:r>
              <a:rPr lang="en-IN" sz="3000" i="1" dirty="0" smtClean="0">
                <a:latin typeface="+mj-lt"/>
              </a:rPr>
              <a:t>When </a:t>
            </a:r>
            <a:r>
              <a:rPr lang="en-IN" sz="3000" i="1" dirty="0">
                <a:latin typeface="+mj-lt"/>
              </a:rPr>
              <a:t>opening accounts for students or other young people, the normal identification procedures set out in this manual should be followed as far as possible. Where such procedures would not be relevant, or do not provide satisfactory identification evidence, verification could be obtained</a:t>
            </a:r>
            <a:r>
              <a:rPr lang="en-IN" sz="3000" i="1" dirty="0" smtClean="0">
                <a:latin typeface="+mj-lt"/>
              </a:rPr>
              <a:t>:</a:t>
            </a:r>
          </a:p>
          <a:p>
            <a:endParaRPr lang="en-IN" sz="3000" i="1" dirty="0">
              <a:latin typeface="+mj-lt"/>
            </a:endParaRPr>
          </a:p>
          <a:p>
            <a:pPr>
              <a:buFont typeface="Arial" panose="020B0604020202020204" pitchFamily="34" charset="0"/>
              <a:buChar char="•"/>
            </a:pPr>
            <a:r>
              <a:rPr lang="en-IN" sz="3000" i="1" dirty="0">
                <a:latin typeface="+mj-lt"/>
              </a:rPr>
              <a:t>Via the home address of the parent(s);</a:t>
            </a:r>
            <a:r>
              <a:rPr lang="en-IN" sz="3000" i="1" dirty="0" smtClean="0">
                <a:latin typeface="+mj-lt"/>
              </a:rPr>
              <a:t>or</a:t>
            </a:r>
          </a:p>
          <a:p>
            <a:pPr>
              <a:buFont typeface="Arial" panose="020B0604020202020204" pitchFamily="34" charset="0"/>
              <a:buChar char="•"/>
            </a:pPr>
            <a:endParaRPr lang="en-IN" sz="3000" i="1" dirty="0">
              <a:latin typeface="+mj-lt"/>
            </a:endParaRPr>
          </a:p>
          <a:p>
            <a:pPr>
              <a:buFont typeface="Arial" panose="020B0604020202020204" pitchFamily="34" charset="0"/>
              <a:buChar char="•"/>
            </a:pPr>
            <a:r>
              <a:rPr lang="en-IN" sz="3000" i="1" dirty="0">
                <a:latin typeface="+mj-lt"/>
              </a:rPr>
              <a:t>By obtaining confirmation of the applicant’s address from his/her institution of learning</a:t>
            </a:r>
            <a:r>
              <a:rPr lang="en-IN" sz="3000" i="1" dirty="0" smtClean="0">
                <a:latin typeface="+mj-lt"/>
              </a:rPr>
              <a:t>.</a:t>
            </a:r>
          </a:p>
          <a:p>
            <a:pPr>
              <a:buFont typeface="Arial" panose="020B0604020202020204" pitchFamily="34" charset="0"/>
              <a:buChar char="•"/>
            </a:pPr>
            <a:endParaRPr lang="en-IN" sz="3000" i="1" dirty="0">
              <a:latin typeface="+mj-lt"/>
            </a:endParaRPr>
          </a:p>
          <a:p>
            <a:pPr>
              <a:buFont typeface="Arial" panose="020B0604020202020204" pitchFamily="34" charset="0"/>
              <a:buChar char="•"/>
            </a:pPr>
            <a:r>
              <a:rPr lang="en-IN" sz="3000" i="1" dirty="0">
                <a:latin typeface="+mj-lt"/>
              </a:rPr>
              <a:t>By seeking evidence of a tenancy agreement or student accommodation contract.</a:t>
            </a:r>
            <a:endParaRPr lang="en-IN" sz="3000" b="0" i="1" dirty="0">
              <a:effectLst/>
              <a:latin typeface="+mj-lt"/>
            </a:endParaRPr>
          </a:p>
        </p:txBody>
      </p:sp>
    </p:spTree>
    <p:extLst>
      <p:ext uri="{BB962C8B-B14F-4D97-AF65-F5344CB8AC3E}">
        <p14:creationId xmlns:p14="http://schemas.microsoft.com/office/powerpoint/2010/main" val="3658180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0" y="1166843"/>
            <a:ext cx="12192000" cy="6093976"/>
          </a:xfrm>
          <a:prstGeom prst="rect">
            <a:avLst/>
          </a:prstGeom>
        </p:spPr>
        <p:txBody>
          <a:bodyPr wrap="square">
            <a:spAutoFit/>
          </a:bodyPr>
          <a:lstStyle/>
          <a:p>
            <a:r>
              <a:rPr lang="en-IN" sz="3000" i="1" dirty="0">
                <a:latin typeface="+mj-lt"/>
              </a:rPr>
              <a:t>Often, a family member or guardian will open an account for a minor. In cases where the adult opening the account does not already have an account with the financial institution, the identification evidence for that adult, or of any other person who will operate the account, should be obtained in addition to obtaining the birth certificate or passport of the child. It should be noted that this type of account could be open to abuse and therefore strict monitoring should then be undertaken</a:t>
            </a:r>
            <a:r>
              <a:rPr lang="en-IN" sz="3000" i="1" dirty="0" smtClean="0">
                <a:latin typeface="+mj-lt"/>
              </a:rPr>
              <a:t>.</a:t>
            </a:r>
          </a:p>
          <a:p>
            <a:endParaRPr lang="en-IN" sz="3000" i="1" dirty="0">
              <a:latin typeface="+mj-lt"/>
            </a:endParaRPr>
          </a:p>
          <a:p>
            <a:r>
              <a:rPr lang="en-IN" sz="3000" i="1" dirty="0" smtClean="0">
                <a:latin typeface="+mj-lt"/>
              </a:rPr>
              <a:t>For </a:t>
            </a:r>
            <a:r>
              <a:rPr lang="en-IN" sz="3000" i="1" dirty="0">
                <a:latin typeface="+mj-lt"/>
              </a:rPr>
              <a:t>accounts opened through a school related scheme, the school should be asked to provide the date of birth and permanent address of the pupil and to complete the standard account opening documentation on behalf of the pupil.</a:t>
            </a:r>
          </a:p>
          <a:p>
            <a:r>
              <a:rPr lang="en-IN" sz="3000" i="1" dirty="0">
                <a:latin typeface="+mj-lt"/>
              </a:rPr>
              <a:t/>
            </a:r>
            <a:br>
              <a:rPr lang="en-IN" sz="3000" i="1" dirty="0">
                <a:latin typeface="+mj-lt"/>
              </a:rPr>
            </a:br>
            <a:endParaRPr lang="en-IN" sz="3000" i="1" dirty="0">
              <a:latin typeface="+mj-lt"/>
            </a:endParaRPr>
          </a:p>
        </p:txBody>
      </p:sp>
    </p:spTree>
    <p:extLst>
      <p:ext uri="{BB962C8B-B14F-4D97-AF65-F5344CB8AC3E}">
        <p14:creationId xmlns:p14="http://schemas.microsoft.com/office/powerpoint/2010/main" val="2278576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1167570" y="2002388"/>
            <a:ext cx="9139040" cy="923330"/>
          </a:xfrm>
          <a:prstGeom prst="rect">
            <a:avLst/>
          </a:prstGeom>
        </p:spPr>
        <p:txBody>
          <a:bodyPr wrap="none">
            <a:spAutoFit/>
          </a:bodyPr>
          <a:lstStyle/>
          <a:p>
            <a:r>
              <a:rPr lang="en-IN" sz="5400" b="1" u="sng" dirty="0">
                <a:ln w="12700">
                  <a:solidFill>
                    <a:schemeClr val="accent3">
                      <a:lumMod val="50000"/>
                    </a:schemeClr>
                  </a:solidFill>
                  <a:prstDash val="solid"/>
                </a:ln>
                <a:effectLst>
                  <a:innerShdw blurRad="177800">
                    <a:schemeClr val="accent3">
                      <a:lumMod val="50000"/>
                    </a:schemeClr>
                  </a:innerShdw>
                </a:effectLst>
                <a:latin typeface="Algerian" panose="04020705040A02060702" pitchFamily="82" charset="0"/>
              </a:rPr>
              <a:t>THANK YOU FOR ATTENTION</a:t>
            </a:r>
            <a:endParaRPr lang="en-IN" sz="3600" b="1" u="sng" dirty="0">
              <a:ln w="12700">
                <a:solidFill>
                  <a:schemeClr val="accent3">
                    <a:lumMod val="50000"/>
                  </a:schemeClr>
                </a:solidFill>
                <a:prstDash val="solid"/>
              </a:ln>
              <a:effectLst>
                <a:innerShdw blurRad="177800">
                  <a:schemeClr val="accent3">
                    <a:lumMod val="50000"/>
                  </a:schemeClr>
                </a:innerShdw>
              </a:effectLst>
              <a:latin typeface="Algerian" panose="04020705040A02060702" pitchFamily="82" charset="0"/>
            </a:endParaRPr>
          </a:p>
        </p:txBody>
      </p:sp>
    </p:spTree>
    <p:extLst>
      <p:ext uri="{BB962C8B-B14F-4D97-AF65-F5344CB8AC3E}">
        <p14:creationId xmlns:p14="http://schemas.microsoft.com/office/powerpoint/2010/main" val="3408015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IFOS Template">
  <a:themeElements>
    <a:clrScheme name="Custom 4">
      <a:dk1>
        <a:sysClr val="windowText" lastClr="000000"/>
      </a:dk1>
      <a:lt1>
        <a:sysClr val="window" lastClr="FFFFFF"/>
      </a:lt1>
      <a:dk2>
        <a:srgbClr val="69676D"/>
      </a:dk2>
      <a:lt2>
        <a:srgbClr val="C9C2D1"/>
      </a:lt2>
      <a:accent1>
        <a:srgbClr val="6585CF"/>
      </a:accent1>
      <a:accent2>
        <a:srgbClr val="92D050"/>
      </a:accent2>
      <a:accent3>
        <a:srgbClr val="6BB1C9"/>
      </a:accent3>
      <a:accent4>
        <a:srgbClr val="6585CF"/>
      </a:accent4>
      <a:accent5>
        <a:srgbClr val="7E6BC9"/>
      </a:accent5>
      <a:accent6>
        <a:srgbClr val="A379BB"/>
      </a:accent6>
      <a:hlink>
        <a:srgbClr val="410082"/>
      </a:hlink>
      <a:folHlink>
        <a:srgbClr val="93296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Code In Format</Template>
  <TotalTime>64</TotalTime>
  <Words>543</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Courier New</vt:lpstr>
      <vt:lpstr>Tw Cen MT</vt:lpstr>
      <vt:lpstr>Wingdings</vt:lpstr>
      <vt:lpstr>Wingdings 2</vt:lpstr>
      <vt:lpstr>MIFOS Template</vt:lpstr>
      <vt:lpstr>MIFOS TRAINING  SLIDES</vt:lpstr>
      <vt:lpstr> KNOW YOUR CUSTOMER </vt:lpstr>
      <vt:lpstr>PowerPoint Presentation</vt:lpstr>
      <vt:lpstr>PowerPoint Presentation</vt:lpstr>
      <vt:lpstr>PowerPoint Presentation</vt:lpstr>
      <vt:lpstr> Establishing Identity for Students and Minors </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MIFOS TRAINING  SLIDES</dc:title>
  <dc:creator>Manthan Arora</dc:creator>
  <cp:lastModifiedBy>Manthan Arora</cp:lastModifiedBy>
  <cp:revision>7</cp:revision>
  <dcterms:created xsi:type="dcterms:W3CDTF">2014-12-11T18:08:21Z</dcterms:created>
  <dcterms:modified xsi:type="dcterms:W3CDTF">2014-12-12T15:24:09Z</dcterms:modified>
</cp:coreProperties>
</file>