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308" r:id="rId10"/>
    <p:sldId id="307" r:id="rId11"/>
    <p:sldId id="264" r:id="rId12"/>
    <p:sldId id="293"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E59A48-3576-45AC-8D64-575E82A991BE}" type="datetimeFigureOut">
              <a:rPr lang="en-GB" smtClean="0"/>
              <a:t>14/06/2018</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338927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59A48-3576-45AC-8D64-575E82A991BE}" type="datetimeFigureOut">
              <a:rPr lang="en-GB" smtClean="0"/>
              <a:t>14/06/2018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350191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59A48-3576-45AC-8D64-575E82A991BE}" type="datetimeFigureOut">
              <a:rPr lang="en-GB" smtClean="0"/>
              <a:t>14/06/2018</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27A881-0990-481E-8FB0-4DC91103AD01}"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2317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E59A48-3576-45AC-8D64-575E82A991BE}" type="datetimeFigureOut">
              <a:rPr lang="en-GB" smtClean="0"/>
              <a:t>14/06/2018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240609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E59A48-3576-45AC-8D64-575E82A991BE}" type="datetimeFigureOut">
              <a:rPr lang="en-GB" smtClean="0"/>
              <a:t>14/06/2018</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7A881-0990-481E-8FB0-4DC91103AD01}"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3791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1E59A48-3576-45AC-8D64-575E82A991BE}" type="datetimeFigureOut">
              <a:rPr lang="en-GB" smtClean="0"/>
              <a:t>14/06/2018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519503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59A48-3576-45AC-8D64-575E82A991BE}" type="datetimeFigureOut">
              <a:rPr lang="en-GB" smtClean="0"/>
              <a:t>14/06/2018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573863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59A48-3576-45AC-8D64-575E82A991BE}" type="datetimeFigureOut">
              <a:rPr lang="en-GB" smtClean="0"/>
              <a:t>14/06/2018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161142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59A48-3576-45AC-8D64-575E82A991BE}" type="datetimeFigureOut">
              <a:rPr lang="en-GB" smtClean="0"/>
              <a:t>14/06/2018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35243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59A48-3576-45AC-8D64-575E82A991BE}" type="datetimeFigureOut">
              <a:rPr lang="en-GB" smtClean="0"/>
              <a:t>14/06/2018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151326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E59A48-3576-45AC-8D64-575E82A991BE}" type="datetimeFigureOut">
              <a:rPr lang="en-GB" smtClean="0"/>
              <a:t>14/06/2018</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244955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E59A48-3576-45AC-8D64-575E82A991BE}" type="datetimeFigureOut">
              <a:rPr lang="en-GB" smtClean="0"/>
              <a:t>14/06/2018</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168643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E59A48-3576-45AC-8D64-575E82A991BE}" type="datetimeFigureOut">
              <a:rPr lang="en-GB" smtClean="0"/>
              <a:t>14/06/2018</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408435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59A48-3576-45AC-8D64-575E82A991BE}" type="datetimeFigureOut">
              <a:rPr lang="en-GB" smtClean="0"/>
              <a:t>14/06/2018</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3250259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E59A48-3576-45AC-8D64-575E82A991BE}" type="datetimeFigureOut">
              <a:rPr lang="en-GB" smtClean="0"/>
              <a:t>14/06/2018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2511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E59A48-3576-45AC-8D64-575E82A991BE}" type="datetimeFigureOut">
              <a:rPr lang="en-GB" smtClean="0"/>
              <a:t>14/06/2018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27A881-0990-481E-8FB0-4DC91103AD01}" type="slidenum">
              <a:rPr lang="en-GB" smtClean="0"/>
              <a:t>‹#›</a:t>
            </a:fld>
            <a:endParaRPr lang="en-GB"/>
          </a:p>
        </p:txBody>
      </p:sp>
    </p:spTree>
    <p:extLst>
      <p:ext uri="{BB962C8B-B14F-4D97-AF65-F5344CB8AC3E}">
        <p14:creationId xmlns:p14="http://schemas.microsoft.com/office/powerpoint/2010/main" val="230710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E59A48-3576-45AC-8D64-575E82A991BE}" type="datetimeFigureOut">
              <a:rPr lang="en-GB" smtClean="0"/>
              <a:t>14/06/2018</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27A881-0990-481E-8FB0-4DC91103AD01}" type="slidenum">
              <a:rPr lang="en-GB" smtClean="0"/>
              <a:t>‹#›</a:t>
            </a:fld>
            <a:endParaRPr lang="en-GB"/>
          </a:p>
        </p:txBody>
      </p:sp>
    </p:spTree>
    <p:extLst>
      <p:ext uri="{BB962C8B-B14F-4D97-AF65-F5344CB8AC3E}">
        <p14:creationId xmlns:p14="http://schemas.microsoft.com/office/powerpoint/2010/main" val="311567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1052" y="742122"/>
            <a:ext cx="11161921" cy="995462"/>
          </a:xfrm>
        </p:spPr>
        <p:txBody>
          <a:bodyPr>
            <a:normAutofit fontScale="90000"/>
          </a:bodyPr>
          <a:lstStyle/>
          <a:p>
            <a:r>
              <a:rPr lang="en-US" b="1" dirty="0"/>
              <a:t>REGISTRATION, TRACKING AND VERIFICATION OF CONSUMABLE PRODUCTS INFORMATION SYSTEM </a:t>
            </a:r>
            <a:endParaRPr lang="en-US" dirty="0"/>
          </a:p>
        </p:txBody>
      </p:sp>
      <p:sp>
        <p:nvSpPr>
          <p:cNvPr id="5" name="Text Placeholder 4"/>
          <p:cNvSpPr>
            <a:spLocks noGrp="1"/>
          </p:cNvSpPr>
          <p:nvPr>
            <p:ph type="body" idx="1"/>
          </p:nvPr>
        </p:nvSpPr>
        <p:spPr>
          <a:xfrm>
            <a:off x="3092823" y="5119721"/>
            <a:ext cx="8277542" cy="1247934"/>
          </a:xfrm>
        </p:spPr>
        <p:txBody>
          <a:bodyPr>
            <a:normAutofit fontScale="85000" lnSpcReduction="20000"/>
          </a:bodyPr>
          <a:lstStyle/>
          <a:p>
            <a:pPr algn="ctr"/>
            <a:r>
              <a:rPr lang="en-US" sz="2800" b="1" dirty="0"/>
              <a:t>Presented by : </a:t>
            </a:r>
            <a:r>
              <a:rPr lang="en-US" sz="2800" b="1" i="1" dirty="0"/>
              <a:t>AJIBOLA MARIAM ABOLANLE</a:t>
            </a:r>
            <a:endParaRPr lang="en-US" sz="2800" dirty="0"/>
          </a:p>
          <a:p>
            <a:pPr algn="ctr"/>
            <a:r>
              <a:rPr lang="en-US" sz="2800" b="1" dirty="0"/>
              <a:t>Matric number : </a:t>
            </a:r>
            <a:r>
              <a:rPr lang="en-US" sz="2800" b="1" i="1" dirty="0"/>
              <a:t>192163</a:t>
            </a:r>
            <a:endParaRPr lang="en-US" sz="2800" dirty="0"/>
          </a:p>
          <a:p>
            <a:pPr algn="ctr"/>
            <a:r>
              <a:rPr lang="en-US" sz="2800" b="1" dirty="0"/>
              <a:t> </a:t>
            </a:r>
          </a:p>
          <a:p>
            <a:pPr algn="ctr"/>
            <a:endParaRPr lang="en-GB" sz="2400" b="1" dirty="0"/>
          </a:p>
        </p:txBody>
      </p:sp>
      <p:sp>
        <p:nvSpPr>
          <p:cNvPr id="6" name="Text Placeholder 4"/>
          <p:cNvSpPr txBox="1">
            <a:spLocks/>
          </p:cNvSpPr>
          <p:nvPr/>
        </p:nvSpPr>
        <p:spPr>
          <a:xfrm>
            <a:off x="3756698" y="2058717"/>
            <a:ext cx="5168151" cy="79206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20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algn="ctr"/>
            <a:r>
              <a:rPr lang="en-GB" sz="3600" b="1" dirty="0"/>
              <a:t>SUPERVISED BY:</a:t>
            </a:r>
            <a:endParaRPr lang="en-GB" sz="3600" dirty="0"/>
          </a:p>
          <a:p>
            <a:pPr algn="ctr"/>
            <a:r>
              <a:rPr lang="en-GB" sz="3600" b="1" dirty="0"/>
              <a:t>DR. ANGELA MAKOLO</a:t>
            </a:r>
            <a:endParaRPr lang="en-GB" sz="3600" dirty="0"/>
          </a:p>
          <a:p>
            <a:pPr algn="ctr"/>
            <a:r>
              <a:rPr lang="en-GB" sz="3600" b="1" dirty="0"/>
              <a:t>CSC 495</a:t>
            </a:r>
            <a:endParaRPr lang="en-GB" sz="3600" dirty="0"/>
          </a:p>
        </p:txBody>
      </p:sp>
    </p:spTree>
    <p:extLst>
      <p:ext uri="{BB962C8B-B14F-4D97-AF65-F5344CB8AC3E}">
        <p14:creationId xmlns:p14="http://schemas.microsoft.com/office/powerpoint/2010/main" val="1456960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5D17-7091-4483-B389-912927E1342C}"/>
              </a:ext>
            </a:extLst>
          </p:cNvPr>
          <p:cNvSpPr>
            <a:spLocks noGrp="1"/>
          </p:cNvSpPr>
          <p:nvPr>
            <p:ph type="title"/>
          </p:nvPr>
        </p:nvSpPr>
        <p:spPr>
          <a:xfrm>
            <a:off x="1797794" y="0"/>
            <a:ext cx="10394206" cy="1280890"/>
          </a:xfrm>
        </p:spPr>
        <p:txBody>
          <a:bodyPr/>
          <a:lstStyle/>
          <a:p>
            <a:pPr algn="ctr"/>
            <a:r>
              <a:rPr lang="en-GB" b="1" dirty="0">
                <a:latin typeface="Arial" panose="020B0604020202020204" pitchFamily="34" charset="0"/>
                <a:cs typeface="Arial" panose="020B0604020202020204" pitchFamily="34" charset="0"/>
              </a:rPr>
              <a:t>REVIEW OF RELATED WORK</a:t>
            </a:r>
            <a:endParaRPr lang="en-US" dirty="0"/>
          </a:p>
        </p:txBody>
      </p:sp>
      <p:sp>
        <p:nvSpPr>
          <p:cNvPr id="3" name="Content Placeholder 2">
            <a:extLst>
              <a:ext uri="{FF2B5EF4-FFF2-40B4-BE49-F238E27FC236}">
                <a16:creationId xmlns:a16="http://schemas.microsoft.com/office/drawing/2014/main" id="{D01A7B7A-EDDF-4A9B-9AAF-AE5D2EBCF614}"/>
              </a:ext>
            </a:extLst>
          </p:cNvPr>
          <p:cNvSpPr>
            <a:spLocks noGrp="1"/>
          </p:cNvSpPr>
          <p:nvPr>
            <p:ph idx="1"/>
          </p:nvPr>
        </p:nvSpPr>
        <p:spPr>
          <a:xfrm>
            <a:off x="892934" y="1280889"/>
            <a:ext cx="11299066" cy="5318693"/>
          </a:xfrm>
        </p:spPr>
        <p:txBody>
          <a:bodyPr>
            <a:normAutofit/>
          </a:bodyPr>
          <a:lstStyle/>
          <a:p>
            <a:pPr>
              <a:buFont typeface="Wingdings" panose="05000000000000000000" pitchFamily="2" charset="2"/>
              <a:buChar char="v"/>
            </a:pPr>
            <a:r>
              <a:rPr lang="en-US" sz="2400" b="1" dirty="0"/>
              <a:t>Drug Inventory Management System – This System only monitors the sale or drugs</a:t>
            </a:r>
          </a:p>
          <a:p>
            <a:pPr>
              <a:buFont typeface="Wingdings" panose="05000000000000000000" pitchFamily="2" charset="2"/>
              <a:buChar char="v"/>
            </a:pPr>
            <a:r>
              <a:rPr lang="en-US" sz="2400" b="1" dirty="0"/>
              <a:t>Online Drug Management System</a:t>
            </a:r>
          </a:p>
          <a:p>
            <a:pPr>
              <a:buFont typeface="Wingdings" panose="05000000000000000000" pitchFamily="2" charset="2"/>
              <a:buChar char="v"/>
            </a:pPr>
            <a:r>
              <a:rPr lang="en-US" sz="2400" b="1" dirty="0"/>
              <a:t>HOSPITALPHARMACY - (a case study of University Teaching Hospital UCH)- This System monitors the disbursement of drugs from the central pharmacy to other pharmacy unit in UCH, This Project was done by a student last year in the department of computer science University of Ibadan</a:t>
            </a:r>
          </a:p>
          <a:p>
            <a:pPr>
              <a:buFont typeface="Wingdings" panose="05000000000000000000" pitchFamily="2" charset="2"/>
              <a:buChar char="v"/>
            </a:pPr>
            <a:r>
              <a:rPr lang="en-US" sz="2400" b="1" dirty="0"/>
              <a:t>Drug Procurement and Distribution Tracking System – This manages the supply of drugs, distribute the drugs and monitors the inventory control of the drugs (a case study of Pharmaceutical Department of Port Harcourt University teaching Hospital)</a:t>
            </a:r>
          </a:p>
          <a:p>
            <a:endParaRPr lang="en-US" dirty="0"/>
          </a:p>
          <a:p>
            <a:endParaRPr lang="en-US" dirty="0"/>
          </a:p>
        </p:txBody>
      </p:sp>
    </p:spTree>
    <p:extLst>
      <p:ext uri="{BB962C8B-B14F-4D97-AF65-F5344CB8AC3E}">
        <p14:creationId xmlns:p14="http://schemas.microsoft.com/office/powerpoint/2010/main" val="2625655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457" y="0"/>
            <a:ext cx="10515600" cy="618565"/>
          </a:xfrm>
        </p:spPr>
        <p:txBody>
          <a:bodyPr>
            <a:normAutofit fontScale="90000"/>
          </a:bodyPr>
          <a:lstStyle/>
          <a:p>
            <a:pPr algn="ctr"/>
            <a:r>
              <a:rPr lang="en-GB" b="1" dirty="0"/>
              <a:t>METHODOLOGY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7610445"/>
              </p:ext>
            </p:extLst>
          </p:nvPr>
        </p:nvGraphicFramePr>
        <p:xfrm>
          <a:off x="0" y="618564"/>
          <a:ext cx="12192000" cy="6452746"/>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1139110">
                <a:tc>
                  <a:txBody>
                    <a:bodyPr/>
                    <a:lstStyle/>
                    <a:p>
                      <a:pPr algn="ctr"/>
                      <a:r>
                        <a:rPr lang="en-GB" dirty="0">
                          <a:latin typeface="Century Gothic (Body)"/>
                        </a:rPr>
                        <a:t>ACTIVITIES</a:t>
                      </a:r>
                    </a:p>
                  </a:txBody>
                  <a:tcPr/>
                </a:tc>
                <a:tc>
                  <a:txBody>
                    <a:bodyPr/>
                    <a:lstStyle/>
                    <a:p>
                      <a:pPr algn="ctr"/>
                      <a:r>
                        <a:rPr lang="en-GB" dirty="0">
                          <a:latin typeface="Century Gothic (Body)"/>
                        </a:rPr>
                        <a:t>METHOD OF</a:t>
                      </a:r>
                      <a:r>
                        <a:rPr lang="en-GB" baseline="0" dirty="0">
                          <a:latin typeface="Century Gothic (Body)"/>
                        </a:rPr>
                        <a:t> ANALYSIS</a:t>
                      </a:r>
                      <a:endParaRPr lang="en-GB" dirty="0">
                        <a:latin typeface="Century Gothic (Body)"/>
                      </a:endParaRPr>
                    </a:p>
                  </a:txBody>
                  <a:tcPr/>
                </a:tc>
                <a:extLst>
                  <a:ext uri="{0D108BD9-81ED-4DB2-BD59-A6C34878D82A}">
                    <a16:rowId xmlns:a16="http://schemas.microsoft.com/office/drawing/2014/main" val="10000"/>
                  </a:ext>
                </a:extLst>
              </a:tr>
              <a:tr h="1139110">
                <a:tc>
                  <a:txBody>
                    <a:bodyPr/>
                    <a:lstStyle/>
                    <a:p>
                      <a:pPr algn="ctr"/>
                      <a:r>
                        <a:rPr lang="en-GB" b="1" dirty="0">
                          <a:latin typeface="Century Gothic (Body)"/>
                        </a:rPr>
                        <a:t>Requirement Analysis</a:t>
                      </a:r>
                    </a:p>
                  </a:txBody>
                  <a:tcPr/>
                </a:tc>
                <a:tc>
                  <a:txBody>
                    <a:bodyPr/>
                    <a:lstStyle/>
                    <a:p>
                      <a:pPr algn="ctr"/>
                      <a:r>
                        <a:rPr lang="en-GB" b="1" dirty="0">
                          <a:latin typeface="Century Gothic (Body)"/>
                        </a:rPr>
                        <a:t>Functional and Non Functional Requirement</a:t>
                      </a:r>
                    </a:p>
                  </a:txBody>
                  <a:tcPr/>
                </a:tc>
                <a:extLst>
                  <a:ext uri="{0D108BD9-81ED-4DB2-BD59-A6C34878D82A}">
                    <a16:rowId xmlns:a16="http://schemas.microsoft.com/office/drawing/2014/main" val="10001"/>
                  </a:ext>
                </a:extLst>
              </a:tr>
              <a:tr h="1614206">
                <a:tc>
                  <a:txBody>
                    <a:bodyPr/>
                    <a:lstStyle/>
                    <a:p>
                      <a:pPr algn="ctr"/>
                      <a:r>
                        <a:rPr lang="en-GB" b="1" dirty="0">
                          <a:latin typeface="Century Gothic (Body)"/>
                        </a:rPr>
                        <a:t>Requirement</a:t>
                      </a:r>
                      <a:r>
                        <a:rPr lang="en-GB" b="1" baseline="0" dirty="0">
                          <a:latin typeface="Century Gothic (Body)"/>
                        </a:rPr>
                        <a:t> Modelling</a:t>
                      </a:r>
                      <a:endParaRPr lang="en-GB" b="1" dirty="0">
                        <a:latin typeface="Century Gothic (Body)"/>
                      </a:endParaRPr>
                    </a:p>
                  </a:txBody>
                  <a:tcPr/>
                </a:tc>
                <a:tc>
                  <a:txBody>
                    <a:bodyPr/>
                    <a:lstStyle/>
                    <a:p>
                      <a:pPr algn="ctr"/>
                      <a:r>
                        <a:rPr lang="en-GB" b="1" dirty="0">
                          <a:latin typeface="Century Gothic (Body)"/>
                        </a:rPr>
                        <a:t>Use Case Model</a:t>
                      </a:r>
                    </a:p>
                    <a:p>
                      <a:pPr algn="ctr"/>
                      <a:r>
                        <a:rPr lang="en-GB" b="1" dirty="0">
                          <a:latin typeface="Century Gothic (Body)"/>
                        </a:rPr>
                        <a:t>Context</a:t>
                      </a:r>
                      <a:r>
                        <a:rPr lang="en-GB" b="1" baseline="0" dirty="0">
                          <a:latin typeface="Century Gothic (Body)"/>
                        </a:rPr>
                        <a:t> Diagram</a:t>
                      </a:r>
                    </a:p>
                    <a:p>
                      <a:pPr algn="ctr"/>
                      <a:r>
                        <a:rPr lang="en-GB" b="1" baseline="0" dirty="0">
                          <a:latin typeface="Century Gothic (Body)"/>
                        </a:rPr>
                        <a:t>Data Flow Diagram</a:t>
                      </a:r>
                    </a:p>
                    <a:p>
                      <a:pPr algn="ctr"/>
                      <a:r>
                        <a:rPr lang="en-GB" b="1" baseline="0" dirty="0">
                          <a:latin typeface="Century Gothic (Body)"/>
                        </a:rPr>
                        <a:t>ER Diagram</a:t>
                      </a:r>
                    </a:p>
                    <a:p>
                      <a:pPr algn="ctr"/>
                      <a:endParaRPr lang="en-GB" b="1" dirty="0">
                        <a:latin typeface="Century Gothic (Body)"/>
                      </a:endParaRPr>
                    </a:p>
                  </a:txBody>
                  <a:tcPr/>
                </a:tc>
                <a:extLst>
                  <a:ext uri="{0D108BD9-81ED-4DB2-BD59-A6C34878D82A}">
                    <a16:rowId xmlns:a16="http://schemas.microsoft.com/office/drawing/2014/main" val="10002"/>
                  </a:ext>
                </a:extLst>
              </a:tr>
              <a:tr h="2347009">
                <a:tc>
                  <a:txBody>
                    <a:bodyPr/>
                    <a:lstStyle/>
                    <a:p>
                      <a:pPr algn="ctr"/>
                      <a:r>
                        <a:rPr lang="en-GB" b="1" dirty="0">
                          <a:latin typeface="Century Gothic (Body)"/>
                        </a:rPr>
                        <a:t>System Implementation</a:t>
                      </a:r>
                    </a:p>
                    <a:p>
                      <a:pPr algn="ctr"/>
                      <a:endParaRPr lang="en-GB" b="1" dirty="0">
                        <a:latin typeface="Century Gothic (Body)"/>
                      </a:endParaRPr>
                    </a:p>
                    <a:p>
                      <a:pPr algn="ctr"/>
                      <a:endParaRPr lang="en-GB" b="1" dirty="0">
                        <a:latin typeface="Century Gothic (Body)"/>
                      </a:endParaRPr>
                    </a:p>
                    <a:p>
                      <a:pPr algn="ctr"/>
                      <a:endParaRPr lang="en-GB" b="1" dirty="0">
                        <a:latin typeface="Century Gothic (Body)"/>
                      </a:endParaRPr>
                    </a:p>
                    <a:p>
                      <a:pPr algn="ctr"/>
                      <a:endParaRPr lang="en-GB" b="1" dirty="0">
                        <a:latin typeface="Century Gothic (Body)"/>
                      </a:endParaRPr>
                    </a:p>
                    <a:p>
                      <a:pPr algn="ctr"/>
                      <a:r>
                        <a:rPr lang="en-GB" b="1" dirty="0">
                          <a:latin typeface="Century Gothic (Body)"/>
                        </a:rPr>
                        <a:t>Technologies Used</a:t>
                      </a:r>
                    </a:p>
                  </a:txBody>
                  <a:tcPr/>
                </a:tc>
                <a:tc>
                  <a:txBody>
                    <a:bodyPr/>
                    <a:lstStyle/>
                    <a:p>
                      <a:pPr algn="ctr"/>
                      <a:r>
                        <a:rPr lang="en-GB" b="1" dirty="0">
                          <a:latin typeface="Century Gothic (Body)"/>
                        </a:rPr>
                        <a:t>PHP</a:t>
                      </a:r>
                    </a:p>
                    <a:p>
                      <a:pPr algn="ctr"/>
                      <a:r>
                        <a:rPr lang="en-GB" b="1" dirty="0">
                          <a:latin typeface="Century Gothic (Body)"/>
                        </a:rPr>
                        <a:t>JAVASCRIPT</a:t>
                      </a:r>
                    </a:p>
                    <a:p>
                      <a:pPr algn="ctr"/>
                      <a:r>
                        <a:rPr lang="en-GB" b="1" dirty="0">
                          <a:latin typeface="Century Gothic (Body)"/>
                        </a:rPr>
                        <a:t>HTML</a:t>
                      </a:r>
                    </a:p>
                    <a:p>
                      <a:pPr algn="ctr"/>
                      <a:r>
                        <a:rPr lang="en-GB" b="1" dirty="0">
                          <a:latin typeface="Century Gothic (Body)"/>
                        </a:rPr>
                        <a:t>CSS</a:t>
                      </a:r>
                    </a:p>
                    <a:p>
                      <a:pPr algn="ctr"/>
                      <a:r>
                        <a:rPr lang="en-GB" b="1" dirty="0">
                          <a:latin typeface="Century Gothic (Body)"/>
                        </a:rPr>
                        <a:t>BOOTSTRAP</a:t>
                      </a:r>
                    </a:p>
                    <a:p>
                      <a:pPr algn="ctr"/>
                      <a:endParaRPr lang="en-GB" b="1" dirty="0">
                        <a:latin typeface="Century Gothic (Body)"/>
                      </a:endParaRPr>
                    </a:p>
                    <a:p>
                      <a:pPr algn="ctr"/>
                      <a:r>
                        <a:rPr lang="en-GB" b="1" dirty="0">
                          <a:latin typeface="Century Gothic (Body)"/>
                        </a:rPr>
                        <a:t>PHP STORM,</a:t>
                      </a:r>
                      <a:r>
                        <a:rPr lang="en-GB" b="1" baseline="0" dirty="0">
                          <a:latin typeface="Century Gothic (Body)"/>
                        </a:rPr>
                        <a:t> SUBLIME, XAMP, MYSQL</a:t>
                      </a:r>
                      <a:endParaRPr lang="en-GB" b="1" dirty="0">
                        <a:latin typeface="Century Gothic (Body)"/>
                      </a:endParaRPr>
                    </a:p>
                    <a:p>
                      <a:pPr algn="ctr"/>
                      <a:endParaRPr lang="en-GB" b="1" dirty="0">
                        <a:latin typeface="Century Gothic (Body)"/>
                      </a:endParaRPr>
                    </a:p>
                    <a:p>
                      <a:pPr algn="ctr"/>
                      <a:endParaRPr lang="en-GB" b="1" dirty="0">
                        <a:latin typeface="Century Gothic (Body)"/>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140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89" y="99674"/>
            <a:ext cx="8911687" cy="491996"/>
          </a:xfrm>
        </p:spPr>
        <p:txBody>
          <a:bodyPr>
            <a:normAutofit fontScale="90000"/>
          </a:bodyPr>
          <a:lstStyle/>
          <a:p>
            <a:pPr algn="ctr"/>
            <a:r>
              <a:rPr lang="en-GB" b="1" dirty="0"/>
              <a:t>REFRENCES</a:t>
            </a:r>
          </a:p>
        </p:txBody>
      </p:sp>
      <p:sp>
        <p:nvSpPr>
          <p:cNvPr id="3" name="Content Placeholder 2"/>
          <p:cNvSpPr>
            <a:spLocks noGrp="1"/>
          </p:cNvSpPr>
          <p:nvPr>
            <p:ph idx="1"/>
          </p:nvPr>
        </p:nvSpPr>
        <p:spPr>
          <a:xfrm>
            <a:off x="844827" y="1150405"/>
            <a:ext cx="11347173" cy="5513294"/>
          </a:xfrm>
        </p:spPr>
        <p:txBody>
          <a:bodyPr>
            <a:noAutofit/>
          </a:bodyPr>
          <a:lstStyle/>
          <a:p>
            <a:pPr>
              <a:buFont typeface="Wingdings" panose="05000000000000000000" pitchFamily="2" charset="2"/>
              <a:buChar char="v"/>
            </a:pPr>
            <a:r>
              <a:rPr lang="en-GB" sz="2000" b="1" dirty="0"/>
              <a:t>Dutta and Sundaram   (2008), Consumable Products in Economics.  New Delhi:  </a:t>
            </a:r>
            <a:r>
              <a:rPr lang="en-GB" sz="2000" b="1" dirty="0" err="1"/>
              <a:t>S.Chand</a:t>
            </a:r>
            <a:r>
              <a:rPr lang="en-GB" sz="2000" b="1" dirty="0"/>
              <a:t> and Company ltd, PP 520-527.</a:t>
            </a:r>
          </a:p>
          <a:p>
            <a:pPr>
              <a:buFont typeface="Wingdings" panose="05000000000000000000" pitchFamily="2" charset="2"/>
              <a:buChar char="v"/>
            </a:pPr>
            <a:r>
              <a:rPr lang="en-GB" sz="2000" b="1" dirty="0"/>
              <a:t>Chakraborty, K.S, (2005), Marketing Cost and Margins of Consumable Products in Tripura, Agricultural Marketing, (April-June)</a:t>
            </a:r>
          </a:p>
          <a:p>
            <a:pPr>
              <a:buFont typeface="Wingdings" panose="05000000000000000000" pitchFamily="2" charset="2"/>
              <a:buChar char="v"/>
            </a:pPr>
            <a:r>
              <a:rPr lang="en-GB" sz="2000" b="1" dirty="0"/>
              <a:t>Biswas, C. N. and </a:t>
            </a:r>
            <a:r>
              <a:rPr lang="en-GB" sz="2000" b="1" dirty="0" err="1"/>
              <a:t>Ganguly</a:t>
            </a:r>
            <a:r>
              <a:rPr lang="en-GB" sz="2000" b="1" dirty="0"/>
              <a:t>, J. B. (2007), The Consumable Products Marketing System at </a:t>
            </a:r>
            <a:r>
              <a:rPr lang="en-GB" sz="2000" b="1" dirty="0" err="1"/>
              <a:t>Maibang</a:t>
            </a:r>
            <a:r>
              <a:rPr lang="en-GB" sz="2000" b="1" dirty="0"/>
              <a:t> </a:t>
            </a:r>
            <a:r>
              <a:rPr lang="en-GB" sz="2000" b="1" dirty="0" err="1"/>
              <a:t>Folinas</a:t>
            </a:r>
            <a:r>
              <a:rPr lang="en-GB" sz="2000" b="1" dirty="0"/>
              <a:t>, D.  A conceptual framework for business intelligence based on activities monitoring systems. Int.  J.  Intelligent Enterprise 2007; 1(1): 65-80.</a:t>
            </a:r>
          </a:p>
          <a:p>
            <a:pPr>
              <a:buFont typeface="Wingdings" panose="05000000000000000000" pitchFamily="2" charset="2"/>
              <a:buChar char="v"/>
            </a:pPr>
            <a:r>
              <a:rPr lang="en-GB" sz="2000" b="1" dirty="0" err="1"/>
              <a:t>Akanmi.K.A</a:t>
            </a:r>
            <a:r>
              <a:rPr lang="en-GB" sz="2000" b="1" dirty="0"/>
              <a:t>. (2013).  Products Policy, Consumer Demand and Implications for Household Food Security in Nigeria. Vol. 2 No. 1 pp.121-132. International Journal of Food and Agricultural Economics.</a:t>
            </a:r>
          </a:p>
          <a:p>
            <a:pPr>
              <a:buFont typeface="Wingdings" panose="05000000000000000000" pitchFamily="2" charset="2"/>
              <a:buChar char="v"/>
            </a:pPr>
            <a:r>
              <a:rPr lang="en-GB" sz="2000" b="1" dirty="0"/>
              <a:t> Perreault.  W.D., Cannon., (2011). Products Tracking. International Edition. McGraw Hill Irwin. </a:t>
            </a:r>
          </a:p>
          <a:p>
            <a:pPr>
              <a:buFont typeface="Wingdings" panose="05000000000000000000" pitchFamily="2" charset="2"/>
              <a:buChar char="v"/>
            </a:pPr>
            <a:r>
              <a:rPr lang="en-GB" sz="2000" b="1" dirty="0"/>
              <a:t>NAFDAC</a:t>
            </a:r>
          </a:p>
          <a:p>
            <a:pPr>
              <a:buFont typeface="Wingdings" panose="05000000000000000000" pitchFamily="2" charset="2"/>
              <a:buChar char="v"/>
            </a:pPr>
            <a:r>
              <a:rPr lang="en-GB" sz="2000" b="1" dirty="0"/>
              <a:t>www.iprojects.com</a:t>
            </a:r>
          </a:p>
          <a:p>
            <a:pPr>
              <a:buFont typeface="Wingdings" panose="05000000000000000000" pitchFamily="2" charset="2"/>
              <a:buChar char="v"/>
            </a:pPr>
            <a:endParaRPr lang="en-GB" sz="2000" b="1" dirty="0"/>
          </a:p>
        </p:txBody>
      </p:sp>
    </p:spTree>
    <p:extLst>
      <p:ext uri="{BB962C8B-B14F-4D97-AF65-F5344CB8AC3E}">
        <p14:creationId xmlns:p14="http://schemas.microsoft.com/office/powerpoint/2010/main" val="101684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2519" y="2735297"/>
            <a:ext cx="9353082" cy="2428373"/>
          </a:xfrm>
        </p:spPr>
        <p:txBody>
          <a:bodyPr>
            <a:normAutofit/>
          </a:bodyPr>
          <a:lstStyle/>
          <a:p>
            <a:r>
              <a:rPr lang="en-GB" sz="5400" b="1" dirty="0">
                <a:latin typeface="Century Gothic (Body)"/>
              </a:rPr>
              <a:t>THANKS FOR LISTENING!!!</a:t>
            </a:r>
          </a:p>
        </p:txBody>
      </p:sp>
    </p:spTree>
    <p:extLst>
      <p:ext uri="{BB962C8B-B14F-4D97-AF65-F5344CB8AC3E}">
        <p14:creationId xmlns:p14="http://schemas.microsoft.com/office/powerpoint/2010/main" val="127166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9099" y="0"/>
            <a:ext cx="8911687" cy="1280890"/>
          </a:xfrm>
        </p:spPr>
        <p:txBody>
          <a:bodyPr/>
          <a:lstStyle/>
          <a:p>
            <a:pPr algn="ctr"/>
            <a:r>
              <a:rPr lang="en-GB" b="1" dirty="0"/>
              <a:t>PRESENTATION OUTLINE</a:t>
            </a:r>
          </a:p>
        </p:txBody>
      </p:sp>
      <p:sp>
        <p:nvSpPr>
          <p:cNvPr id="5" name="Content Placeholder 4"/>
          <p:cNvSpPr>
            <a:spLocks noGrp="1"/>
          </p:cNvSpPr>
          <p:nvPr>
            <p:ph idx="1"/>
          </p:nvPr>
        </p:nvSpPr>
        <p:spPr>
          <a:xfrm>
            <a:off x="2125386" y="640445"/>
            <a:ext cx="8915400" cy="5711688"/>
          </a:xfrm>
        </p:spPr>
        <p:txBody>
          <a:bodyPr>
            <a:noAutofit/>
          </a:bodyPr>
          <a:lstStyle/>
          <a:p>
            <a:pPr>
              <a:buFont typeface="Wingdings" panose="05000000000000000000" pitchFamily="2" charset="2"/>
              <a:buChar char="v"/>
            </a:pPr>
            <a:r>
              <a:rPr lang="en-US" sz="2000" b="1" dirty="0"/>
              <a:t>INTRODUCTION</a:t>
            </a:r>
          </a:p>
          <a:p>
            <a:pPr marL="0" indent="0">
              <a:buNone/>
            </a:pPr>
            <a:endParaRPr lang="en-US" sz="2000" b="1" dirty="0"/>
          </a:p>
          <a:p>
            <a:pPr>
              <a:buFont typeface="Wingdings" panose="05000000000000000000" pitchFamily="2" charset="2"/>
              <a:buChar char="v"/>
            </a:pPr>
            <a:r>
              <a:rPr lang="en-US" sz="2000" b="1" dirty="0"/>
              <a:t>AIM AND OBJECTIVES</a:t>
            </a:r>
          </a:p>
          <a:p>
            <a:pPr marL="0" indent="0">
              <a:buNone/>
            </a:pPr>
            <a:endParaRPr lang="en-US" sz="2000" b="1" dirty="0"/>
          </a:p>
          <a:p>
            <a:pPr>
              <a:buFont typeface="Wingdings" panose="05000000000000000000" pitchFamily="2" charset="2"/>
              <a:buChar char="v"/>
            </a:pPr>
            <a:r>
              <a:rPr lang="en-US" sz="2000" b="1" dirty="0"/>
              <a:t>PROBLEM STATEMENT</a:t>
            </a:r>
          </a:p>
          <a:p>
            <a:pPr marL="0" indent="0">
              <a:buNone/>
            </a:pPr>
            <a:endParaRPr lang="en-US" sz="2000" b="1" dirty="0"/>
          </a:p>
          <a:p>
            <a:pPr>
              <a:buFont typeface="Wingdings" panose="05000000000000000000" pitchFamily="2" charset="2"/>
              <a:buChar char="v"/>
            </a:pPr>
            <a:r>
              <a:rPr lang="en-US" sz="2000" b="1" dirty="0"/>
              <a:t>LITERATURE REVIEW</a:t>
            </a:r>
          </a:p>
          <a:p>
            <a:pPr>
              <a:buFont typeface="Wingdings" panose="05000000000000000000" pitchFamily="2" charset="2"/>
              <a:buChar char="v"/>
            </a:pPr>
            <a:endParaRPr lang="en-US" sz="2000" b="1" dirty="0"/>
          </a:p>
          <a:p>
            <a:pPr>
              <a:buFont typeface="Wingdings" panose="05000000000000000000" pitchFamily="2" charset="2"/>
              <a:buChar char="v"/>
            </a:pPr>
            <a:r>
              <a:rPr lang="en-US" sz="2000" b="1" dirty="0"/>
              <a:t>REVIEW OF RELATED WORK</a:t>
            </a:r>
          </a:p>
          <a:p>
            <a:pPr marL="0" indent="0">
              <a:buNone/>
            </a:pPr>
            <a:endParaRPr lang="en-US" sz="2000" b="1" dirty="0"/>
          </a:p>
          <a:p>
            <a:pPr>
              <a:buFont typeface="Wingdings" panose="05000000000000000000" pitchFamily="2" charset="2"/>
              <a:buChar char="v"/>
            </a:pPr>
            <a:r>
              <a:rPr lang="en-US" sz="2000" b="1" dirty="0"/>
              <a:t> METHODOLOGY</a:t>
            </a:r>
          </a:p>
          <a:p>
            <a:pPr marL="0" indent="0">
              <a:buNone/>
            </a:pPr>
            <a:endParaRPr lang="en-US" sz="2000" b="1" dirty="0"/>
          </a:p>
          <a:p>
            <a:pPr>
              <a:buFont typeface="Wingdings" panose="05000000000000000000" pitchFamily="2" charset="2"/>
              <a:buChar char="v"/>
            </a:pPr>
            <a:r>
              <a:rPr lang="en-US" sz="2000" b="1" dirty="0"/>
              <a:t>CONCLUSION  </a:t>
            </a:r>
          </a:p>
          <a:p>
            <a:pPr>
              <a:buFont typeface="Wingdings" panose="05000000000000000000" pitchFamily="2" charset="2"/>
              <a:buChar char="v"/>
            </a:pPr>
            <a:r>
              <a:rPr lang="en-US" sz="2000" b="1" dirty="0"/>
              <a:t>REFRENCES</a:t>
            </a:r>
          </a:p>
          <a:p>
            <a:pPr>
              <a:buFont typeface="Wingdings" panose="05000000000000000000" pitchFamily="2" charset="2"/>
              <a:buChar char="v"/>
            </a:pPr>
            <a:endParaRPr lang="en-US" sz="2000" b="1" dirty="0"/>
          </a:p>
          <a:p>
            <a:pPr>
              <a:buFont typeface="Wingdings" panose="05000000000000000000" pitchFamily="2" charset="2"/>
              <a:buChar char="v"/>
            </a:pPr>
            <a:endParaRPr lang="en-US" sz="2000" b="1" dirty="0"/>
          </a:p>
          <a:p>
            <a:pPr>
              <a:buFont typeface="Wingdings" panose="05000000000000000000" pitchFamily="2" charset="2"/>
              <a:buChar char="v"/>
            </a:pPr>
            <a:endParaRPr lang="en-US" sz="2000" b="1" dirty="0"/>
          </a:p>
        </p:txBody>
      </p:sp>
    </p:spTree>
    <p:extLst>
      <p:ext uri="{BB962C8B-B14F-4D97-AF65-F5344CB8AC3E}">
        <p14:creationId xmlns:p14="http://schemas.microsoft.com/office/powerpoint/2010/main" val="423572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20775" y="66478"/>
            <a:ext cx="10515600" cy="871247"/>
          </a:xfrm>
        </p:spPr>
        <p:txBody>
          <a:bodyPr/>
          <a:lstStyle/>
          <a:p>
            <a:pPr algn="ctr"/>
            <a:r>
              <a:rPr lang="en-GB" b="1" dirty="0"/>
              <a:t>INTRODUCTION</a:t>
            </a:r>
          </a:p>
        </p:txBody>
      </p:sp>
      <p:sp>
        <p:nvSpPr>
          <p:cNvPr id="5" name="Content Placeholder 4"/>
          <p:cNvSpPr>
            <a:spLocks noGrp="1"/>
          </p:cNvSpPr>
          <p:nvPr>
            <p:ph idx="1"/>
          </p:nvPr>
        </p:nvSpPr>
        <p:spPr>
          <a:xfrm>
            <a:off x="1818825" y="1034666"/>
            <a:ext cx="10373175" cy="3792828"/>
          </a:xfrm>
        </p:spPr>
        <p:txBody>
          <a:bodyPr>
            <a:noAutofit/>
          </a:bodyPr>
          <a:lstStyle/>
          <a:p>
            <a:pPr marL="0" indent="0">
              <a:buNone/>
            </a:pPr>
            <a:r>
              <a:rPr lang="en-GB" sz="2000" b="1" dirty="0">
                <a:latin typeface="Century Gothic (Body)"/>
              </a:rPr>
              <a:t>	</a:t>
            </a:r>
            <a:r>
              <a:rPr lang="en-US" b="1" dirty="0">
                <a:latin typeface="+mj-lt"/>
              </a:rPr>
              <a:t>In manufacturing sector Consumables products (also known as consumable goods, nondurable goods, or soft goods) are goods that are intended to be consumed. for example, People always consumed food and water on a daily basis. </a:t>
            </a:r>
          </a:p>
          <a:p>
            <a:pPr marL="0" indent="0">
              <a:buNone/>
            </a:pPr>
            <a:endParaRPr lang="en-US" b="1" dirty="0">
              <a:latin typeface="+mj-lt"/>
            </a:endParaRPr>
          </a:p>
          <a:p>
            <a:pPr marL="0" indent="0">
              <a:buNone/>
            </a:pPr>
            <a:r>
              <a:rPr lang="en-US" b="1" dirty="0"/>
              <a:t>	Consumable Products are non-durable goods that sell quickly. It is considered a unique business model that requires </a:t>
            </a:r>
            <a:r>
              <a:rPr lang="en-US" b="1" dirty="0">
                <a:solidFill>
                  <a:schemeClr val="tx1"/>
                </a:solidFill>
              </a:rPr>
              <a:t>competitive advantage</a:t>
            </a:r>
            <a:r>
              <a:rPr lang="en-US" b="1" dirty="0"/>
              <a:t>  The following are examples of Fast-moving consumer goods (FMCG) product types.</a:t>
            </a:r>
          </a:p>
          <a:p>
            <a:pPr lvl="0">
              <a:buFont typeface="Wingdings" panose="05000000000000000000" pitchFamily="2" charset="2"/>
              <a:buChar char="v"/>
            </a:pPr>
            <a:r>
              <a:rPr lang="en-US" b="1" u="sng" dirty="0"/>
              <a:t>Processed Foods</a:t>
            </a:r>
            <a:r>
              <a:rPr lang="en-US" b="1" dirty="0"/>
              <a:t>: - Processed foods such as breakfast cereal.</a:t>
            </a:r>
          </a:p>
          <a:p>
            <a:pPr lvl="0">
              <a:buFont typeface="Wingdings" panose="05000000000000000000" pitchFamily="2" charset="2"/>
              <a:buChar char="v"/>
            </a:pPr>
            <a:r>
              <a:rPr lang="en-US" b="1" u="sng" dirty="0"/>
              <a:t>Beverages</a:t>
            </a:r>
            <a:r>
              <a:rPr lang="en-US" b="1" dirty="0"/>
              <a:t>: - Packaged beverages such as fruit juice and bottled water.</a:t>
            </a:r>
          </a:p>
          <a:p>
            <a:pPr lvl="0">
              <a:buFont typeface="Wingdings" panose="05000000000000000000" pitchFamily="2" charset="2"/>
              <a:buChar char="v"/>
            </a:pPr>
            <a:r>
              <a:rPr lang="en-US" b="1" u="sng" dirty="0"/>
              <a:t>Dry Goods</a:t>
            </a:r>
            <a:r>
              <a:rPr lang="en-US" b="1" dirty="0"/>
              <a:t>: - Dry goods include things such as coffee, tea, sugar and beans.</a:t>
            </a:r>
          </a:p>
          <a:p>
            <a:pPr lvl="0">
              <a:buFont typeface="Wingdings" panose="05000000000000000000" pitchFamily="2" charset="2"/>
              <a:buChar char="v"/>
            </a:pPr>
            <a:r>
              <a:rPr lang="en-US" b="1" u="sng" dirty="0"/>
              <a:t>Prepared Meals</a:t>
            </a:r>
            <a:r>
              <a:rPr lang="en-US" b="1" dirty="0"/>
              <a:t>: - Prepared ready to foods such as bento boxes.</a:t>
            </a:r>
          </a:p>
          <a:p>
            <a:pPr lvl="0">
              <a:buFont typeface="Wingdings" panose="05000000000000000000" pitchFamily="2" charset="2"/>
              <a:buChar char="v"/>
            </a:pPr>
            <a:r>
              <a:rPr lang="en-US" b="1" u="sng" dirty="0"/>
              <a:t>Cosmetics</a:t>
            </a:r>
            <a:r>
              <a:rPr lang="en-US" b="1" dirty="0"/>
              <a:t>: - Cosmetics such as hairstyling products.</a:t>
            </a:r>
          </a:p>
          <a:p>
            <a:pPr lvl="0">
              <a:buFont typeface="Wingdings" panose="05000000000000000000" pitchFamily="2" charset="2"/>
              <a:buChar char="v"/>
            </a:pPr>
            <a:r>
              <a:rPr lang="en-US" b="1" u="sng" dirty="0"/>
              <a:t>Toiletries</a:t>
            </a:r>
            <a:r>
              <a:rPr lang="en-US" b="1" dirty="0"/>
              <a:t>: - Toiletries such as toothpaste, soap, detergents. Etc.</a:t>
            </a:r>
          </a:p>
          <a:p>
            <a:pPr marL="0" indent="0">
              <a:buNone/>
            </a:pPr>
            <a:endParaRPr lang="en-GB" sz="2400" b="1" dirty="0">
              <a:latin typeface="+mj-lt"/>
            </a:endParaRPr>
          </a:p>
          <a:p>
            <a:pPr marL="0" indent="0">
              <a:buNone/>
            </a:pPr>
            <a:r>
              <a:rPr lang="en-GB" sz="2400" b="1" dirty="0">
                <a:latin typeface="+mj-lt"/>
              </a:rPr>
              <a:t> </a:t>
            </a:r>
          </a:p>
          <a:p>
            <a:pPr marL="0" indent="0">
              <a:buNone/>
            </a:pPr>
            <a:r>
              <a:rPr lang="en-GB" sz="2400" b="1" dirty="0">
                <a:latin typeface="Century Gothic (Body)"/>
              </a:rPr>
              <a:t>	</a:t>
            </a:r>
          </a:p>
        </p:txBody>
      </p:sp>
    </p:spTree>
    <p:extLst>
      <p:ext uri="{BB962C8B-B14F-4D97-AF65-F5344CB8AC3E}">
        <p14:creationId xmlns:p14="http://schemas.microsoft.com/office/powerpoint/2010/main" val="154496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6184"/>
            <a:ext cx="10515600" cy="647192"/>
          </a:xfrm>
        </p:spPr>
        <p:txBody>
          <a:bodyPr>
            <a:normAutofit fontScale="90000"/>
          </a:bodyPr>
          <a:lstStyle/>
          <a:p>
            <a:pPr lvl="1" algn="ctr" rtl="0">
              <a:lnSpc>
                <a:spcPct val="90000"/>
              </a:lnSpc>
              <a:spcBef>
                <a:spcPct val="0"/>
              </a:spcBef>
            </a:pPr>
            <a:r>
              <a:rPr lang="en-GB" sz="2800" b="1" dirty="0">
                <a:latin typeface="Century Gothic (Body)"/>
              </a:rPr>
              <a:t>PROBLEM STATEMENT</a:t>
            </a:r>
            <a:br>
              <a:rPr lang="en-GB" sz="2800" b="1" dirty="0">
                <a:latin typeface="Century Gothic (Body)"/>
              </a:rPr>
            </a:br>
            <a:endParaRPr lang="en-GB" sz="2800" b="1" dirty="0">
              <a:latin typeface="Century Gothic (Body)"/>
            </a:endParaRPr>
          </a:p>
        </p:txBody>
      </p:sp>
      <p:sp>
        <p:nvSpPr>
          <p:cNvPr id="3" name="Content Placeholder 2"/>
          <p:cNvSpPr>
            <a:spLocks noGrp="1"/>
          </p:cNvSpPr>
          <p:nvPr>
            <p:ph idx="1"/>
          </p:nvPr>
        </p:nvSpPr>
        <p:spPr>
          <a:xfrm>
            <a:off x="1621918" y="806823"/>
            <a:ext cx="10758341" cy="4808555"/>
          </a:xfrm>
        </p:spPr>
        <p:txBody>
          <a:bodyPr>
            <a:noAutofit/>
          </a:bodyPr>
          <a:lstStyle/>
          <a:p>
            <a:pPr marL="0" indent="0">
              <a:buNone/>
            </a:pPr>
            <a:r>
              <a:rPr lang="en-GB" sz="2000" b="1" dirty="0">
                <a:latin typeface="Century Gothic (Body)"/>
              </a:rPr>
              <a:t>	</a:t>
            </a:r>
            <a:r>
              <a:rPr lang="en-US" b="1" dirty="0">
                <a:latin typeface="+mj-lt"/>
              </a:rPr>
              <a:t>Consumable Products and goods supplied for citizen cannot be verified without having to go to the nearest NAFDAC office in your state of residence. </a:t>
            </a:r>
            <a:endParaRPr lang="en-GB" sz="2000" b="1" dirty="0">
              <a:latin typeface="+mj-lt"/>
            </a:endParaRPr>
          </a:p>
          <a:p>
            <a:pPr lvl="0">
              <a:buFont typeface="Wingdings" panose="05000000000000000000" pitchFamily="2" charset="2"/>
              <a:buChar char="v"/>
            </a:pPr>
            <a:r>
              <a:rPr lang="en-GB" sz="2000" b="1" dirty="0">
                <a:latin typeface="+mj-lt"/>
              </a:rPr>
              <a:t> </a:t>
            </a:r>
            <a:r>
              <a:rPr lang="en-GB" b="1" dirty="0">
                <a:latin typeface="+mj-lt"/>
              </a:rPr>
              <a:t>Risking of consuming up approved products</a:t>
            </a:r>
          </a:p>
          <a:p>
            <a:pPr lvl="0">
              <a:buFont typeface="Wingdings" panose="05000000000000000000" pitchFamily="2" charset="2"/>
              <a:buChar char="v"/>
            </a:pPr>
            <a:endParaRPr lang="en-US" b="1" dirty="0">
              <a:latin typeface="+mj-lt"/>
            </a:endParaRPr>
          </a:p>
          <a:p>
            <a:pPr lvl="0">
              <a:buFont typeface="Wingdings" panose="05000000000000000000" pitchFamily="2" charset="2"/>
              <a:buChar char="v"/>
            </a:pPr>
            <a:r>
              <a:rPr lang="en-GB" b="1" dirty="0">
                <a:latin typeface="+mj-lt"/>
              </a:rPr>
              <a:t>Fake and Un Approved consumable products are increasing on a daily basis</a:t>
            </a:r>
          </a:p>
          <a:p>
            <a:pPr lvl="0">
              <a:buFont typeface="Wingdings" panose="05000000000000000000" pitchFamily="2" charset="2"/>
              <a:buChar char="v"/>
            </a:pPr>
            <a:endParaRPr lang="en-US" b="1" dirty="0">
              <a:latin typeface="+mj-lt"/>
            </a:endParaRPr>
          </a:p>
          <a:p>
            <a:pPr lvl="0">
              <a:buFont typeface="Wingdings" panose="05000000000000000000" pitchFamily="2" charset="2"/>
              <a:buChar char="v"/>
            </a:pPr>
            <a:r>
              <a:rPr lang="en-US" b="1" dirty="0">
                <a:latin typeface="+mj-lt"/>
              </a:rPr>
              <a:t>Fast growing of un registered company</a:t>
            </a:r>
          </a:p>
          <a:p>
            <a:pPr lvl="0">
              <a:buFont typeface="Wingdings" panose="05000000000000000000" pitchFamily="2" charset="2"/>
              <a:buChar char="v"/>
            </a:pPr>
            <a:endParaRPr lang="en-GB" sz="2000" b="1" dirty="0">
              <a:latin typeface="+mj-lt"/>
            </a:endParaRPr>
          </a:p>
          <a:p>
            <a:pPr lvl="0">
              <a:buFont typeface="Wingdings" panose="05000000000000000000" pitchFamily="2" charset="2"/>
              <a:buChar char="v"/>
            </a:pPr>
            <a:r>
              <a:rPr lang="en-GB" sz="2000" b="1" dirty="0">
                <a:latin typeface="+mj-lt"/>
              </a:rPr>
              <a:t>Time consuming</a:t>
            </a:r>
          </a:p>
          <a:p>
            <a:pPr lvl="0">
              <a:buFont typeface="Wingdings" panose="05000000000000000000" pitchFamily="2" charset="2"/>
              <a:buChar char="v"/>
            </a:pPr>
            <a:endParaRPr lang="en-GB" sz="2000" b="1" dirty="0">
              <a:latin typeface="+mj-lt"/>
            </a:endParaRPr>
          </a:p>
          <a:p>
            <a:pPr lvl="0">
              <a:buFont typeface="Wingdings" panose="05000000000000000000" pitchFamily="2" charset="2"/>
              <a:buChar char="v"/>
            </a:pPr>
            <a:r>
              <a:rPr lang="en-GB" sz="2000" b="1" dirty="0">
                <a:latin typeface="+mj-lt"/>
              </a:rPr>
              <a:t>Bulkiness of files and records </a:t>
            </a:r>
            <a:r>
              <a:rPr lang="en-US" sz="2000" b="1" dirty="0" err="1">
                <a:latin typeface="+mj-lt"/>
              </a:rPr>
              <a:t>etc</a:t>
            </a:r>
            <a:endParaRPr lang="en-GB" sz="2000" b="1" dirty="0">
              <a:latin typeface="+mj-lt"/>
            </a:endParaRPr>
          </a:p>
          <a:p>
            <a:pPr lvl="0">
              <a:buFont typeface="Wingdings" panose="05000000000000000000" pitchFamily="2" charset="2"/>
              <a:buChar char="v"/>
            </a:pPr>
            <a:endParaRPr lang="en-GB" sz="2000" b="1" dirty="0">
              <a:latin typeface="+mj-lt"/>
            </a:endParaRPr>
          </a:p>
          <a:p>
            <a:pPr marL="0" indent="0">
              <a:buNone/>
            </a:pPr>
            <a:r>
              <a:rPr lang="en-GB" sz="2000" b="1" dirty="0">
                <a:latin typeface="+mj-lt"/>
              </a:rPr>
              <a:t> 	Hence there is need for this project </a:t>
            </a:r>
            <a:r>
              <a:rPr lang="en-US" b="1" dirty="0">
                <a:latin typeface="+mj-lt"/>
              </a:rPr>
              <a:t>Registration, Tracking and Verification of Consumable Products Information System “a case study of National Agency for Food and Drugs Administration Control (NAFDAC)”.</a:t>
            </a:r>
          </a:p>
          <a:p>
            <a:pPr marL="0" indent="0">
              <a:buNone/>
            </a:pPr>
            <a:r>
              <a:rPr lang="en-GB" sz="2000" b="1" dirty="0">
                <a:latin typeface="+mj-lt"/>
              </a:rPr>
              <a:t>.</a:t>
            </a:r>
          </a:p>
        </p:txBody>
      </p:sp>
    </p:spTree>
    <p:extLst>
      <p:ext uri="{BB962C8B-B14F-4D97-AF65-F5344CB8AC3E}">
        <p14:creationId xmlns:p14="http://schemas.microsoft.com/office/powerpoint/2010/main" val="103011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631" y="328274"/>
            <a:ext cx="8911687" cy="720596"/>
          </a:xfrm>
        </p:spPr>
        <p:txBody>
          <a:bodyPr/>
          <a:lstStyle/>
          <a:p>
            <a:pPr algn="ctr"/>
            <a:r>
              <a:rPr lang="en-GB" b="1" dirty="0"/>
              <a:t>AIM</a:t>
            </a:r>
          </a:p>
        </p:txBody>
      </p:sp>
      <p:sp>
        <p:nvSpPr>
          <p:cNvPr id="3" name="Content Placeholder 2"/>
          <p:cNvSpPr>
            <a:spLocks noGrp="1"/>
          </p:cNvSpPr>
          <p:nvPr>
            <p:ph idx="1"/>
          </p:nvPr>
        </p:nvSpPr>
        <p:spPr>
          <a:xfrm>
            <a:off x="225287" y="1048870"/>
            <a:ext cx="12191999" cy="3777622"/>
          </a:xfrm>
        </p:spPr>
        <p:txBody>
          <a:bodyPr>
            <a:normAutofit/>
          </a:bodyPr>
          <a:lstStyle/>
          <a:p>
            <a:pPr marL="0" indent="0" algn="ctr">
              <a:buNone/>
            </a:pPr>
            <a:endParaRPr lang="en-GB" sz="3200" b="1" dirty="0">
              <a:latin typeface="Century Gothic (Body)"/>
            </a:endParaRPr>
          </a:p>
          <a:p>
            <a:pPr marL="0" indent="0" algn="ctr">
              <a:buNone/>
            </a:pPr>
            <a:r>
              <a:rPr lang="en-GB" sz="3200" b="1" dirty="0">
                <a:latin typeface="Century Gothic (Body)"/>
              </a:rPr>
              <a:t>	</a:t>
            </a:r>
            <a:r>
              <a:rPr lang="en-US" sz="2400" b="1" dirty="0"/>
              <a:t>The aim of this project is to develop a web-based application Registration, Tracking and Verification of Consumable Products Information System “a case study of National Agency for Food and Drugs Administration Control (NAFDAC)”.</a:t>
            </a:r>
          </a:p>
          <a:p>
            <a:pPr marL="0" indent="0" algn="ctr">
              <a:buNone/>
            </a:pPr>
            <a:endParaRPr lang="en-GB" sz="3200" b="1" dirty="0">
              <a:latin typeface="Century Gothic (Body)"/>
            </a:endParaRPr>
          </a:p>
        </p:txBody>
      </p:sp>
    </p:spTree>
    <p:extLst>
      <p:ext uri="{BB962C8B-B14F-4D97-AF65-F5344CB8AC3E}">
        <p14:creationId xmlns:p14="http://schemas.microsoft.com/office/powerpoint/2010/main" val="326808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12" y="91113"/>
            <a:ext cx="10515600" cy="675369"/>
          </a:xfrm>
        </p:spPr>
        <p:txBody>
          <a:bodyPr/>
          <a:lstStyle/>
          <a:p>
            <a:pPr algn="ctr"/>
            <a:r>
              <a:rPr lang="en-GB" b="1" dirty="0">
                <a:latin typeface="Century Gothic (Body)"/>
              </a:rPr>
              <a:t>OBJECTIVES</a:t>
            </a:r>
          </a:p>
        </p:txBody>
      </p:sp>
      <p:sp>
        <p:nvSpPr>
          <p:cNvPr id="3" name="Content Placeholder 2"/>
          <p:cNvSpPr>
            <a:spLocks noGrp="1"/>
          </p:cNvSpPr>
          <p:nvPr>
            <p:ph idx="1"/>
          </p:nvPr>
        </p:nvSpPr>
        <p:spPr>
          <a:xfrm>
            <a:off x="906410" y="766482"/>
            <a:ext cx="11285589" cy="4760287"/>
          </a:xfrm>
        </p:spPr>
        <p:txBody>
          <a:bodyPr>
            <a:noAutofit/>
          </a:bodyPr>
          <a:lstStyle/>
          <a:p>
            <a:pPr marL="0" indent="0">
              <a:buNone/>
            </a:pPr>
            <a:endParaRPr lang="en-GB" sz="2400" b="1" dirty="0">
              <a:latin typeface="Century Gothic (Body)"/>
            </a:endParaRPr>
          </a:p>
          <a:p>
            <a:pPr>
              <a:buFont typeface="Wingdings" panose="05000000000000000000" pitchFamily="2" charset="2"/>
              <a:buChar char="v"/>
            </a:pPr>
            <a:r>
              <a:rPr lang="en-GB" sz="2400" b="1" dirty="0"/>
              <a:t>To provide a platform where consumable products can be easily verified without stress</a:t>
            </a:r>
          </a:p>
          <a:p>
            <a:pPr lvl="0">
              <a:buFont typeface="Wingdings" panose="05000000000000000000" pitchFamily="2" charset="2"/>
              <a:buChar char="v"/>
            </a:pPr>
            <a:r>
              <a:rPr lang="en-US" sz="2400" b="1" dirty="0"/>
              <a:t>To eradicate fake consumable products</a:t>
            </a:r>
          </a:p>
          <a:p>
            <a:pPr>
              <a:buFont typeface="Wingdings" panose="05000000000000000000" pitchFamily="2" charset="2"/>
              <a:buChar char="v"/>
            </a:pPr>
            <a:r>
              <a:rPr lang="en-GB" sz="2400" b="1" dirty="0"/>
              <a:t>To Provide a platform where companies can apply for the approval of their products without going through the stress of going to the NAFDAC office everyday</a:t>
            </a:r>
          </a:p>
          <a:p>
            <a:pPr>
              <a:buFont typeface="Wingdings" panose="05000000000000000000" pitchFamily="2" charset="2"/>
              <a:buChar char="v"/>
            </a:pPr>
            <a:endParaRPr lang="en-GB" sz="2400" b="1" dirty="0"/>
          </a:p>
          <a:p>
            <a:pPr lvl="0">
              <a:buFont typeface="Wingdings" panose="05000000000000000000" pitchFamily="2" charset="2"/>
              <a:buChar char="v"/>
            </a:pPr>
            <a:r>
              <a:rPr lang="en-GB" sz="2400" b="1" dirty="0"/>
              <a:t>Eradicate the manual way of registering, tracking and verification of consumable products</a:t>
            </a:r>
          </a:p>
          <a:p>
            <a:pPr>
              <a:buFont typeface="Wingdings" panose="05000000000000000000" pitchFamily="2" charset="2"/>
              <a:buChar char="v"/>
            </a:pPr>
            <a:r>
              <a:rPr lang="en-US" sz="2400" b="1" dirty="0"/>
              <a:t>Easy ways of verifying the </a:t>
            </a:r>
            <a:r>
              <a:rPr lang="en-US" sz="2400" b="1" dirty="0" err="1"/>
              <a:t>Nafdac</a:t>
            </a:r>
            <a:r>
              <a:rPr lang="en-US" sz="2400" b="1" dirty="0"/>
              <a:t> Number etc.</a:t>
            </a:r>
            <a:endParaRPr lang="en-GB" sz="2400" b="1" dirty="0"/>
          </a:p>
          <a:p>
            <a:pPr lvl="0"/>
            <a:endParaRPr lang="en-GB" sz="2400" b="1" dirty="0">
              <a:latin typeface="Century Gothic (Body)"/>
            </a:endParaRPr>
          </a:p>
          <a:p>
            <a:endParaRPr lang="en-GB" sz="2400" b="1" dirty="0">
              <a:latin typeface="Century Gothic (Body)"/>
            </a:endParaRPr>
          </a:p>
        </p:txBody>
      </p:sp>
    </p:spTree>
    <p:extLst>
      <p:ext uri="{BB962C8B-B14F-4D97-AF65-F5344CB8AC3E}">
        <p14:creationId xmlns:p14="http://schemas.microsoft.com/office/powerpoint/2010/main" val="376641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20462"/>
          </a:xfrm>
        </p:spPr>
        <p:txBody>
          <a:bodyPr/>
          <a:lstStyle/>
          <a:p>
            <a:pPr algn="ctr"/>
            <a:r>
              <a:rPr lang="en-GB" b="1" dirty="0">
                <a:latin typeface="Century Gothic (Body)"/>
              </a:rPr>
              <a:t>ANALYSIS OF THE EXISTING SYSTEM</a:t>
            </a:r>
          </a:p>
        </p:txBody>
      </p:sp>
      <p:sp>
        <p:nvSpPr>
          <p:cNvPr id="3" name="Content Placeholder 2"/>
          <p:cNvSpPr>
            <a:spLocks noGrp="1"/>
          </p:cNvSpPr>
          <p:nvPr>
            <p:ph idx="1"/>
          </p:nvPr>
        </p:nvSpPr>
        <p:spPr>
          <a:xfrm>
            <a:off x="1263203" y="1120463"/>
            <a:ext cx="10928797" cy="5389807"/>
          </a:xfrm>
        </p:spPr>
        <p:txBody>
          <a:bodyPr>
            <a:normAutofit lnSpcReduction="10000"/>
          </a:bodyPr>
          <a:lstStyle/>
          <a:p>
            <a:pPr lvl="0">
              <a:buFont typeface="Wingdings" panose="05000000000000000000" pitchFamily="2" charset="2"/>
              <a:buChar char="v"/>
            </a:pPr>
            <a:r>
              <a:rPr lang="en-GB" sz="2800" b="1" dirty="0">
                <a:latin typeface="+mj-lt"/>
              </a:rPr>
              <a:t>Waste a lot of time and energy </a:t>
            </a:r>
          </a:p>
          <a:p>
            <a:pPr marL="0" lvl="0" indent="0">
              <a:buNone/>
            </a:pPr>
            <a:endParaRPr lang="en-GB" sz="2800" b="1" dirty="0">
              <a:latin typeface="+mj-lt"/>
            </a:endParaRPr>
          </a:p>
          <a:p>
            <a:pPr lvl="0">
              <a:buFont typeface="Wingdings" panose="05000000000000000000" pitchFamily="2" charset="2"/>
              <a:buChar char="v"/>
            </a:pPr>
            <a:r>
              <a:rPr lang="en-GB" sz="2800" b="1" dirty="0">
                <a:latin typeface="+mj-lt"/>
              </a:rPr>
              <a:t>Fake and Un Approved consumable products are increasing on a daily basis</a:t>
            </a:r>
          </a:p>
          <a:p>
            <a:pPr marL="0" lvl="0" indent="0">
              <a:buNone/>
            </a:pPr>
            <a:endParaRPr lang="en-US" sz="2800" b="1" dirty="0">
              <a:latin typeface="+mj-lt"/>
            </a:endParaRPr>
          </a:p>
          <a:p>
            <a:pPr lvl="0">
              <a:buFont typeface="Wingdings" panose="05000000000000000000" pitchFamily="2" charset="2"/>
              <a:buChar char="v"/>
            </a:pPr>
            <a:r>
              <a:rPr lang="en-US" sz="2800" b="1" dirty="0">
                <a:latin typeface="+mj-lt"/>
              </a:rPr>
              <a:t>Fast growing of un registered </a:t>
            </a:r>
            <a:r>
              <a:rPr lang="en-US" sz="2800" b="1" dirty="0" err="1">
                <a:latin typeface="+mj-lt"/>
              </a:rPr>
              <a:t>companyies</a:t>
            </a:r>
            <a:r>
              <a:rPr lang="en-US" sz="2800" b="1" dirty="0">
                <a:latin typeface="+mj-lt"/>
              </a:rPr>
              <a:t> etc.</a:t>
            </a:r>
          </a:p>
          <a:p>
            <a:pPr marL="0" lvl="0" indent="0">
              <a:buNone/>
            </a:pPr>
            <a:endParaRPr lang="en-US" sz="2800" b="1" dirty="0">
              <a:latin typeface="+mj-lt"/>
            </a:endParaRPr>
          </a:p>
          <a:p>
            <a:pPr lvl="0">
              <a:buFont typeface="Wingdings" panose="05000000000000000000" pitchFamily="2" charset="2"/>
              <a:buChar char="v"/>
            </a:pPr>
            <a:r>
              <a:rPr lang="en-GB" sz="2800" b="1" dirty="0">
                <a:latin typeface="+mj-lt"/>
              </a:rPr>
              <a:t>Risking of consuming up approved products etc.</a:t>
            </a:r>
          </a:p>
          <a:p>
            <a:pPr lvl="0">
              <a:buFont typeface="Wingdings" panose="05000000000000000000" pitchFamily="2" charset="2"/>
              <a:buChar char="v"/>
            </a:pPr>
            <a:endParaRPr lang="en-GB" sz="2800" b="1" dirty="0">
              <a:latin typeface="+mj-lt"/>
            </a:endParaRPr>
          </a:p>
          <a:p>
            <a:pPr lvl="0">
              <a:buFont typeface="Wingdings" panose="05000000000000000000" pitchFamily="2" charset="2"/>
              <a:buChar char="v"/>
            </a:pPr>
            <a:r>
              <a:rPr lang="en-GB" sz="2800" b="1" dirty="0">
                <a:latin typeface="+mj-lt"/>
              </a:rPr>
              <a:t>Its Stressful, waste time and resources for companies to register their products with NAFDAC because of the manual </a:t>
            </a:r>
            <a:endParaRPr lang="en-US" sz="2800" b="1" dirty="0">
              <a:latin typeface="+mj-lt"/>
            </a:endParaRPr>
          </a:p>
          <a:p>
            <a:pPr marL="0" indent="0">
              <a:buNone/>
            </a:pPr>
            <a:endParaRPr lang="en-GB" sz="2400" dirty="0">
              <a:latin typeface="Arial Black" panose="020B0A04020102020204" pitchFamily="34" charset="0"/>
            </a:endParaRPr>
          </a:p>
        </p:txBody>
      </p:sp>
    </p:spTree>
    <p:extLst>
      <p:ext uri="{BB962C8B-B14F-4D97-AF65-F5344CB8AC3E}">
        <p14:creationId xmlns:p14="http://schemas.microsoft.com/office/powerpoint/2010/main" val="276125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lstStyle/>
          <a:p>
            <a:pPr algn="ctr"/>
            <a:r>
              <a:rPr lang="en-GB" b="1" dirty="0">
                <a:latin typeface="Century Gothic (Body)"/>
              </a:rPr>
              <a:t>ANALYSIS OF THE PROPOSED SYSTEM</a:t>
            </a:r>
          </a:p>
        </p:txBody>
      </p:sp>
      <p:sp>
        <p:nvSpPr>
          <p:cNvPr id="3" name="Content Placeholder 2"/>
          <p:cNvSpPr>
            <a:spLocks noGrp="1"/>
          </p:cNvSpPr>
          <p:nvPr>
            <p:ph idx="1"/>
          </p:nvPr>
        </p:nvSpPr>
        <p:spPr>
          <a:xfrm>
            <a:off x="1089992" y="800748"/>
            <a:ext cx="11261034" cy="5621628"/>
          </a:xfrm>
        </p:spPr>
        <p:txBody>
          <a:bodyPr>
            <a:normAutofit/>
          </a:bodyPr>
          <a:lstStyle/>
          <a:p>
            <a:pPr lvl="1">
              <a:buFont typeface="Wingdings" panose="05000000000000000000" pitchFamily="2" charset="2"/>
              <a:buChar char="v"/>
            </a:pPr>
            <a:endParaRPr lang="en-GB" sz="2000" b="1" dirty="0">
              <a:latin typeface="+mj-lt"/>
            </a:endParaRPr>
          </a:p>
          <a:p>
            <a:pPr lvl="1">
              <a:buFont typeface="Wingdings" panose="05000000000000000000" pitchFamily="2" charset="2"/>
              <a:buChar char="v"/>
            </a:pPr>
            <a:r>
              <a:rPr lang="en-GB" sz="2400" b="1" dirty="0">
                <a:latin typeface="+mj-lt"/>
              </a:rPr>
              <a:t>Easy access to records</a:t>
            </a:r>
          </a:p>
          <a:p>
            <a:pPr lvl="1">
              <a:buFont typeface="Wingdings" panose="05000000000000000000" pitchFamily="2" charset="2"/>
              <a:buChar char="v"/>
            </a:pPr>
            <a:r>
              <a:rPr lang="en-GB" sz="2400" b="1" dirty="0">
                <a:latin typeface="+mj-lt"/>
              </a:rPr>
              <a:t>Check the products details using the NAFDAC Number</a:t>
            </a:r>
            <a:endParaRPr lang="en-US" sz="2400" b="1" dirty="0">
              <a:latin typeface="+mj-lt"/>
            </a:endParaRPr>
          </a:p>
          <a:p>
            <a:pPr lvl="1">
              <a:buFont typeface="Wingdings" panose="05000000000000000000" pitchFamily="2" charset="2"/>
              <a:buChar char="v"/>
            </a:pPr>
            <a:r>
              <a:rPr lang="en-GB" sz="2400" b="1" dirty="0">
                <a:latin typeface="+mj-lt"/>
              </a:rPr>
              <a:t>Identifying illegal products manufacturer</a:t>
            </a:r>
            <a:endParaRPr lang="en-US" sz="2400" b="1" dirty="0">
              <a:latin typeface="+mj-lt"/>
            </a:endParaRPr>
          </a:p>
          <a:p>
            <a:pPr lvl="1">
              <a:buFont typeface="Wingdings" panose="05000000000000000000" pitchFamily="2" charset="2"/>
              <a:buChar char="v"/>
            </a:pPr>
            <a:r>
              <a:rPr lang="en-US" sz="2400" b="1" dirty="0">
                <a:latin typeface="+mj-lt"/>
              </a:rPr>
              <a:t>Eradicate the manufacturing and supplying of fake and un registered consumable products</a:t>
            </a:r>
          </a:p>
          <a:p>
            <a:pPr lvl="1">
              <a:buFont typeface="Wingdings" panose="05000000000000000000" pitchFamily="2" charset="2"/>
              <a:buChar char="v"/>
            </a:pPr>
            <a:r>
              <a:rPr lang="en-GB" sz="2400" b="1" dirty="0">
                <a:latin typeface="+mj-lt"/>
              </a:rPr>
              <a:t>Verification of products before and after buying</a:t>
            </a:r>
          </a:p>
          <a:p>
            <a:pPr lvl="1">
              <a:buFont typeface="Wingdings" panose="05000000000000000000" pitchFamily="2" charset="2"/>
              <a:buChar char="v"/>
            </a:pPr>
            <a:r>
              <a:rPr lang="en-GB" sz="2400" b="1" dirty="0">
                <a:latin typeface="+mj-lt"/>
              </a:rPr>
              <a:t>Reduce the stress of going to the NAFDAC office to verify products</a:t>
            </a:r>
          </a:p>
          <a:p>
            <a:pPr lvl="1">
              <a:buFont typeface="Wingdings" panose="05000000000000000000" pitchFamily="2" charset="2"/>
              <a:buChar char="v"/>
            </a:pPr>
            <a:r>
              <a:rPr lang="en-GB" sz="2400" b="1" dirty="0">
                <a:latin typeface="+mj-lt"/>
              </a:rPr>
              <a:t>Attending to companies and citizens without delay </a:t>
            </a:r>
          </a:p>
          <a:p>
            <a:pPr>
              <a:buFont typeface="Wingdings" panose="05000000000000000000" pitchFamily="2" charset="2"/>
              <a:buChar char="v"/>
            </a:pPr>
            <a:endParaRPr lang="en-GB" sz="2000" b="1" dirty="0">
              <a:latin typeface="+mj-lt"/>
            </a:endParaRPr>
          </a:p>
        </p:txBody>
      </p:sp>
    </p:spTree>
    <p:extLst>
      <p:ext uri="{BB962C8B-B14F-4D97-AF65-F5344CB8AC3E}">
        <p14:creationId xmlns:p14="http://schemas.microsoft.com/office/powerpoint/2010/main" val="176207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6D45-B932-44E0-80CC-E56CEB0CCA02}"/>
              </a:ext>
            </a:extLst>
          </p:cNvPr>
          <p:cNvSpPr>
            <a:spLocks noGrp="1"/>
          </p:cNvSpPr>
          <p:nvPr>
            <p:ph type="title"/>
          </p:nvPr>
        </p:nvSpPr>
        <p:spPr>
          <a:xfrm>
            <a:off x="2115847" y="0"/>
            <a:ext cx="8911687" cy="1280890"/>
          </a:xfrm>
        </p:spPr>
        <p:txBody>
          <a:bodyPr/>
          <a:lstStyle/>
          <a:p>
            <a:pPr algn="ctr"/>
            <a:r>
              <a:rPr lang="en-GB" b="1" dirty="0">
                <a:latin typeface="Century Gothic (Body)"/>
              </a:rPr>
              <a:t>LITERATURE REVIEW</a:t>
            </a:r>
            <a:endParaRPr lang="en-US" dirty="0"/>
          </a:p>
        </p:txBody>
      </p:sp>
      <p:sp>
        <p:nvSpPr>
          <p:cNvPr id="3" name="Content Placeholder 2">
            <a:extLst>
              <a:ext uri="{FF2B5EF4-FFF2-40B4-BE49-F238E27FC236}">
                <a16:creationId xmlns:a16="http://schemas.microsoft.com/office/drawing/2014/main" id="{96E18A34-5D65-49D7-A125-B585C2FF752D}"/>
              </a:ext>
            </a:extLst>
          </p:cNvPr>
          <p:cNvSpPr>
            <a:spLocks noGrp="1"/>
          </p:cNvSpPr>
          <p:nvPr>
            <p:ph idx="1"/>
          </p:nvPr>
        </p:nvSpPr>
        <p:spPr>
          <a:xfrm>
            <a:off x="728870" y="1095359"/>
            <a:ext cx="11463130" cy="5658679"/>
          </a:xfrm>
        </p:spPr>
        <p:txBody>
          <a:bodyPr>
            <a:noAutofit/>
          </a:bodyPr>
          <a:lstStyle/>
          <a:p>
            <a:pPr>
              <a:buFont typeface="Wingdings" panose="05000000000000000000" pitchFamily="2" charset="2"/>
              <a:buChar char="v"/>
            </a:pPr>
            <a:r>
              <a:rPr lang="en-US" b="1" dirty="0"/>
              <a:t>DBMS: Database   Management Software that enable the user to define, maintain Control the database.</a:t>
            </a:r>
          </a:p>
          <a:p>
            <a:pPr>
              <a:buFont typeface="Wingdings" panose="05000000000000000000" pitchFamily="2" charset="2"/>
              <a:buChar char="v"/>
            </a:pPr>
            <a:r>
              <a:rPr lang="en-US" b="1" dirty="0"/>
              <a:t>Consumable Products are non-durable goods that sell quickly. Consumables products (also known as consumable goods, nondurable goods, or soft goods) are </a:t>
            </a:r>
            <a:r>
              <a:rPr lang="en-US" b="1" dirty="0">
                <a:solidFill>
                  <a:schemeClr val="tx1"/>
                </a:solidFill>
              </a:rPr>
              <a:t>goods</a:t>
            </a:r>
            <a:r>
              <a:rPr lang="en-US" b="1" dirty="0"/>
              <a:t> that are intended to be consumed.</a:t>
            </a:r>
          </a:p>
          <a:p>
            <a:pPr>
              <a:buFont typeface="Wingdings" panose="05000000000000000000" pitchFamily="2" charset="2"/>
              <a:buChar char="v"/>
            </a:pPr>
            <a:r>
              <a:rPr lang="en-US" b="1" dirty="0"/>
              <a:t>Relation; A relation is a named table with columns and rows Attribute; An attributes is a named column of a relation</a:t>
            </a:r>
          </a:p>
          <a:p>
            <a:pPr>
              <a:buFont typeface="Wingdings" panose="05000000000000000000" pitchFamily="2" charset="2"/>
              <a:buChar char="v"/>
            </a:pPr>
            <a:r>
              <a:rPr lang="en-US" b="1" dirty="0"/>
              <a:t> Domain; A set of allowable values for one or more table</a:t>
            </a:r>
          </a:p>
          <a:p>
            <a:pPr>
              <a:buFont typeface="Wingdings" panose="05000000000000000000" pitchFamily="2" charset="2"/>
              <a:buChar char="v"/>
            </a:pPr>
            <a:r>
              <a:rPr lang="en-US" b="1" dirty="0"/>
              <a:t>Database design: The process of creating a design that will support emprise mission statement and mission required database e system.</a:t>
            </a:r>
          </a:p>
          <a:p>
            <a:pPr>
              <a:buFont typeface="Wingdings" panose="05000000000000000000" pitchFamily="2" charset="2"/>
              <a:buChar char="v"/>
            </a:pPr>
            <a:r>
              <a:rPr lang="en-US" b="1" dirty="0"/>
              <a:t>NAFDAC which means National Agency for Food and Drugs Administration Control. Functions of the agency</a:t>
            </a:r>
          </a:p>
          <a:p>
            <a:pPr lvl="1">
              <a:buFont typeface="Wingdings" panose="05000000000000000000" pitchFamily="2" charset="2"/>
              <a:buChar char="v"/>
            </a:pPr>
            <a:r>
              <a:rPr lang="en-US" sz="1800" b="1" dirty="0"/>
              <a:t>Ensures Compliance to Standard</a:t>
            </a:r>
          </a:p>
          <a:p>
            <a:pPr lvl="1">
              <a:buFont typeface="Wingdings" panose="05000000000000000000" pitchFamily="2" charset="2"/>
              <a:buChar char="v"/>
            </a:pPr>
            <a:r>
              <a:rPr lang="en-US" sz="1800" b="1" dirty="0"/>
              <a:t>Investigates into Production Houses</a:t>
            </a:r>
          </a:p>
          <a:p>
            <a:pPr lvl="1">
              <a:buFont typeface="Wingdings" panose="05000000000000000000" pitchFamily="2" charset="2"/>
              <a:buChar char="v"/>
            </a:pPr>
            <a:r>
              <a:rPr lang="en-US" sz="1800" b="1" dirty="0"/>
              <a:t>Inspects Imported Food</a:t>
            </a:r>
          </a:p>
          <a:p>
            <a:pPr lvl="1">
              <a:buFont typeface="Wingdings" panose="05000000000000000000" pitchFamily="2" charset="2"/>
              <a:buChar char="v"/>
            </a:pPr>
            <a:r>
              <a:rPr lang="en-US" sz="1800" b="1" dirty="0"/>
              <a:t>Registration of Food and Drug Products</a:t>
            </a:r>
          </a:p>
        </p:txBody>
      </p:sp>
    </p:spTree>
    <p:extLst>
      <p:ext uri="{BB962C8B-B14F-4D97-AF65-F5344CB8AC3E}">
        <p14:creationId xmlns:p14="http://schemas.microsoft.com/office/powerpoint/2010/main" val="12995355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1953</TotalTime>
  <Words>565</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Century Gothic</vt:lpstr>
      <vt:lpstr>Century Gothic (Body)</vt:lpstr>
      <vt:lpstr>Wingdings</vt:lpstr>
      <vt:lpstr>Wingdings 3</vt:lpstr>
      <vt:lpstr>Wisp</vt:lpstr>
      <vt:lpstr>REGISTRATION, TRACKING AND VERIFICATION OF CONSUMABLE PRODUCTS INFORMATION SYSTEM </vt:lpstr>
      <vt:lpstr>PRESENTATION OUTLINE</vt:lpstr>
      <vt:lpstr>INTRODUCTION</vt:lpstr>
      <vt:lpstr>PROBLEM STATEMENT </vt:lpstr>
      <vt:lpstr>AIM</vt:lpstr>
      <vt:lpstr>OBJECTIVES</vt:lpstr>
      <vt:lpstr>ANALYSIS OF THE EXISTING SYSTEM</vt:lpstr>
      <vt:lpstr>ANALYSIS OF THE PROPOSED SYSTEM</vt:lpstr>
      <vt:lpstr>LITERATURE REVIEW</vt:lpstr>
      <vt:lpstr>REVIEW OF RELATED WORK</vt:lpstr>
      <vt:lpstr>METHODOLOGY</vt:lpstr>
      <vt:lpstr>REFRENCES</vt:lpstr>
      <vt:lpstr>THANKS FOR LISTENING!!!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AGRIC MARKETING</dc:title>
  <dc:creator>TEEBOI</dc:creator>
  <cp:lastModifiedBy>T-boy</cp:lastModifiedBy>
  <cp:revision>276</cp:revision>
  <dcterms:created xsi:type="dcterms:W3CDTF">2016-11-04T10:45:48Z</dcterms:created>
  <dcterms:modified xsi:type="dcterms:W3CDTF">2018-06-14T08:23:22Z</dcterms:modified>
</cp:coreProperties>
</file>