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notesMasterIdLst>
    <p:notesMasterId r:id="rId28"/>
  </p:notesMasterIdLst>
  <p:handoutMasterIdLst>
    <p:handoutMasterId r:id="rId29"/>
  </p:handoutMasterIdLst>
  <p:sldIdLst>
    <p:sldId id="689" r:id="rId3"/>
    <p:sldId id="551" r:id="rId4"/>
    <p:sldId id="554" r:id="rId5"/>
    <p:sldId id="595" r:id="rId6"/>
    <p:sldId id="858" r:id="rId7"/>
    <p:sldId id="856" r:id="rId8"/>
    <p:sldId id="860" r:id="rId9"/>
    <p:sldId id="861" r:id="rId10"/>
    <p:sldId id="859" r:id="rId11"/>
    <p:sldId id="864" r:id="rId12"/>
    <p:sldId id="869" r:id="rId13"/>
    <p:sldId id="865" r:id="rId14"/>
    <p:sldId id="866" r:id="rId15"/>
    <p:sldId id="662" r:id="rId16"/>
    <p:sldId id="674" r:id="rId17"/>
    <p:sldId id="489" r:id="rId18"/>
    <p:sldId id="490" r:id="rId19"/>
    <p:sldId id="692" r:id="rId20"/>
    <p:sldId id="518" r:id="rId21"/>
    <p:sldId id="867" r:id="rId22"/>
    <p:sldId id="870" r:id="rId23"/>
    <p:sldId id="871" r:id="rId24"/>
    <p:sldId id="868" r:id="rId25"/>
    <p:sldId id="872" r:id="rId26"/>
    <p:sldId id="694"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0046"/>
    <a:srgbClr val="321547"/>
    <a:srgbClr val="271137"/>
    <a:srgbClr val="240F33"/>
    <a:srgbClr val="261036"/>
    <a:srgbClr val="6600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4022" autoAdjust="0"/>
  </p:normalViewPr>
  <p:slideViewPr>
    <p:cSldViewPr>
      <p:cViewPr varScale="1">
        <p:scale>
          <a:sx n="57" d="100"/>
          <a:sy n="57" d="100"/>
        </p:scale>
        <p:origin x="1518" y="4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00" d="100"/>
        <a:sy n="100" d="100"/>
      </p:scale>
      <p:origin x="0" y="0"/>
    </p:cViewPr>
  </p:sorterViewPr>
  <p:notesViewPr>
    <p:cSldViewPr>
      <p:cViewPr varScale="1">
        <p:scale>
          <a:sx n="57" d="100"/>
          <a:sy n="57" d="100"/>
        </p:scale>
        <p:origin x="2808" y="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9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E1CC5E7-62B1-4D41-A910-A38B98D2C843}" type="datetimeFigureOut">
              <a:rPr lang="en-US"/>
              <a:pPr>
                <a:defRPr/>
              </a:pPr>
              <a:t>3/9/2018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E5616597-69D8-4DFC-95C4-05866EF7D496}" type="slidenum">
              <a:rPr lang="en-US"/>
              <a:pPr>
                <a:defRPr/>
              </a:pPr>
              <a:t>‹#›</a:t>
            </a:fld>
            <a:endParaRPr lang="en-US"/>
          </a:p>
        </p:txBody>
      </p:sp>
    </p:spTree>
    <p:extLst>
      <p:ext uri="{BB962C8B-B14F-4D97-AF65-F5344CB8AC3E}">
        <p14:creationId xmlns:p14="http://schemas.microsoft.com/office/powerpoint/2010/main" val="67722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A443867-4961-480C-8240-0A1B5F7F42F5}" type="datetimeFigureOut">
              <a:rPr lang="en-US"/>
              <a:pPr>
                <a:defRPr/>
              </a:pPr>
              <a:t>3/9/2018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6C0D945A-2913-49DB-B3A5-B79B6B75DC9C}" type="slidenum">
              <a:rPr lang="en-US"/>
              <a:pPr>
                <a:defRPr/>
              </a:pPr>
              <a:t>‹#›</a:t>
            </a:fld>
            <a:endParaRPr lang="en-US"/>
          </a:p>
        </p:txBody>
      </p:sp>
    </p:spTree>
    <p:extLst>
      <p:ext uri="{BB962C8B-B14F-4D97-AF65-F5344CB8AC3E}">
        <p14:creationId xmlns:p14="http://schemas.microsoft.com/office/powerpoint/2010/main" val="2455097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anose="020B0604020202020204" pitchFamily="34" charset="0"/>
              </a:rPr>
              <a:t>Slide #</a:t>
            </a:r>
            <a:fld id="{0BC5D11D-6138-4D51-923F-2C60E42F222D}" type="slidenum">
              <a:rPr lang="en-US" altLang="en-US" smtClean="0">
                <a:latin typeface="Arial" panose="020B0604020202020204" pitchFamily="34" charset="0"/>
              </a:rPr>
              <a:pPr eaLnBrk="1" hangingPunct="1"/>
              <a:t>2</a:t>
            </a:fld>
            <a:r>
              <a:rPr lang="en-US" altLang="en-US" dirty="0" smtClean="0">
                <a:latin typeface="Arial" panose="020B0604020202020204" pitchFamily="34" charset="0"/>
              </a:rPr>
              <a:t> – Learning outcomes</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Show slide and discuss to have the participants agree on the learning outcomes and the scope of the topic.</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38DDA9D-C05E-47D8-ADC5-8960B53B52A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991235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a:t>
            </a:r>
            <a:fld id="{DE8CA6CE-920E-4E2C-98F0-402B273904F3}" type="slidenum">
              <a:rPr lang="en-US" altLang="en-US" smtClean="0">
                <a:latin typeface="Arial" panose="020B0604020202020204" pitchFamily="34" charset="0"/>
              </a:rPr>
              <a:pPr marL="228600" indent="-228600" eaLnBrk="1" hangingPunct="1"/>
              <a:t>12</a:t>
            </a:fld>
            <a:r>
              <a:rPr lang="en-US" altLang="en-US" dirty="0" smtClean="0">
                <a:latin typeface="Arial" panose="020B0604020202020204" pitchFamily="34" charset="0"/>
              </a:rPr>
              <a:t> – What do customers want?</a:t>
            </a:r>
          </a:p>
          <a:p>
            <a:pPr marL="228600" indent="-228600" eaLnBrk="1" hangingPunct="1"/>
            <a:r>
              <a:rPr lang="en-US" altLang="en-US" dirty="0" smtClean="0">
                <a:latin typeface="Arial" panose="020B0604020202020204" pitchFamily="34" charset="0"/>
              </a:rPr>
              <a:t>See the example in the previous slide note.</a:t>
            </a: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12</a:t>
            </a:fld>
            <a:endParaRPr lang="en-US"/>
          </a:p>
        </p:txBody>
      </p:sp>
    </p:spTree>
    <p:extLst>
      <p:ext uri="{BB962C8B-B14F-4D97-AF65-F5344CB8AC3E}">
        <p14:creationId xmlns:p14="http://schemas.microsoft.com/office/powerpoint/2010/main" val="1977824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43DB7-2929-4D72-8CDF-1669E73F830A}" type="slidenum">
              <a:rPr lang="en-US" altLang="en-US">
                <a:solidFill>
                  <a:srgbClr val="000000"/>
                </a:solidFill>
              </a:rPr>
              <a:pPr/>
              <a:t>13</a:t>
            </a:fld>
            <a:endParaRPr lang="en-US" altLang="en-US">
              <a:solidFill>
                <a:srgbClr val="000000"/>
              </a:solidFill>
            </a:endParaRPr>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pPr marL="228600" indent="-228600" eaLnBrk="1" hangingPunct="1"/>
            <a:r>
              <a:rPr lang="en-US" altLang="en-US" dirty="0" smtClean="0">
                <a:latin typeface="Arial" panose="020B0604020202020204" pitchFamily="34" charset="0"/>
              </a:rPr>
              <a:t>Slide #</a:t>
            </a:r>
            <a:fld id="{CD4E5AF0-7835-4BC9-AA35-4BF66B671901}" type="slidenum">
              <a:rPr lang="en-US" altLang="en-US" smtClean="0">
                <a:latin typeface="Arial" panose="020B0604020202020204" pitchFamily="34" charset="0"/>
              </a:rPr>
              <a:pPr marL="228600" indent="-228600" eaLnBrk="1" hangingPunct="1"/>
              <a:t>13</a:t>
            </a:fld>
            <a:r>
              <a:rPr lang="en-US" altLang="en-US" dirty="0" smtClean="0">
                <a:latin typeface="Arial" panose="020B0604020202020204" pitchFamily="34" charset="0"/>
              </a:rPr>
              <a:t> – The three pillars of customer satisfaction</a:t>
            </a:r>
          </a:p>
          <a:p>
            <a:pPr marL="228600" indent="-228600" eaLnBrk="1" hangingPunct="1"/>
            <a:r>
              <a:rPr lang="en-US" altLang="en-US" dirty="0" smtClean="0">
                <a:latin typeface="Arial" panose="020B0604020202020204" pitchFamily="34" charset="0"/>
              </a:rPr>
              <a:t>Explain clearly the components of each factor (see Teaching Material 6).</a:t>
            </a:r>
          </a:p>
          <a:p>
            <a:pPr marL="228600" indent="-228600" eaLnBrk="1" hangingPunct="1"/>
            <a:endParaRPr lang="en-US" altLang="en-US" dirty="0" smtClean="0">
              <a:latin typeface="Arial" panose="020B0604020202020204" pitchFamily="34" charset="0"/>
            </a:endParaRPr>
          </a:p>
          <a:p>
            <a:endParaRPr lang="en-US" altLang="en-US" dirty="0"/>
          </a:p>
        </p:txBody>
      </p:sp>
    </p:spTree>
    <p:extLst>
      <p:ext uri="{BB962C8B-B14F-4D97-AF65-F5344CB8AC3E}">
        <p14:creationId xmlns:p14="http://schemas.microsoft.com/office/powerpoint/2010/main" val="4226465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#19 – The ABC’s of customer service</a:t>
            </a:r>
          </a:p>
          <a:p>
            <a:pPr marL="228600" indent="-228600" eaLnBrk="1" hangingPunct="1"/>
            <a:endParaRPr lang="en-US" altLang="en-US" dirty="0" smtClean="0">
              <a:latin typeface="Arial" panose="020B0604020202020204" pitchFamily="34" charset="0"/>
            </a:endParaRPr>
          </a:p>
          <a:p>
            <a:pPr marL="228600" indent="-228600" eaLnBrk="1" hangingPunct="1">
              <a:buFontTx/>
              <a:buAutoNum type="arabicPeriod"/>
            </a:pPr>
            <a:r>
              <a:rPr lang="en-US" altLang="en-US" dirty="0" smtClean="0">
                <a:latin typeface="Arial" panose="020B0604020202020204" pitchFamily="34" charset="0"/>
              </a:rPr>
              <a:t>Customer service people have an important role in the quality of the of the Company’s customer care. That’s because being the first line of contact with customers the human factor is decisive. </a:t>
            </a:r>
          </a:p>
          <a:p>
            <a:pPr marL="228600" indent="-228600" eaLnBrk="1" hangingPunct="1">
              <a:buFontTx/>
              <a:buAutoNum type="arabicPeriod"/>
            </a:pPr>
            <a:r>
              <a:rPr lang="en-US" altLang="en-US" dirty="0" smtClean="0">
                <a:latin typeface="Arial" panose="020B0604020202020204" pitchFamily="34" charset="0"/>
              </a:rPr>
              <a:t> The relationship between the ABC factors:</a:t>
            </a:r>
          </a:p>
          <a:p>
            <a:pPr marL="228600" indent="-228600" eaLnBrk="1" hangingPunct="1"/>
            <a:r>
              <a:rPr lang="en-US" altLang="en-US" dirty="0" smtClean="0">
                <a:latin typeface="Arial" panose="020B0604020202020204" pitchFamily="34" charset="0"/>
              </a:rPr>
              <a:t>An employee’s work attitude is influenced by the organizational culture. Their attitude will decide the way they behave towards customers; and behavior may be influenced by competence.</a:t>
            </a:r>
          </a:p>
          <a:p>
            <a:pPr marL="228600" indent="-228600" eaLnBrk="1" hangingPunct="1"/>
            <a:endParaRPr lang="en-US" altLang="en-US" u="sng" dirty="0" smtClean="0">
              <a:latin typeface="Arial" panose="020B0604020202020204" pitchFamily="34" charset="0"/>
            </a:endParaRPr>
          </a:p>
          <a:p>
            <a:pPr marL="228600" indent="-228600" eaLnBrk="1" hangingPunct="1"/>
            <a:r>
              <a:rPr lang="en-US" altLang="en-US" u="sng" dirty="0" smtClean="0">
                <a:latin typeface="Arial" panose="020B0604020202020204" pitchFamily="34" charset="0"/>
              </a:rPr>
              <a:t>Example</a:t>
            </a:r>
            <a:r>
              <a:rPr lang="en-US" altLang="en-US" dirty="0" smtClean="0">
                <a:latin typeface="Arial" panose="020B0604020202020204" pitchFamily="34" charset="0"/>
              </a:rPr>
              <a:t>:</a:t>
            </a:r>
          </a:p>
          <a:p>
            <a:pPr marL="228600" indent="-228600" eaLnBrk="1" hangingPunct="1"/>
            <a:r>
              <a:rPr lang="en-US" altLang="en-US" dirty="0" smtClean="0">
                <a:latin typeface="Arial" panose="020B0604020202020204" pitchFamily="34" charset="0"/>
              </a:rPr>
              <a:t>	The Fan XYZ Company has a customer-oriented culture. This culture is reflected by concrete regulations on customer services. All staff are required to have a good work attitude, from taking care of fans so that defects are limited, to behaving pleasantly with customers from the outset. In order to achieve the desired outcome, the organization provides staff with opportunities to improve skills and acquire professional knowledge. </a:t>
            </a:r>
          </a:p>
          <a:p>
            <a:pPr marL="228600" indent="-228600" eaLnBrk="1" hangingPunct="1"/>
            <a:endParaRPr lang="en-US" altLang="en-US" dirty="0" smtClean="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14</a:t>
            </a:fld>
            <a:endParaRPr lang="en-US"/>
          </a:p>
        </p:txBody>
      </p:sp>
    </p:spTree>
    <p:extLst>
      <p:ext uri="{BB962C8B-B14F-4D97-AF65-F5344CB8AC3E}">
        <p14:creationId xmlns:p14="http://schemas.microsoft.com/office/powerpoint/2010/main" val="996180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891" tIns="44446" rIns="88891" bIns="44446"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D2D858C-B31B-4BFC-83AE-FC2B8D6E3B1A}" type="slidenum">
              <a:rPr lang="en-GB" altLang="en-US" smtClean="0">
                <a:cs typeface="Arial" panose="020B0604020202020204" pitchFamily="34" charset="0"/>
              </a:rPr>
              <a:pPr fontAlgn="base">
                <a:spcBef>
                  <a:spcPct val="0"/>
                </a:spcBef>
                <a:spcAft>
                  <a:spcPct val="0"/>
                </a:spcAft>
              </a:pPr>
              <a:t>15</a:t>
            </a:fld>
            <a:endParaRPr lang="en-GB" altLang="en-US">
              <a:cs typeface="Arial" panose="020B0604020202020204" pitchFamily="34" charset="0"/>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r>
              <a:rPr lang="en-US" altLang="en-US" dirty="0" smtClean="0">
                <a:latin typeface="Arial" panose="020B0604020202020204" pitchFamily="34" charset="0"/>
              </a:rPr>
              <a:t>Slide #</a:t>
            </a:r>
            <a:fld id="{D2B01072-A2CE-4270-BDAE-B85384A86909}" type="slidenum">
              <a:rPr lang="en-US" altLang="en-US" smtClean="0">
                <a:latin typeface="Arial" panose="020B0604020202020204" pitchFamily="34" charset="0"/>
              </a:rPr>
              <a:pPr marL="228600" indent="-228600" eaLnBrk="1" hangingPunct="1"/>
              <a:t>15</a:t>
            </a:fld>
            <a:r>
              <a:rPr lang="en-US" altLang="en-US" dirty="0" smtClean="0">
                <a:latin typeface="Arial" panose="020B0604020202020204" pitchFamily="34" charset="0"/>
              </a:rPr>
              <a:t> – Implement caring for the customer</a:t>
            </a:r>
          </a:p>
          <a:p>
            <a:pPr marL="228600" indent="-228600" eaLnBrk="1" hangingPunct="1"/>
            <a:endParaRPr lang="en-US" altLang="en-US" dirty="0" smtClean="0">
              <a:latin typeface="Arial" panose="020B0604020202020204" pitchFamily="34" charset="0"/>
            </a:endParaRPr>
          </a:p>
          <a:p>
            <a:pPr marL="228600" indent="-228600" eaLnBrk="1" hangingPunct="1">
              <a:buFontTx/>
              <a:buAutoNum type="arabicPeriod"/>
            </a:pPr>
            <a:r>
              <a:rPr lang="en-US" altLang="en-US" dirty="0" smtClean="0">
                <a:latin typeface="Arial" panose="020B0604020202020204" pitchFamily="34" charset="0"/>
              </a:rPr>
              <a:t>Organizations should measure customer satisfaction regularly because it can change over time.</a:t>
            </a:r>
          </a:p>
          <a:p>
            <a:pPr marL="228600" indent="-228600" eaLnBrk="1" hangingPunct="1">
              <a:buFontTx/>
              <a:buAutoNum type="arabicPeriod"/>
            </a:pPr>
            <a:r>
              <a:rPr lang="en-US" altLang="en-US" dirty="0" smtClean="0">
                <a:latin typeface="Arial" panose="020B0604020202020204" pitchFamily="34" charset="0"/>
              </a:rPr>
              <a:t>Measuring customers’ satisfaction accurately helps organizations deal with problems to ensure quality of customer services.</a:t>
            </a:r>
          </a:p>
          <a:p>
            <a:pPr marL="228600" indent="-228600" eaLnBrk="1" hangingPunct="1">
              <a:buFontTx/>
              <a:buAutoNum type="arabicPeriod"/>
            </a:pPr>
            <a:r>
              <a:rPr lang="en-US" altLang="en-US" dirty="0" smtClean="0">
                <a:latin typeface="Arial" panose="020B0604020202020204" pitchFamily="34" charset="0"/>
              </a:rPr>
              <a:t>No matter if you make mistakes or not, the point is whether you know what mistakes you made and how to correct them. </a:t>
            </a:r>
          </a:p>
          <a:p>
            <a:pPr eaLnBrk="1" hangingPunct="1">
              <a:spcBef>
                <a:spcPct val="0"/>
              </a:spcBef>
            </a:pPr>
            <a:endParaRPr lang="en-US" altLang="en-US" dirty="0"/>
          </a:p>
        </p:txBody>
      </p:sp>
    </p:spTree>
    <p:extLst>
      <p:ext uri="{BB962C8B-B14F-4D97-AF65-F5344CB8AC3E}">
        <p14:creationId xmlns:p14="http://schemas.microsoft.com/office/powerpoint/2010/main" val="60025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anose="020B0604020202020204" pitchFamily="34" charset="0"/>
              </a:rPr>
              <a:t>Slide #21 – Tools to measure customer satisfaction</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You can ask participants to give practical examples from their own organization to add to the list.</a:t>
            </a:r>
          </a:p>
          <a:p>
            <a:pPr eaLnBrk="1" hangingPunct="1"/>
            <a:endParaRPr lang="en-US" altLang="en-US" dirty="0" smtClean="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16</a:t>
            </a:fld>
            <a:endParaRPr lang="en-US"/>
          </a:p>
        </p:txBody>
      </p:sp>
    </p:spTree>
    <p:extLst>
      <p:ext uri="{BB962C8B-B14F-4D97-AF65-F5344CB8AC3E}">
        <p14:creationId xmlns:p14="http://schemas.microsoft.com/office/powerpoint/2010/main" val="170845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#22 – Solving the causes of poor customer service</a:t>
            </a:r>
          </a:p>
          <a:p>
            <a:pPr marL="228600" indent="-228600" eaLnBrk="1" hangingPunct="1"/>
            <a:endParaRPr lang="en-US" altLang="en-US" dirty="0" smtClean="0">
              <a:latin typeface="Arial" panose="020B0604020202020204" pitchFamily="34" charset="0"/>
            </a:endParaRPr>
          </a:p>
          <a:p>
            <a:pPr marL="228600" indent="-228600" eaLnBrk="1" hangingPunct="1"/>
            <a:r>
              <a:rPr lang="en-US" altLang="en-US" dirty="0" smtClean="0">
                <a:latin typeface="Arial" panose="020B0604020202020204" pitchFamily="34" charset="0"/>
              </a:rPr>
              <a:t>Here are 2 possible approaches to solve the causes of poor customer service: system improvement and skills improvement.</a:t>
            </a:r>
          </a:p>
          <a:p>
            <a:pPr marL="228600" indent="-228600" eaLnBrk="1" hangingPunct="1"/>
            <a:r>
              <a:rPr lang="en-US" altLang="en-US" dirty="0" smtClean="0">
                <a:latin typeface="Arial" panose="020B0604020202020204" pitchFamily="34" charset="0"/>
              </a:rPr>
              <a:t>Example:</a:t>
            </a:r>
          </a:p>
          <a:p>
            <a:pPr marL="228600" indent="-228600" eaLnBrk="1" hangingPunct="1">
              <a:buFontTx/>
              <a:buAutoNum type="arabicPeriod"/>
            </a:pPr>
            <a:r>
              <a:rPr lang="en-US" altLang="en-US" dirty="0" smtClean="0">
                <a:latin typeface="Arial" panose="020B0604020202020204" pitchFamily="34" charset="0"/>
              </a:rPr>
              <a:t>Customers are not satisfied because of low quality products. The company found that the reason for those low quality products is an error occurred accidentally in the quality control system. So, making sure that the system always works well can solve the above technical problem.</a:t>
            </a:r>
          </a:p>
          <a:p>
            <a:pPr marL="228600" indent="-228600" eaLnBrk="1" hangingPunct="1">
              <a:buFontTx/>
              <a:buAutoNum type="arabicPeriod"/>
            </a:pPr>
            <a:r>
              <a:rPr lang="en-US" altLang="en-US" dirty="0" smtClean="0">
                <a:latin typeface="Arial" panose="020B0604020202020204" pitchFamily="34" charset="0"/>
              </a:rPr>
              <a:t>There is a batch of products with technical defects. Due to a lack of understanding of technical specifications, the salesperson mistakenly sold defective products to customers. The customer’s right was violated. Making sure that the salesperson has both selling and technical skills will help control similar mistakes from happening again.</a:t>
            </a: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17</a:t>
            </a:fld>
            <a:endParaRPr lang="en-US"/>
          </a:p>
        </p:txBody>
      </p:sp>
    </p:spTree>
    <p:extLst>
      <p:ext uri="{BB962C8B-B14F-4D97-AF65-F5344CB8AC3E}">
        <p14:creationId xmlns:p14="http://schemas.microsoft.com/office/powerpoint/2010/main" val="1120592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a:t>
            </a:r>
            <a:fld id="{8E818095-696E-420F-859B-D4266D981611}" type="slidenum">
              <a:rPr lang="en-US" altLang="en-US" smtClean="0">
                <a:latin typeface="Arial" panose="020B0604020202020204" pitchFamily="34" charset="0"/>
              </a:rPr>
              <a:pPr marL="228600" indent="-228600" eaLnBrk="1" hangingPunct="1"/>
              <a:t>18</a:t>
            </a:fld>
            <a:r>
              <a:rPr lang="en-US" altLang="en-US" dirty="0" smtClean="0">
                <a:latin typeface="Arial" panose="020B0604020202020204" pitchFamily="34" charset="0"/>
              </a:rPr>
              <a:t> – Telephone contact</a:t>
            </a:r>
          </a:p>
          <a:p>
            <a:pPr marL="228600" indent="-228600" eaLnBrk="1" hangingPunct="1">
              <a:buFontTx/>
              <a:buAutoNum type="arabicPeriod"/>
            </a:pPr>
            <a:r>
              <a:rPr lang="en-US" altLang="en-US" dirty="0" smtClean="0">
                <a:latin typeface="Arial" panose="020B0604020202020204" pitchFamily="34" charset="0"/>
              </a:rPr>
              <a:t>Telephone communications are mainly based on speaking and listening skills; they are not supported by forms of non-verbal language.</a:t>
            </a:r>
          </a:p>
          <a:p>
            <a:pPr marL="228600" indent="-228600" eaLnBrk="1" hangingPunct="1">
              <a:buFontTx/>
              <a:buAutoNum type="arabicPeriod"/>
            </a:pPr>
            <a:r>
              <a:rPr lang="en-US" altLang="en-US" dirty="0" smtClean="0">
                <a:latin typeface="Arial" panose="020B0604020202020204" pitchFamily="34" charset="0"/>
              </a:rPr>
              <a:t>Telephone communications should be well prepared in order to save time and transfer all necessary information.</a:t>
            </a:r>
          </a:p>
          <a:p>
            <a:pPr marL="228600" indent="-228600" eaLnBrk="1" hangingPunct="1">
              <a:buFontTx/>
              <a:buAutoNum type="arabicPeriod"/>
            </a:pPr>
            <a:r>
              <a:rPr lang="en-US" altLang="en-US" dirty="0" smtClean="0">
                <a:latin typeface="Arial" panose="020B0604020202020204" pitchFamily="34" charset="0"/>
              </a:rPr>
              <a:t>Customers call an organization only when they face difficulties and want to deal with the difficulties. Therefore, organizations should try to meet the customer’s request as soon as possible. Don’t let customers call again and again.</a:t>
            </a: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18</a:t>
            </a:fld>
            <a:endParaRPr lang="en-US"/>
          </a:p>
        </p:txBody>
      </p:sp>
    </p:spTree>
    <p:extLst>
      <p:ext uri="{BB962C8B-B14F-4D97-AF65-F5344CB8AC3E}">
        <p14:creationId xmlns:p14="http://schemas.microsoft.com/office/powerpoint/2010/main" val="3340737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lgn="ctr" eaLnBrk="0" fontAlgn="base" hangingPunct="0">
              <a:spcBef>
                <a:spcPct val="0"/>
              </a:spcBef>
              <a:spcAft>
                <a:spcPct val="0"/>
              </a:spcAft>
            </a:pPr>
            <a:fld id="{E769699B-EC86-4DD2-9026-43C24CBEA057}" type="slidenum">
              <a:rPr lang="en-US" sz="2300">
                <a:solidFill>
                  <a:srgbClr val="000000"/>
                </a:solidFill>
                <a:latin typeface="Arial" pitchFamily="34" charset="0"/>
                <a:cs typeface="Times New Roman" pitchFamily="18" charset="0"/>
              </a:rPr>
              <a:pPr algn="ctr" eaLnBrk="0" fontAlgn="base" hangingPunct="0">
                <a:spcBef>
                  <a:spcPct val="0"/>
                </a:spcBef>
                <a:spcAft>
                  <a:spcPct val="0"/>
                </a:spcAft>
              </a:pPr>
              <a:t>19</a:t>
            </a:fld>
            <a:endParaRPr lang="en-US" sz="2300">
              <a:solidFill>
                <a:srgbClr val="000000"/>
              </a:solidFill>
              <a:latin typeface="Arial" pitchFamily="34" charset="0"/>
              <a:cs typeface="Times New Roman" pitchFamily="18" charset="0"/>
            </a:endParaRPr>
          </a:p>
        </p:txBody>
      </p:sp>
      <p:sp>
        <p:nvSpPr>
          <p:cNvPr id="9830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8308" name="Rectangle 3"/>
          <p:cNvSpPr>
            <a:spLocks noGrp="1" noChangeArrowheads="1"/>
          </p:cNvSpPr>
          <p:nvPr>
            <p:ph type="body" idx="1"/>
          </p:nvPr>
        </p:nvSpPr>
        <p:spPr bwMode="auto">
          <a:xfrm>
            <a:off x="709347" y="4447461"/>
            <a:ext cx="5658384" cy="4213384"/>
          </a:xfrm>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r>
              <a:rPr lang="en-US" altLang="en-US" sz="1200" dirty="0" smtClean="0">
                <a:latin typeface="Arial" panose="020B0604020202020204" pitchFamily="34" charset="0"/>
              </a:rPr>
              <a:t>Slide #</a:t>
            </a:r>
            <a:fld id="{D1FEB04F-E711-42FF-BC95-C8FF1AD65909}" type="slidenum">
              <a:rPr lang="en-US" altLang="en-US" sz="1200" smtClean="0">
                <a:latin typeface="Arial" panose="020B0604020202020204" pitchFamily="34" charset="0"/>
              </a:rPr>
              <a:pPr marL="228600" indent="-228600" eaLnBrk="1" hangingPunct="1"/>
              <a:t>19</a:t>
            </a:fld>
            <a:r>
              <a:rPr lang="en-US" altLang="en-US" sz="1200" dirty="0" smtClean="0">
                <a:latin typeface="Arial" panose="020B0604020202020204" pitchFamily="34" charset="0"/>
              </a:rPr>
              <a:t> – Direct customer contact</a:t>
            </a:r>
          </a:p>
          <a:p>
            <a:pPr marL="228600" indent="-228600" eaLnBrk="1" hangingPunct="1"/>
            <a:endParaRPr lang="en-US" altLang="en-US" sz="1200" dirty="0" smtClean="0">
              <a:latin typeface="Arial" panose="020B0604020202020204" pitchFamily="34" charset="0"/>
            </a:endParaRPr>
          </a:p>
          <a:p>
            <a:pPr marL="228600" indent="-228600" eaLnBrk="1" hangingPunct="1">
              <a:buFontTx/>
              <a:buAutoNum type="arabicPeriod"/>
            </a:pPr>
            <a:r>
              <a:rPr lang="en-US" altLang="en-US" sz="1200" dirty="0" smtClean="0">
                <a:latin typeface="Arial" panose="020B0604020202020204" pitchFamily="34" charset="0"/>
              </a:rPr>
              <a:t>Though customers are not always right, organization should not show customers that they are wrong.</a:t>
            </a:r>
          </a:p>
          <a:p>
            <a:pPr marL="228600" indent="-228600" eaLnBrk="1" hangingPunct="1">
              <a:buFontTx/>
              <a:buAutoNum type="arabicPeriod"/>
            </a:pPr>
            <a:r>
              <a:rPr lang="en-US" altLang="en-US" sz="1200" dirty="0" smtClean="0">
                <a:latin typeface="Arial" panose="020B0604020202020204" pitchFamily="34" charset="0"/>
              </a:rPr>
              <a:t>Caring for customers is actually necessary to make sure that the customers are satisfied.</a:t>
            </a:r>
          </a:p>
          <a:p>
            <a:pPr marL="228600" indent="-228600" eaLnBrk="1" hangingPunct="1"/>
            <a:endParaRPr lang="en-US" altLang="en-US" sz="1200" dirty="0" smtClean="0">
              <a:latin typeface="Arial" panose="020B0604020202020204" pitchFamily="34" charset="0"/>
            </a:endParaRPr>
          </a:p>
          <a:p>
            <a:pPr marL="228600" indent="-228600" eaLnBrk="1" hangingPunct="1"/>
            <a:r>
              <a:rPr lang="en-US" altLang="en-US" sz="1200" dirty="0" smtClean="0">
                <a:latin typeface="Arial" panose="020B0604020202020204" pitchFamily="34" charset="0"/>
              </a:rPr>
              <a:t>Example:</a:t>
            </a:r>
          </a:p>
          <a:p>
            <a:pPr marL="228600" indent="-228600" eaLnBrk="1" hangingPunct="1"/>
            <a:endParaRPr lang="en-US" altLang="en-US" sz="1200" dirty="0" smtClean="0">
              <a:latin typeface="Arial" panose="020B0604020202020204" pitchFamily="34" charset="0"/>
            </a:endParaRPr>
          </a:p>
          <a:p>
            <a:pPr marL="228600" indent="-228600" eaLnBrk="1" hangingPunct="1"/>
            <a:r>
              <a:rPr lang="en-US" altLang="en-US" sz="1200" dirty="0" smtClean="0">
                <a:latin typeface="Arial" panose="020B0604020202020204" pitchFamily="34" charset="0"/>
              </a:rPr>
              <a:t>Mr. </a:t>
            </a:r>
            <a:r>
              <a:rPr lang="en-US" altLang="en-US" sz="1200" dirty="0" err="1" smtClean="0">
                <a:solidFill>
                  <a:srgbClr val="EB0D4C"/>
                </a:solidFill>
                <a:latin typeface="Arial" panose="020B0604020202020204" pitchFamily="34" charset="0"/>
              </a:rPr>
              <a:t>Raouf</a:t>
            </a:r>
            <a:r>
              <a:rPr lang="en-US" altLang="en-US" sz="1200" dirty="0" smtClean="0">
                <a:solidFill>
                  <a:srgbClr val="EB0D4C"/>
                </a:solidFill>
                <a:latin typeface="Arial" panose="020B0604020202020204" pitchFamily="34" charset="0"/>
              </a:rPr>
              <a:t> (1)</a:t>
            </a:r>
            <a:r>
              <a:rPr lang="en-US" altLang="en-US" sz="1200" dirty="0" smtClean="0">
                <a:latin typeface="Arial" panose="020B0604020202020204" pitchFamily="34" charset="0"/>
              </a:rPr>
              <a:t> bought a defective fan from the Fan XYZ Company. He found that it makes noise and its engine becomes very hot. He requested the company to replace it. He did not know that he had bought the fan at a discount price because it was not of standard quality. </a:t>
            </a:r>
          </a:p>
          <a:p>
            <a:pPr marL="228600" indent="-228600" eaLnBrk="1" hangingPunct="1"/>
            <a:endParaRPr lang="en-US" altLang="en-US" sz="1200" dirty="0" smtClean="0">
              <a:latin typeface="Arial" panose="020B0604020202020204" pitchFamily="34" charset="0"/>
            </a:endParaRPr>
          </a:p>
          <a:p>
            <a:pPr marL="228600" indent="-228600" eaLnBrk="1" hangingPunct="1"/>
            <a:r>
              <a:rPr lang="en-US" altLang="en-US" sz="1200" dirty="0" smtClean="0">
                <a:latin typeface="Arial" panose="020B0604020202020204" pitchFamily="34" charset="0"/>
              </a:rPr>
              <a:t>The salesperson refused Mr. </a:t>
            </a:r>
            <a:r>
              <a:rPr lang="en-US" altLang="en-US" sz="1200" dirty="0" err="1" smtClean="0">
                <a:solidFill>
                  <a:srgbClr val="EB0D4C"/>
                </a:solidFill>
                <a:latin typeface="Arial" panose="020B0604020202020204" pitchFamily="34" charset="0"/>
              </a:rPr>
              <a:t>Raouf</a:t>
            </a:r>
            <a:r>
              <a:rPr lang="en-US" altLang="en-US" sz="1200" dirty="0" err="1" smtClean="0">
                <a:latin typeface="Arial" panose="020B0604020202020204" pitchFamily="34" charset="0"/>
              </a:rPr>
              <a:t>’s</a:t>
            </a:r>
            <a:r>
              <a:rPr lang="en-US" altLang="en-US" sz="1200" dirty="0" smtClean="0">
                <a:latin typeface="Arial" panose="020B0604020202020204" pitchFamily="34" charset="0"/>
              </a:rPr>
              <a:t> request, he told Mr. </a:t>
            </a:r>
            <a:r>
              <a:rPr lang="en-US" altLang="en-US" sz="1200" dirty="0" err="1" smtClean="0">
                <a:solidFill>
                  <a:srgbClr val="EB0D4C"/>
                </a:solidFill>
                <a:latin typeface="Arial" panose="020B0604020202020204" pitchFamily="34" charset="0"/>
              </a:rPr>
              <a:t>Raouf</a:t>
            </a:r>
            <a:r>
              <a:rPr lang="en-US" altLang="en-US" sz="1200" dirty="0" smtClean="0">
                <a:latin typeface="Arial" panose="020B0604020202020204" pitchFamily="34" charset="0"/>
              </a:rPr>
              <a:t> he got what he paid for and if he wants a better fan, he has to pay more.</a:t>
            </a:r>
          </a:p>
          <a:p>
            <a:pPr marL="228600" indent="-228600" eaLnBrk="1" hangingPunct="1"/>
            <a:endParaRPr lang="en-US" altLang="en-US" sz="1200" dirty="0" smtClean="0">
              <a:latin typeface="Arial" panose="020B0604020202020204" pitchFamily="34" charset="0"/>
            </a:endParaRPr>
          </a:p>
          <a:p>
            <a:pPr marL="228600" indent="-228600" eaLnBrk="1" hangingPunct="1"/>
            <a:r>
              <a:rPr lang="en-US" altLang="en-US" sz="1200" dirty="0" smtClean="0">
                <a:latin typeface="Arial" panose="020B0604020202020204" pitchFamily="34" charset="0"/>
              </a:rPr>
              <a:t>Blaming customers is not a professional way of caring for the customer. Mr. </a:t>
            </a:r>
            <a:r>
              <a:rPr lang="en-US" altLang="en-US" sz="1200" dirty="0" err="1" smtClean="0">
                <a:solidFill>
                  <a:srgbClr val="EB0D4C"/>
                </a:solidFill>
                <a:latin typeface="Arial" panose="020B0604020202020204" pitchFamily="34" charset="0"/>
              </a:rPr>
              <a:t>Raouf</a:t>
            </a:r>
            <a:r>
              <a:rPr lang="en-US" altLang="en-US" sz="1200" dirty="0" err="1" smtClean="0">
                <a:latin typeface="Arial" panose="020B0604020202020204" pitchFamily="34" charset="0"/>
              </a:rPr>
              <a:t>’s</a:t>
            </a:r>
            <a:r>
              <a:rPr lang="en-US" altLang="en-US" sz="1200" dirty="0" smtClean="0">
                <a:latin typeface="Arial" panose="020B0604020202020204" pitchFamily="34" charset="0"/>
              </a:rPr>
              <a:t> misunderstanding may result from mistakes of the salesperson in explaining the product’s price and quality. So, what the salesperson has to do at that moment is to satisfy Mr. </a:t>
            </a:r>
            <a:r>
              <a:rPr lang="en-US" altLang="en-US" sz="1200" dirty="0" err="1" smtClean="0">
                <a:solidFill>
                  <a:srgbClr val="EB0D4C"/>
                </a:solidFill>
                <a:latin typeface="Arial" panose="020B0604020202020204" pitchFamily="34" charset="0"/>
              </a:rPr>
              <a:t>Raouf</a:t>
            </a:r>
            <a:r>
              <a:rPr lang="en-US" altLang="en-US" sz="1200" dirty="0" err="1" smtClean="0">
                <a:latin typeface="Arial" panose="020B0604020202020204" pitchFamily="34" charset="0"/>
              </a:rPr>
              <a:t>’s</a:t>
            </a:r>
            <a:r>
              <a:rPr lang="en-US" altLang="en-US" sz="1200" dirty="0" smtClean="0">
                <a:latin typeface="Arial" panose="020B0604020202020204" pitchFamily="34" charset="0"/>
              </a:rPr>
              <a:t> need (replace his defective fan with a good one) with an arrangement that is accepted by the company (even if the company has to suffer some loss).</a:t>
            </a:r>
          </a:p>
          <a:p>
            <a:pPr eaLnBrk="1" hangingPunct="1">
              <a:spcBef>
                <a:spcPct val="0"/>
              </a:spcBef>
            </a:pPr>
            <a:endParaRPr lang="en-US" dirty="0">
              <a:ea typeface="Geneva"/>
              <a:cs typeface="Geneva"/>
            </a:endParaRPr>
          </a:p>
        </p:txBody>
      </p:sp>
    </p:spTree>
    <p:extLst>
      <p:ext uri="{BB962C8B-B14F-4D97-AF65-F5344CB8AC3E}">
        <p14:creationId xmlns:p14="http://schemas.microsoft.com/office/powerpoint/2010/main" val="2989370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23</a:t>
            </a:fld>
            <a:endParaRPr lang="en-US"/>
          </a:p>
        </p:txBody>
      </p:sp>
    </p:spTree>
    <p:extLst>
      <p:ext uri="{BB962C8B-B14F-4D97-AF65-F5344CB8AC3E}">
        <p14:creationId xmlns:p14="http://schemas.microsoft.com/office/powerpoint/2010/main" val="3816795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a:t>
            </a:r>
            <a:fld id="{652DF9CC-6B2D-46D3-9630-CD0781272EC6}" type="slidenum">
              <a:rPr lang="en-US" altLang="en-US" smtClean="0">
                <a:latin typeface="Arial" panose="020B0604020202020204" pitchFamily="34" charset="0"/>
              </a:rPr>
              <a:pPr marL="228600" indent="-228600" eaLnBrk="1" hangingPunct="1"/>
              <a:t>25</a:t>
            </a:fld>
            <a:r>
              <a:rPr lang="en-US" altLang="en-US" dirty="0" smtClean="0">
                <a:latin typeface="Arial" panose="020B0604020202020204" pitchFamily="34" charset="0"/>
              </a:rPr>
              <a:t> – Managing for customer satisfaction</a:t>
            </a:r>
          </a:p>
          <a:p>
            <a:pPr marL="228600" indent="-228600" eaLnBrk="1" hangingPunct="1"/>
            <a:endParaRPr lang="en-US" altLang="en-US" dirty="0" smtClean="0">
              <a:latin typeface="Arial" panose="020B0604020202020204" pitchFamily="34" charset="0"/>
            </a:endParaRPr>
          </a:p>
          <a:p>
            <a:pPr marL="228600" indent="-228600" eaLnBrk="1" hangingPunct="1">
              <a:buFontTx/>
              <a:buAutoNum type="arabicPeriod"/>
            </a:pPr>
            <a:r>
              <a:rPr lang="en-US" altLang="en-US" dirty="0" smtClean="0">
                <a:latin typeface="Arial" panose="020B0604020202020204" pitchFamily="34" charset="0"/>
              </a:rPr>
              <a:t>Show slide to conclude</a:t>
            </a:r>
          </a:p>
          <a:p>
            <a:pPr marL="228600" indent="-228600" eaLnBrk="1" hangingPunct="1">
              <a:buFontTx/>
              <a:buAutoNum type="arabicPeriod"/>
            </a:pPr>
            <a:r>
              <a:rPr lang="en-US" altLang="en-US" dirty="0" smtClean="0">
                <a:latin typeface="Arial" panose="020B0604020202020204" pitchFamily="34" charset="0"/>
              </a:rPr>
              <a:t>Participants’ review and complete the quick quiz in the Teaching Material 8</a:t>
            </a:r>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25</a:t>
            </a:fld>
            <a:endParaRPr lang="en-US"/>
          </a:p>
        </p:txBody>
      </p:sp>
    </p:spTree>
    <p:extLst>
      <p:ext uri="{BB962C8B-B14F-4D97-AF65-F5344CB8AC3E}">
        <p14:creationId xmlns:p14="http://schemas.microsoft.com/office/powerpoint/2010/main" val="349026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anose="020B0604020202020204" pitchFamily="34" charset="0"/>
              </a:rPr>
              <a:t>Slide #</a:t>
            </a:r>
            <a:fld id="{0CEA2A48-E7FF-48EE-8CF0-11229F0CFD3B}" type="slidenum">
              <a:rPr lang="en-US" altLang="en-US" smtClean="0">
                <a:latin typeface="Arial" panose="020B0604020202020204" pitchFamily="34" charset="0"/>
              </a:rPr>
              <a:pPr eaLnBrk="1" hangingPunct="1"/>
              <a:t>3</a:t>
            </a:fld>
            <a:r>
              <a:rPr lang="en-US" altLang="en-US" dirty="0" smtClean="0">
                <a:latin typeface="Arial" panose="020B0604020202020204" pitchFamily="34" charset="0"/>
              </a:rPr>
              <a:t> – The importance of the customer</a:t>
            </a:r>
          </a:p>
          <a:p>
            <a:pPr eaLnBrk="1" hangingPunct="1"/>
            <a:r>
              <a:rPr lang="en-US" altLang="en-US" dirty="0" smtClean="0">
                <a:latin typeface="Arial" panose="020B0604020202020204" pitchFamily="34" charset="0"/>
              </a:rPr>
              <a:t>Slide can be used for discussion.</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This question is very important for organizations.</a:t>
            </a:r>
          </a:p>
          <a:p>
            <a:pPr eaLnBrk="1" hangingPunct="1"/>
            <a:r>
              <a:rPr lang="en-US" altLang="en-US" dirty="0" smtClean="0">
                <a:latin typeface="Arial" panose="020B0604020202020204" pitchFamily="34" charset="0"/>
              </a:rPr>
              <a:t>The most accurate answer is that all organizations are in the business of satisfying their customers.</a:t>
            </a:r>
          </a:p>
          <a:p>
            <a:pPr eaLnBrk="1" hangingPunct="1"/>
            <a:r>
              <a:rPr lang="en-US" altLang="en-US" u="sng" dirty="0" smtClean="0">
                <a:latin typeface="Arial" panose="020B0604020202020204" pitchFamily="34" charset="0"/>
              </a:rPr>
              <a:t>Example</a:t>
            </a:r>
          </a:p>
          <a:p>
            <a:pPr eaLnBrk="1" hangingPunct="1"/>
            <a:r>
              <a:rPr lang="en-US" altLang="en-US" dirty="0" smtClean="0">
                <a:latin typeface="Arial" panose="020B0604020202020204" pitchFamily="34" charset="0"/>
              </a:rPr>
              <a:t>There are plenty of </a:t>
            </a:r>
            <a:r>
              <a:rPr lang="en-US" altLang="en-US" dirty="0" smtClean="0">
                <a:solidFill>
                  <a:srgbClr val="D40702"/>
                </a:solidFill>
                <a:latin typeface="Arial" panose="020B0604020202020204" pitchFamily="34" charset="0"/>
              </a:rPr>
              <a:t>DVD players (1)</a:t>
            </a:r>
            <a:r>
              <a:rPr lang="en-US" altLang="en-US" dirty="0" smtClean="0">
                <a:latin typeface="Arial" panose="020B0604020202020204" pitchFamily="34" charset="0"/>
              </a:rPr>
              <a:t> on the market of various quality, price, and features. A customer may have many choices but decides to choose only one. By buying a </a:t>
            </a:r>
            <a:r>
              <a:rPr lang="en-US" altLang="en-US" dirty="0" smtClean="0">
                <a:solidFill>
                  <a:srgbClr val="D40702"/>
                </a:solidFill>
                <a:latin typeface="Arial" panose="020B0604020202020204" pitchFamily="34" charset="0"/>
              </a:rPr>
              <a:t>DVD player</a:t>
            </a:r>
            <a:r>
              <a:rPr lang="en-US" altLang="en-US" dirty="0" smtClean="0">
                <a:latin typeface="Arial" panose="020B0604020202020204" pitchFamily="34" charset="0"/>
              </a:rPr>
              <a:t>, the customer not only bought the </a:t>
            </a:r>
            <a:r>
              <a:rPr lang="en-US" altLang="en-US" dirty="0" smtClean="0">
                <a:solidFill>
                  <a:srgbClr val="D40702"/>
                </a:solidFill>
                <a:latin typeface="Arial" panose="020B0604020202020204" pitchFamily="34" charset="0"/>
              </a:rPr>
              <a:t>DVD player</a:t>
            </a:r>
            <a:r>
              <a:rPr lang="en-US" altLang="en-US" dirty="0" smtClean="0">
                <a:latin typeface="Arial" panose="020B0604020202020204" pitchFamily="34" charset="0"/>
              </a:rPr>
              <a:t> but also bought his/her satisfaction. This satisfaction is the difference among products and is the competitive advantage of the company/organization.</a:t>
            </a:r>
          </a:p>
          <a:p>
            <a:pPr eaLnBrk="1" hangingPunct="1"/>
            <a:endParaRPr lang="en-US" altLang="en-US" dirty="0" smtClean="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3</a:t>
            </a:fld>
            <a:endParaRPr lang="en-US"/>
          </a:p>
        </p:txBody>
      </p:sp>
    </p:spTree>
    <p:extLst>
      <p:ext uri="{BB962C8B-B14F-4D97-AF65-F5344CB8AC3E}">
        <p14:creationId xmlns:p14="http://schemas.microsoft.com/office/powerpoint/2010/main" val="68953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a:t>
            </a:r>
            <a:fld id="{0243FFE0-1E4E-4684-8DB8-1336134B95B1}" type="slidenum">
              <a:rPr lang="en-US" altLang="en-US" smtClean="0">
                <a:latin typeface="Arial" panose="020B0604020202020204" pitchFamily="34" charset="0"/>
              </a:rPr>
              <a:pPr marL="228600" indent="-228600" eaLnBrk="1" hangingPunct="1"/>
              <a:t>4</a:t>
            </a:fld>
            <a:r>
              <a:rPr lang="en-US" altLang="en-US" dirty="0" smtClean="0">
                <a:latin typeface="Arial" panose="020B0604020202020204" pitchFamily="34" charset="0"/>
              </a:rPr>
              <a:t> – The importance of customers</a:t>
            </a:r>
          </a:p>
          <a:p>
            <a:pPr marL="228600" indent="-228600" eaLnBrk="1" hangingPunct="1"/>
            <a:r>
              <a:rPr lang="en-US" altLang="en-US" dirty="0" smtClean="0">
                <a:latin typeface="Arial" panose="020B0604020202020204" pitchFamily="34" charset="0"/>
              </a:rPr>
              <a:t>The content of the slide is to be used for conclusion of groups’ discussion. You should emphasize that </a:t>
            </a:r>
            <a:r>
              <a:rPr lang="en-US" altLang="en-US" b="1" dirty="0" smtClean="0">
                <a:latin typeface="Arial" panose="020B0604020202020204" pitchFamily="34" charset="0"/>
              </a:rPr>
              <a:t>if customers don’t like what a firm (organization) offers, they can simply choose another, thereby possibly impairing that organization’s future.</a:t>
            </a:r>
            <a:r>
              <a:rPr lang="en-US" altLang="en-US" dirty="0" smtClean="0">
                <a:latin typeface="Arial" panose="020B0604020202020204" pitchFamily="34" charset="0"/>
              </a:rPr>
              <a:t> </a:t>
            </a:r>
          </a:p>
          <a:p>
            <a:pPr marL="228600" indent="-228600" eaLnBrk="1" hangingPunct="1"/>
            <a:endParaRPr lang="en-US" altLang="en-US" dirty="0" smtClean="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4</a:t>
            </a:fld>
            <a:endParaRPr lang="en-US"/>
          </a:p>
        </p:txBody>
      </p:sp>
    </p:spTree>
    <p:extLst>
      <p:ext uri="{BB962C8B-B14F-4D97-AF65-F5344CB8AC3E}">
        <p14:creationId xmlns:p14="http://schemas.microsoft.com/office/powerpoint/2010/main" val="34093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 </a:t>
            </a:r>
            <a:fld id="{2E9E9D73-4DA7-46D4-ACD3-A8E0E40AD3E2}" type="slidenum">
              <a:rPr lang="en-US" altLang="en-US" smtClean="0">
                <a:latin typeface="Arial" panose="020B0604020202020204" pitchFamily="34" charset="0"/>
              </a:rPr>
              <a:pPr marL="228600" indent="-228600" eaLnBrk="1" hangingPunct="1"/>
              <a:t>5</a:t>
            </a:fld>
            <a:r>
              <a:rPr lang="en-US" altLang="en-US" dirty="0" smtClean="0">
                <a:latin typeface="Arial" panose="020B0604020202020204" pitchFamily="34" charset="0"/>
              </a:rPr>
              <a:t> – Who are customers?</a:t>
            </a:r>
          </a:p>
          <a:p>
            <a:pPr marL="228600" indent="-228600" eaLnBrk="1" hangingPunct="1"/>
            <a:endParaRPr lang="en-US" altLang="en-US" dirty="0" smtClean="0">
              <a:latin typeface="Arial" panose="020B0604020202020204" pitchFamily="34" charset="0"/>
            </a:endParaRPr>
          </a:p>
          <a:p>
            <a:pPr marL="228600" indent="-228600" eaLnBrk="1" hangingPunct="1"/>
            <a:r>
              <a:rPr lang="en-US" altLang="en-US" dirty="0" smtClean="0">
                <a:latin typeface="Arial" panose="020B0604020202020204" pitchFamily="34" charset="0"/>
              </a:rPr>
              <a:t>Help the participants to get rid of the thought that customers are people who buy the organization’s products or services, in order to introduce the concept of internal customers.</a:t>
            </a: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5</a:t>
            </a:fld>
            <a:endParaRPr lang="en-US"/>
          </a:p>
        </p:txBody>
      </p:sp>
    </p:spTree>
    <p:extLst>
      <p:ext uri="{BB962C8B-B14F-4D97-AF65-F5344CB8AC3E}">
        <p14:creationId xmlns:p14="http://schemas.microsoft.com/office/powerpoint/2010/main" val="774683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lgn="ctr" eaLnBrk="0" fontAlgn="base" hangingPunct="0">
              <a:spcBef>
                <a:spcPct val="0"/>
              </a:spcBef>
              <a:spcAft>
                <a:spcPct val="0"/>
              </a:spcAft>
            </a:pPr>
            <a:fld id="{E769699B-EC86-4DD2-9026-43C24CBEA057}" type="slidenum">
              <a:rPr lang="en-US" sz="2300">
                <a:solidFill>
                  <a:srgbClr val="000000"/>
                </a:solidFill>
                <a:latin typeface="Arial" pitchFamily="34" charset="0"/>
                <a:cs typeface="Times New Roman" pitchFamily="18" charset="0"/>
              </a:rPr>
              <a:pPr algn="ctr" eaLnBrk="0" fontAlgn="base" hangingPunct="0">
                <a:spcBef>
                  <a:spcPct val="0"/>
                </a:spcBef>
                <a:spcAft>
                  <a:spcPct val="0"/>
                </a:spcAft>
              </a:pPr>
              <a:t>6</a:t>
            </a:fld>
            <a:endParaRPr lang="en-US" sz="2300">
              <a:solidFill>
                <a:srgbClr val="000000"/>
              </a:solidFill>
              <a:latin typeface="Arial" pitchFamily="34" charset="0"/>
              <a:cs typeface="Times New Roman" pitchFamily="18" charset="0"/>
            </a:endParaRPr>
          </a:p>
        </p:txBody>
      </p:sp>
      <p:sp>
        <p:nvSpPr>
          <p:cNvPr id="9830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8308" name="Rectangle 3"/>
          <p:cNvSpPr>
            <a:spLocks noGrp="1" noChangeArrowheads="1"/>
          </p:cNvSpPr>
          <p:nvPr>
            <p:ph type="body" idx="1"/>
          </p:nvPr>
        </p:nvSpPr>
        <p:spPr bwMode="auto">
          <a:xfrm>
            <a:off x="709347" y="4447461"/>
            <a:ext cx="5658384" cy="4213384"/>
          </a:xfrm>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r>
              <a:rPr lang="en-US" altLang="en-US" dirty="0" smtClean="0">
                <a:latin typeface="Arial" panose="020B0604020202020204" pitchFamily="34" charset="0"/>
              </a:rPr>
              <a:t>Slide # </a:t>
            </a:r>
            <a:fld id="{E3AC3782-B051-4655-BFDF-4ECB5DA652E2}" type="slidenum">
              <a:rPr lang="en-US" altLang="en-US" smtClean="0">
                <a:latin typeface="Arial" panose="020B0604020202020204" pitchFamily="34" charset="0"/>
              </a:rPr>
              <a:pPr marL="228600" indent="-228600" eaLnBrk="1" hangingPunct="1"/>
              <a:t>6</a:t>
            </a:fld>
            <a:r>
              <a:rPr lang="en-US" altLang="en-US" dirty="0" smtClean="0">
                <a:latin typeface="Arial" panose="020B0604020202020204" pitchFamily="34" charset="0"/>
              </a:rPr>
              <a:t> – Who are customers?</a:t>
            </a:r>
          </a:p>
          <a:p>
            <a:pPr marL="228600" indent="-228600" eaLnBrk="1" hangingPunct="1"/>
            <a:r>
              <a:rPr lang="en-US" altLang="en-US" dirty="0" smtClean="0">
                <a:latin typeface="Arial" panose="020B0604020202020204" pitchFamily="34" charset="0"/>
              </a:rPr>
              <a:t>Depending on different situations, the three customer components can refer to one individual, or three independent individuals.</a:t>
            </a:r>
          </a:p>
          <a:p>
            <a:pPr marL="228600" indent="-228600" eaLnBrk="1" hangingPunct="1"/>
            <a:endParaRPr lang="en-US" altLang="en-US" dirty="0" smtClean="0">
              <a:latin typeface="Arial" panose="020B0604020202020204" pitchFamily="34" charset="0"/>
            </a:endParaRPr>
          </a:p>
          <a:p>
            <a:pPr marL="228600" indent="-228600" eaLnBrk="1" hangingPunct="1"/>
            <a:r>
              <a:rPr lang="en-US" altLang="en-US" b="1" dirty="0" smtClean="0">
                <a:latin typeface="Arial" panose="020B0604020202020204" pitchFamily="34" charset="0"/>
              </a:rPr>
              <a:t>NOTE</a:t>
            </a:r>
            <a:r>
              <a:rPr lang="en-US" altLang="en-US" dirty="0" smtClean="0">
                <a:latin typeface="Arial" panose="020B0604020202020204" pitchFamily="34" charset="0"/>
              </a:rPr>
              <a:t>: Provide an example of one customer who incorporates all three components, and of three separate customers who each represent one component.</a:t>
            </a:r>
          </a:p>
          <a:p>
            <a:pPr eaLnBrk="1" hangingPunct="1">
              <a:spcBef>
                <a:spcPct val="0"/>
              </a:spcBef>
            </a:pPr>
            <a:endParaRPr lang="en-US" dirty="0">
              <a:ea typeface="Geneva"/>
              <a:cs typeface="Geneva"/>
            </a:endParaRPr>
          </a:p>
        </p:txBody>
      </p:sp>
    </p:spTree>
    <p:extLst>
      <p:ext uri="{BB962C8B-B14F-4D97-AF65-F5344CB8AC3E}">
        <p14:creationId xmlns:p14="http://schemas.microsoft.com/office/powerpoint/2010/main" val="200455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a:t>
            </a:r>
            <a:fld id="{B9134700-ED32-48B1-9374-B89A875F7A8A}" type="slidenum">
              <a:rPr lang="en-US" altLang="en-US" smtClean="0">
                <a:latin typeface="Arial" panose="020B0604020202020204" pitchFamily="34" charset="0"/>
              </a:rPr>
              <a:pPr marL="228600" indent="-228600" eaLnBrk="1" hangingPunct="1"/>
              <a:t>7</a:t>
            </a:fld>
            <a:r>
              <a:rPr lang="en-US" altLang="en-US" dirty="0" smtClean="0">
                <a:latin typeface="Arial" panose="020B0604020202020204" pitchFamily="34" charset="0"/>
              </a:rPr>
              <a:t> – External customers</a:t>
            </a:r>
          </a:p>
          <a:p>
            <a:pPr marL="228600" indent="-228600" eaLnBrk="1" hangingPunct="1"/>
            <a:r>
              <a:rPr lang="en-US" altLang="en-US" dirty="0" smtClean="0">
                <a:latin typeface="Arial" panose="020B0604020202020204" pitchFamily="34" charset="0"/>
              </a:rPr>
              <a:t>You should emphasize that for an organization to survive, it needs to care for its external customers first.</a:t>
            </a:r>
          </a:p>
          <a:p>
            <a:pPr marL="228600" indent="-228600" eaLnBrk="1" hangingPunct="1"/>
            <a:endParaRPr lang="en-US" altLang="en-US" dirty="0" smtClean="0">
              <a:latin typeface="Arial" panose="020B0604020202020204" pitchFamily="34" charset="0"/>
            </a:endParaRPr>
          </a:p>
          <a:p>
            <a:pPr marL="228600" indent="-228600" eaLnBrk="1" hangingPunct="1"/>
            <a:r>
              <a:rPr lang="en-US" altLang="en-US" u="sng" dirty="0" smtClean="0">
                <a:latin typeface="Arial" panose="020B0604020202020204" pitchFamily="34" charset="0"/>
              </a:rPr>
              <a:t>Example</a:t>
            </a:r>
            <a:r>
              <a:rPr lang="en-US" altLang="en-US" dirty="0" smtClean="0">
                <a:latin typeface="Arial" panose="020B0604020202020204" pitchFamily="34" charset="0"/>
              </a:rPr>
              <a:t>:</a:t>
            </a:r>
          </a:p>
          <a:p>
            <a:pPr marL="685800" lvl="1" indent="-228600" eaLnBrk="1" hangingPunct="1"/>
            <a:r>
              <a:rPr lang="en-US" altLang="en-US" dirty="0" smtClean="0">
                <a:latin typeface="Arial" panose="020B0604020202020204" pitchFamily="34" charset="0"/>
              </a:rPr>
              <a:t>Mr. </a:t>
            </a:r>
            <a:r>
              <a:rPr lang="en-US" altLang="en-US" dirty="0" smtClean="0">
                <a:solidFill>
                  <a:srgbClr val="EB0D4C"/>
                </a:solidFill>
                <a:latin typeface="Arial" panose="020B0604020202020204" pitchFamily="34" charset="0"/>
              </a:rPr>
              <a:t>Ahmed (1)</a:t>
            </a:r>
            <a:r>
              <a:rPr lang="en-US" altLang="en-US" dirty="0" smtClean="0">
                <a:latin typeface="Arial" panose="020B0604020202020204" pitchFamily="34" charset="0"/>
              </a:rPr>
              <a:t> establishes the Fan XYZ Company as an electric fan company. The company’s product is sold to people who need to cool their houses in the summer. So the company was established to satisfy a group of people’s need to cool their house with electric fans. Without that customer demand, surely Mr. </a:t>
            </a:r>
            <a:r>
              <a:rPr lang="en-US" altLang="en-US" dirty="0" smtClean="0">
                <a:solidFill>
                  <a:srgbClr val="EB0D4C"/>
                </a:solidFill>
                <a:latin typeface="Arial" panose="020B0604020202020204" pitchFamily="34" charset="0"/>
              </a:rPr>
              <a:t>Ahmed</a:t>
            </a:r>
            <a:r>
              <a:rPr lang="en-US" altLang="en-US" dirty="0" smtClean="0">
                <a:latin typeface="Arial" panose="020B0604020202020204" pitchFamily="34" charset="0"/>
              </a:rPr>
              <a:t> would not have established the company. Obviously, Mr. </a:t>
            </a:r>
            <a:r>
              <a:rPr lang="en-US" altLang="en-US" dirty="0" smtClean="0">
                <a:solidFill>
                  <a:srgbClr val="EB0D4C"/>
                </a:solidFill>
                <a:latin typeface="Arial" panose="020B0604020202020204" pitchFamily="34" charset="0"/>
              </a:rPr>
              <a:t>Ahmed</a:t>
            </a:r>
            <a:r>
              <a:rPr lang="en-US" altLang="en-US" dirty="0" smtClean="0">
                <a:latin typeface="Arial" panose="020B0604020202020204" pitchFamily="34" charset="0"/>
              </a:rPr>
              <a:t> established the company with the intention to satisfy potential customers’ demand.</a:t>
            </a: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7</a:t>
            </a:fld>
            <a:endParaRPr lang="en-US"/>
          </a:p>
        </p:txBody>
      </p:sp>
    </p:spTree>
    <p:extLst>
      <p:ext uri="{BB962C8B-B14F-4D97-AF65-F5344CB8AC3E}">
        <p14:creationId xmlns:p14="http://schemas.microsoft.com/office/powerpoint/2010/main" val="72360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a:t>
            </a:r>
            <a:fld id="{2B52ABCC-4658-4845-8344-987C563F8E5C}" type="slidenum">
              <a:rPr lang="en-US" altLang="en-US" smtClean="0">
                <a:latin typeface="Arial" panose="020B0604020202020204" pitchFamily="34" charset="0"/>
              </a:rPr>
              <a:pPr marL="228600" indent="-228600" eaLnBrk="1" hangingPunct="1"/>
              <a:t>8</a:t>
            </a:fld>
            <a:r>
              <a:rPr lang="en-US" altLang="en-US" dirty="0" smtClean="0">
                <a:latin typeface="Arial" panose="020B0604020202020204" pitchFamily="34" charset="0"/>
              </a:rPr>
              <a:t> – Internal customers</a:t>
            </a:r>
          </a:p>
          <a:p>
            <a:pPr marL="228600" indent="-228600" eaLnBrk="1" hangingPunct="1"/>
            <a:r>
              <a:rPr lang="en-US" altLang="en-US" dirty="0" smtClean="0">
                <a:latin typeface="Arial" panose="020B0604020202020204" pitchFamily="34" charset="0"/>
              </a:rPr>
              <a:t>You should make clear that the concept of internal customer does not mean that the staff of an organization use the finished product or services of their organization.</a:t>
            </a:r>
          </a:p>
          <a:p>
            <a:pPr marL="228600" indent="-228600" eaLnBrk="1" hangingPunct="1"/>
            <a:endParaRPr lang="en-US" altLang="en-US" u="sng" dirty="0" smtClean="0">
              <a:latin typeface="Arial" panose="020B0604020202020204" pitchFamily="34" charset="0"/>
            </a:endParaRPr>
          </a:p>
          <a:p>
            <a:pPr marL="228600" indent="-228600" eaLnBrk="1" hangingPunct="1"/>
            <a:r>
              <a:rPr lang="en-US" altLang="en-US" u="sng" dirty="0" smtClean="0">
                <a:latin typeface="Arial" panose="020B0604020202020204" pitchFamily="34" charset="0"/>
              </a:rPr>
              <a:t>Example 1</a:t>
            </a:r>
            <a:r>
              <a:rPr lang="en-US" altLang="en-US" dirty="0" smtClean="0">
                <a:latin typeface="Arial" panose="020B0604020202020204" pitchFamily="34" charset="0"/>
              </a:rPr>
              <a:t>:</a:t>
            </a:r>
          </a:p>
          <a:p>
            <a:pPr marL="685800" lvl="1" indent="-228600" eaLnBrk="1" hangingPunct="1"/>
            <a:r>
              <a:rPr lang="en-US" altLang="en-US" dirty="0" smtClean="0">
                <a:latin typeface="Arial" panose="020B0604020202020204" pitchFamily="34" charset="0"/>
              </a:rPr>
              <a:t>Ms. </a:t>
            </a:r>
            <a:r>
              <a:rPr lang="en-US" altLang="en-US" dirty="0" err="1" smtClean="0">
                <a:solidFill>
                  <a:srgbClr val="EB0D4C"/>
                </a:solidFill>
                <a:latin typeface="Arial" panose="020B0604020202020204" pitchFamily="34" charset="0"/>
              </a:rPr>
              <a:t>Hoda</a:t>
            </a:r>
            <a:r>
              <a:rPr lang="en-US" altLang="en-US" dirty="0" smtClean="0">
                <a:solidFill>
                  <a:srgbClr val="EB0D4C"/>
                </a:solidFill>
                <a:latin typeface="Arial" panose="020B0604020202020204" pitchFamily="34" charset="0"/>
              </a:rPr>
              <a:t> (1)</a:t>
            </a:r>
            <a:r>
              <a:rPr lang="en-US" altLang="en-US" dirty="0" smtClean="0">
                <a:latin typeface="Arial" panose="020B0604020202020204" pitchFamily="34" charset="0"/>
              </a:rPr>
              <a:t> is an employee of a tourist company. Taking annual leave, Ms. </a:t>
            </a:r>
            <a:r>
              <a:rPr lang="en-US" altLang="en-US" dirty="0" err="1" smtClean="0">
                <a:solidFill>
                  <a:srgbClr val="EB0D4C"/>
                </a:solidFill>
                <a:latin typeface="Arial" panose="020B0604020202020204" pitchFamily="34" charset="0"/>
              </a:rPr>
              <a:t>Hoda</a:t>
            </a:r>
            <a:r>
              <a:rPr lang="en-US" altLang="en-US" dirty="0" smtClean="0">
                <a:latin typeface="Arial" panose="020B0604020202020204" pitchFamily="34" charset="0"/>
              </a:rPr>
              <a:t> and her family buy her company’s tour to Thailand. In this case, Ms. </a:t>
            </a:r>
            <a:r>
              <a:rPr lang="en-US" altLang="en-US" dirty="0" err="1" smtClean="0">
                <a:solidFill>
                  <a:srgbClr val="EB0D4C"/>
                </a:solidFill>
                <a:latin typeface="Arial" panose="020B0604020202020204" pitchFamily="34" charset="0"/>
              </a:rPr>
              <a:t>Hoda</a:t>
            </a:r>
            <a:r>
              <a:rPr lang="en-US" altLang="en-US" dirty="0" smtClean="0">
                <a:latin typeface="Arial" panose="020B0604020202020204" pitchFamily="34" charset="0"/>
              </a:rPr>
              <a:t> will not be considered the company’s internal customer but an external customer like other external customers.</a:t>
            </a:r>
          </a:p>
          <a:p>
            <a:pPr marL="228600" indent="-228600" eaLnBrk="1" hangingPunct="1"/>
            <a:endParaRPr lang="en-US" altLang="en-US" u="sng" dirty="0" smtClean="0">
              <a:latin typeface="Arial" panose="020B0604020202020204" pitchFamily="34" charset="0"/>
            </a:endParaRPr>
          </a:p>
          <a:p>
            <a:pPr marL="228600" indent="-228600" eaLnBrk="1" hangingPunct="1"/>
            <a:r>
              <a:rPr lang="en-US" altLang="en-US" u="sng" dirty="0" smtClean="0">
                <a:latin typeface="Arial" panose="020B0604020202020204" pitchFamily="34" charset="0"/>
              </a:rPr>
              <a:t>Example 2</a:t>
            </a:r>
            <a:r>
              <a:rPr lang="en-US" altLang="en-US" dirty="0" smtClean="0">
                <a:latin typeface="Arial" panose="020B0604020202020204" pitchFamily="34" charset="0"/>
              </a:rPr>
              <a:t>:</a:t>
            </a:r>
          </a:p>
          <a:p>
            <a:pPr marL="685800" lvl="1" indent="-228600" eaLnBrk="1" hangingPunct="1"/>
            <a:r>
              <a:rPr lang="en-US" altLang="en-US" dirty="0" err="1" smtClean="0">
                <a:latin typeface="Arial" panose="020B0604020202020204" pitchFamily="34" charset="0"/>
              </a:rPr>
              <a:t>Ms.</a:t>
            </a:r>
            <a:r>
              <a:rPr lang="en-US" altLang="en-US" dirty="0" err="1" smtClean="0">
                <a:solidFill>
                  <a:srgbClr val="D40702"/>
                </a:solidFill>
                <a:latin typeface="Arial" panose="020B0604020202020204" pitchFamily="34" charset="0"/>
              </a:rPr>
              <a:t>Hoda</a:t>
            </a:r>
            <a:r>
              <a:rPr lang="en-US" altLang="en-US" dirty="0" smtClean="0">
                <a:latin typeface="Arial" panose="020B0604020202020204" pitchFamily="34" charset="0"/>
              </a:rPr>
              <a:t> is an employee of a tourist company. She is responsible for making room reservations for customers who buy the company tour. To ensure customers’ satisfaction, Ms.</a:t>
            </a:r>
            <a:r>
              <a:rPr lang="en-US" altLang="en-US" dirty="0" smtClean="0">
                <a:solidFill>
                  <a:srgbClr val="EB0D4C"/>
                </a:solidFill>
                <a:latin typeface="Arial" panose="020B0604020202020204" pitchFamily="34" charset="0"/>
              </a:rPr>
              <a:t> </a:t>
            </a:r>
            <a:r>
              <a:rPr lang="en-US" altLang="en-US" dirty="0" err="1" smtClean="0">
                <a:solidFill>
                  <a:srgbClr val="EB0D4C"/>
                </a:solidFill>
                <a:latin typeface="Arial" panose="020B0604020202020204" pitchFamily="34" charset="0"/>
              </a:rPr>
              <a:t>Hoda</a:t>
            </a:r>
            <a:r>
              <a:rPr lang="en-US" altLang="en-US" dirty="0" smtClean="0">
                <a:solidFill>
                  <a:srgbClr val="EB0D4C"/>
                </a:solidFill>
                <a:latin typeface="Arial" panose="020B0604020202020204" pitchFamily="34" charset="0"/>
              </a:rPr>
              <a:t> </a:t>
            </a:r>
            <a:r>
              <a:rPr lang="en-US" altLang="en-US" dirty="0" smtClean="0">
                <a:latin typeface="Arial" panose="020B0604020202020204" pitchFamily="34" charset="0"/>
              </a:rPr>
              <a:t>needs information regarding the number of customers in each tour, places they will visit and the number of nights they will need hotel reservations. Ms</a:t>
            </a:r>
            <a:r>
              <a:rPr lang="en-US" altLang="en-US" dirty="0" smtClean="0">
                <a:solidFill>
                  <a:srgbClr val="FFFF66"/>
                </a:solidFill>
                <a:latin typeface="Arial" panose="020B0604020202020204" pitchFamily="34" charset="0"/>
              </a:rPr>
              <a:t>.</a:t>
            </a:r>
            <a:r>
              <a:rPr lang="en-US" altLang="en-US" dirty="0" smtClean="0">
                <a:latin typeface="Arial" panose="020B0604020202020204" pitchFamily="34" charset="0"/>
              </a:rPr>
              <a:t> </a:t>
            </a:r>
            <a:r>
              <a:rPr lang="en-US" altLang="en-US" dirty="0" err="1" smtClean="0">
                <a:solidFill>
                  <a:srgbClr val="EB0D4C"/>
                </a:solidFill>
                <a:latin typeface="Arial" panose="020B0604020202020204" pitchFamily="34" charset="0"/>
              </a:rPr>
              <a:t>Hoda</a:t>
            </a:r>
            <a:r>
              <a:rPr lang="en-US" altLang="en-US" dirty="0" smtClean="0">
                <a:latin typeface="Arial" panose="020B0604020202020204" pitchFamily="34" charset="0"/>
              </a:rPr>
              <a:t> receives the information from the sales department. So, in this situation, she is an internal customer of the sales department.</a:t>
            </a: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8</a:t>
            </a:fld>
            <a:endParaRPr lang="en-US"/>
          </a:p>
        </p:txBody>
      </p:sp>
    </p:spTree>
    <p:extLst>
      <p:ext uri="{BB962C8B-B14F-4D97-AF65-F5344CB8AC3E}">
        <p14:creationId xmlns:p14="http://schemas.microsoft.com/office/powerpoint/2010/main" val="1762030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lgn="ctr" eaLnBrk="0" fontAlgn="base" hangingPunct="0">
              <a:spcBef>
                <a:spcPct val="0"/>
              </a:spcBef>
              <a:spcAft>
                <a:spcPct val="0"/>
              </a:spcAft>
            </a:pPr>
            <a:fld id="{7A6B1027-DEB7-403F-A3B6-EDD215350331}" type="slidenum">
              <a:rPr lang="en-US" sz="2300">
                <a:solidFill>
                  <a:srgbClr val="000000"/>
                </a:solidFill>
                <a:latin typeface="Arial" pitchFamily="34" charset="0"/>
                <a:cs typeface="Times New Roman" pitchFamily="18" charset="0"/>
              </a:rPr>
              <a:pPr algn="ctr" eaLnBrk="0" fontAlgn="base" hangingPunct="0">
                <a:spcBef>
                  <a:spcPct val="0"/>
                </a:spcBef>
                <a:spcAft>
                  <a:spcPct val="0"/>
                </a:spcAft>
              </a:pPr>
              <a:t>9</a:t>
            </a:fld>
            <a:endParaRPr lang="en-US" sz="2300">
              <a:solidFill>
                <a:srgbClr val="000000"/>
              </a:solidFill>
              <a:latin typeface="Arial" pitchFamily="34" charset="0"/>
              <a:cs typeface="Times New Roman" pitchFamily="18"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eaLnBrk="1" hangingPunct="1"/>
            <a:r>
              <a:rPr lang="en-US" altLang="en-US" dirty="0" smtClean="0">
                <a:latin typeface="Arial" panose="020B0604020202020204" pitchFamily="34" charset="0"/>
              </a:rPr>
              <a:t>Slide #</a:t>
            </a:r>
            <a:fld id="{C0A3F25A-33E1-4FD4-AD00-E8083687CDE2}" type="slidenum">
              <a:rPr lang="en-US" altLang="en-US" smtClean="0">
                <a:latin typeface="Arial" panose="020B0604020202020204" pitchFamily="34" charset="0"/>
              </a:rPr>
              <a:pPr marL="228600" indent="-228600" eaLnBrk="1" hangingPunct="1"/>
              <a:t>9</a:t>
            </a:fld>
            <a:r>
              <a:rPr lang="en-US" altLang="en-US" dirty="0" smtClean="0">
                <a:latin typeface="Arial" panose="020B0604020202020204" pitchFamily="34" charset="0"/>
              </a:rPr>
              <a:t> – Who are customers?</a:t>
            </a:r>
          </a:p>
          <a:p>
            <a:pPr marL="228600" indent="-228600" eaLnBrk="1" hangingPunct="1">
              <a:buFontTx/>
              <a:buAutoNum type="arabicPeriod"/>
            </a:pPr>
            <a:r>
              <a:rPr lang="en-US" altLang="en-US" dirty="0" smtClean="0">
                <a:latin typeface="Arial" panose="020B0604020202020204" pitchFamily="34" charset="0"/>
              </a:rPr>
              <a:t>On the chart, objects at the arrow-head are the customers of objects at the arrow-end;</a:t>
            </a:r>
          </a:p>
          <a:p>
            <a:pPr marL="228600" indent="-228600" eaLnBrk="1" hangingPunct="1">
              <a:buFontTx/>
              <a:buAutoNum type="arabicPeriod"/>
            </a:pPr>
            <a:r>
              <a:rPr lang="en-US" altLang="en-US" dirty="0" smtClean="0">
                <a:latin typeface="Arial" panose="020B0604020202020204" pitchFamily="34" charset="0"/>
              </a:rPr>
              <a:t>They are called customers because they 'use services or products' (information is also a type of product) of the object at the arrow-end, to satisfy a demand of theirs;</a:t>
            </a:r>
          </a:p>
          <a:p>
            <a:pPr marL="228600" indent="-228600" eaLnBrk="1" hangingPunct="1">
              <a:buFontTx/>
              <a:buAutoNum type="arabicPeriod"/>
            </a:pPr>
            <a:r>
              <a:rPr lang="en-US" altLang="en-US" dirty="0" smtClean="0">
                <a:latin typeface="Arial" panose="020B0604020202020204" pitchFamily="34" charset="0"/>
              </a:rPr>
              <a:t>Considering departments within an organization, each department’s demand is to perform their departmental duties well, and this may include using the services or products of other departments, and vice versa. </a:t>
            </a:r>
          </a:p>
          <a:p>
            <a:pPr eaLnBrk="1" hangingPunct="1">
              <a:spcBef>
                <a:spcPct val="0"/>
              </a:spcBef>
            </a:pPr>
            <a:endParaRPr lang="en-US" dirty="0">
              <a:ea typeface="Geneva"/>
              <a:cs typeface="Geneva"/>
            </a:endParaRPr>
          </a:p>
        </p:txBody>
      </p:sp>
    </p:spTree>
    <p:extLst>
      <p:ext uri="{BB962C8B-B14F-4D97-AF65-F5344CB8AC3E}">
        <p14:creationId xmlns:p14="http://schemas.microsoft.com/office/powerpoint/2010/main" val="237331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altLang="en-US" dirty="0" smtClean="0">
                <a:latin typeface="Arial" panose="020B0604020202020204" pitchFamily="34" charset="0"/>
              </a:rPr>
              <a:t>Slide #</a:t>
            </a:r>
            <a:fld id="{BBF0B148-1AE1-40E3-8117-3B08DC5FA381}" type="slidenum">
              <a:rPr lang="en-US" altLang="en-US" smtClean="0">
                <a:latin typeface="Arial" panose="020B0604020202020204" pitchFamily="34" charset="0"/>
              </a:rPr>
              <a:pPr marL="228600" indent="-228600" eaLnBrk="1" hangingPunct="1"/>
              <a:t>10</a:t>
            </a:fld>
            <a:r>
              <a:rPr lang="en-US" altLang="en-US" dirty="0" smtClean="0">
                <a:latin typeface="Arial" panose="020B0604020202020204" pitchFamily="34" charset="0"/>
              </a:rPr>
              <a:t> – Caring for customers</a:t>
            </a:r>
          </a:p>
          <a:p>
            <a:pPr marL="228600" indent="-228600" eaLnBrk="1" hangingPunct="1"/>
            <a:endParaRPr lang="en-US" altLang="en-US" dirty="0" smtClean="0">
              <a:latin typeface="Arial" panose="020B0604020202020204" pitchFamily="34" charset="0"/>
            </a:endParaRPr>
          </a:p>
          <a:p>
            <a:pPr marL="228600" indent="-228600" eaLnBrk="1" hangingPunct="1"/>
            <a:r>
              <a:rPr lang="en-US" altLang="en-US" dirty="0" smtClean="0">
                <a:latin typeface="Arial" panose="020B0604020202020204" pitchFamily="34" charset="0"/>
              </a:rPr>
              <a:t>Clarify the definition with the following example.</a:t>
            </a:r>
          </a:p>
          <a:p>
            <a:pPr marL="228600" indent="-228600" eaLnBrk="1" hangingPunct="1"/>
            <a:r>
              <a:rPr lang="en-US" altLang="en-US" u="sng" dirty="0" smtClean="0">
                <a:latin typeface="Arial" panose="020B0604020202020204" pitchFamily="34" charset="0"/>
              </a:rPr>
              <a:t>Example</a:t>
            </a:r>
            <a:r>
              <a:rPr lang="en-US" altLang="en-US" dirty="0" smtClean="0">
                <a:latin typeface="Arial" panose="020B0604020202020204" pitchFamily="34" charset="0"/>
              </a:rPr>
              <a:t>:</a:t>
            </a:r>
          </a:p>
          <a:p>
            <a:pPr marL="228600" indent="-228600" eaLnBrk="1" hangingPunct="1"/>
            <a:r>
              <a:rPr lang="en-US" altLang="en-US" dirty="0" smtClean="0">
                <a:latin typeface="Arial" panose="020B0604020202020204" pitchFamily="34" charset="0"/>
              </a:rPr>
              <a:t>When buying a fan from the Fan XYZ Company, customers expect to receive:</a:t>
            </a:r>
          </a:p>
          <a:p>
            <a:pPr marL="685800" lvl="1" indent="-228600" eaLnBrk="1" hangingPunct="1">
              <a:buFont typeface="Wingdings" panose="05000000000000000000" pitchFamily="2" charset="2"/>
              <a:buChar char="§"/>
            </a:pPr>
            <a:r>
              <a:rPr lang="en-US" altLang="en-US" dirty="0" smtClean="0">
                <a:latin typeface="Arial" panose="020B0604020202020204" pitchFamily="34" charset="0"/>
              </a:rPr>
              <a:t>good quality, durable, nice models and color selection;</a:t>
            </a:r>
          </a:p>
          <a:p>
            <a:pPr marL="685800" lvl="1" indent="-228600" eaLnBrk="1" hangingPunct="1">
              <a:buFont typeface="Wingdings" panose="05000000000000000000" pitchFamily="2" charset="2"/>
              <a:buChar char="§"/>
            </a:pPr>
            <a:r>
              <a:rPr lang="en-US" altLang="en-US" dirty="0" smtClean="0">
                <a:latin typeface="Arial" panose="020B0604020202020204" pitchFamily="34" charset="0"/>
              </a:rPr>
              <a:t>affordable price;</a:t>
            </a:r>
          </a:p>
          <a:p>
            <a:pPr marL="685800" lvl="1" indent="-228600" eaLnBrk="1" hangingPunct="1">
              <a:buFont typeface="Wingdings" panose="05000000000000000000" pitchFamily="2" charset="2"/>
              <a:buChar char="§"/>
            </a:pPr>
            <a:r>
              <a:rPr lang="en-US" altLang="en-US" dirty="0" smtClean="0">
                <a:latin typeface="Arial" panose="020B0604020202020204" pitchFamily="34" charset="0"/>
              </a:rPr>
              <a:t>good warranty;</a:t>
            </a:r>
          </a:p>
          <a:p>
            <a:pPr marL="685800" lvl="1" indent="-228600" eaLnBrk="1" hangingPunct="1">
              <a:buFont typeface="Wingdings" panose="05000000000000000000" pitchFamily="2" charset="2"/>
              <a:buChar char="§"/>
            </a:pPr>
            <a:r>
              <a:rPr lang="en-US" altLang="en-US" dirty="0" smtClean="0">
                <a:latin typeface="Arial" panose="020B0604020202020204" pitchFamily="34" charset="0"/>
              </a:rPr>
              <a:t>explanations from salespeople about technical issues;</a:t>
            </a:r>
          </a:p>
          <a:p>
            <a:pPr marL="685800" lvl="1" indent="-228600" eaLnBrk="1" hangingPunct="1">
              <a:buFont typeface="Wingdings" panose="05000000000000000000" pitchFamily="2" charset="2"/>
              <a:buChar char="§"/>
            </a:pPr>
            <a:r>
              <a:rPr lang="en-US" altLang="en-US" dirty="0" smtClean="0">
                <a:latin typeface="Arial" panose="020B0604020202020204" pitchFamily="34" charset="0"/>
              </a:rPr>
              <a:t>assistance from salespeople and technical staff. </a:t>
            </a:r>
          </a:p>
          <a:p>
            <a:pPr marL="228600" indent="-228600" eaLnBrk="1" hangingPunct="1"/>
            <a:r>
              <a:rPr lang="en-US" altLang="en-US" dirty="0" smtClean="0">
                <a:latin typeface="Arial" panose="020B0604020202020204" pitchFamily="34" charset="0"/>
              </a:rPr>
              <a:t>By satisfying all of these expectations, the Fan XYZ Company has implemented an effective C4C (caring for customer) system. A satisfied customer will come back – and may even introduce other (new) customers to Fan XYZ Company.</a:t>
            </a:r>
          </a:p>
          <a:p>
            <a:endParaRPr lang="en-US" dirty="0"/>
          </a:p>
        </p:txBody>
      </p:sp>
      <p:sp>
        <p:nvSpPr>
          <p:cNvPr id="4" name="Slide Number Placeholder 3"/>
          <p:cNvSpPr>
            <a:spLocks noGrp="1"/>
          </p:cNvSpPr>
          <p:nvPr>
            <p:ph type="sldNum" sz="quarter" idx="10"/>
          </p:nvPr>
        </p:nvSpPr>
        <p:spPr/>
        <p:txBody>
          <a:bodyPr/>
          <a:lstStyle/>
          <a:p>
            <a:pPr>
              <a:defRPr/>
            </a:pPr>
            <a:fld id="{6C0D945A-2913-49DB-B3A5-B79B6B75DC9C}" type="slidenum">
              <a:rPr lang="en-US" smtClean="0"/>
              <a:pPr>
                <a:defRPr/>
              </a:pPr>
              <a:t>10</a:t>
            </a:fld>
            <a:endParaRPr lang="en-US"/>
          </a:p>
        </p:txBody>
      </p:sp>
    </p:spTree>
    <p:extLst>
      <p:ext uri="{BB962C8B-B14F-4D97-AF65-F5344CB8AC3E}">
        <p14:creationId xmlns:p14="http://schemas.microsoft.com/office/powerpoint/2010/main" val="400966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F673085-EEEC-4820-BE66-D0FC77342EBA}" type="datetimeFigureOut">
              <a:rPr lang="en-US"/>
              <a:pPr>
                <a:defRPr/>
              </a:pPr>
              <a:t>3/9/2018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F06065-C8D5-4572-A9DD-7AED128E39C1}" type="slidenum">
              <a:rPr lang="en-US"/>
              <a:pPr>
                <a:defRPr/>
              </a:pPr>
              <a:t>‹#›</a:t>
            </a:fld>
            <a:endParaRPr lang="en-US"/>
          </a:p>
        </p:txBody>
      </p:sp>
    </p:spTree>
    <p:extLst>
      <p:ext uri="{BB962C8B-B14F-4D97-AF65-F5344CB8AC3E}">
        <p14:creationId xmlns:p14="http://schemas.microsoft.com/office/powerpoint/2010/main" val="223208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3F1176-3EB3-4C7F-B61D-CF12735FE00B}" type="datetimeFigureOut">
              <a:rPr lang="en-US"/>
              <a:pPr>
                <a:defRPr/>
              </a:pPr>
              <a:t>3/9/2018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E90AA9-3601-4B70-92BE-9374A6796826}" type="slidenum">
              <a:rPr lang="en-US"/>
              <a:pPr>
                <a:defRPr/>
              </a:pPr>
              <a:t>‹#›</a:t>
            </a:fld>
            <a:endParaRPr lang="en-US"/>
          </a:p>
        </p:txBody>
      </p:sp>
    </p:spTree>
    <p:extLst>
      <p:ext uri="{BB962C8B-B14F-4D97-AF65-F5344CB8AC3E}">
        <p14:creationId xmlns:p14="http://schemas.microsoft.com/office/powerpoint/2010/main" val="40701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5E53CEE-C844-4880-A9C6-45D3DAB58287}" type="datetimeFigureOut">
              <a:rPr lang="en-US"/>
              <a:pPr>
                <a:defRPr/>
              </a:pPr>
              <a:t>3/9/2018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06D81-9FA1-461C-ACB7-E279A5A477EB}" type="slidenum">
              <a:rPr lang="en-US"/>
              <a:pPr>
                <a:defRPr/>
              </a:pPr>
              <a:t>‹#›</a:t>
            </a:fld>
            <a:endParaRPr lang="en-US"/>
          </a:p>
        </p:txBody>
      </p:sp>
    </p:spTree>
    <p:extLst>
      <p:ext uri="{BB962C8B-B14F-4D97-AF65-F5344CB8AC3E}">
        <p14:creationId xmlns:p14="http://schemas.microsoft.com/office/powerpoint/2010/main" val="2453935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1F673085-EEEC-4820-BE66-D0FC77342EBA}"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EF06065-C8D5-4572-A9DD-7AED128E39C1}" type="slidenum">
              <a:rPr lang="en-US" smtClean="0"/>
              <a:pPr>
                <a:defRPr/>
              </a:pPr>
              <a:t>‹#›</a:t>
            </a:fld>
            <a:endParaRPr lang="en-US"/>
          </a:p>
        </p:txBody>
      </p:sp>
    </p:spTree>
    <p:extLst>
      <p:ext uri="{BB962C8B-B14F-4D97-AF65-F5344CB8AC3E}">
        <p14:creationId xmlns:p14="http://schemas.microsoft.com/office/powerpoint/2010/main" val="856771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221800C-C93F-43D1-A8EE-8FECECDB0CA8}"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9B5B73-96F1-4C70-B498-79D9C93B20A2}" type="slidenum">
              <a:rPr lang="en-US" smtClean="0"/>
              <a:pPr>
                <a:defRPr/>
              </a:pPr>
              <a:t>‹#›</a:t>
            </a:fld>
            <a:endParaRPr lang="en-US"/>
          </a:p>
        </p:txBody>
      </p:sp>
    </p:spTree>
    <p:extLst>
      <p:ext uri="{BB962C8B-B14F-4D97-AF65-F5344CB8AC3E}">
        <p14:creationId xmlns:p14="http://schemas.microsoft.com/office/powerpoint/2010/main" val="98510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CB0D6D83-6197-4E43-BADB-0F15C6D49DBD}"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23D096-1742-4F24-BAD9-0F9624CA038E}" type="slidenum">
              <a:rPr lang="en-US" smtClean="0"/>
              <a:pPr>
                <a:defRPr/>
              </a:pPr>
              <a:t>‹#›</a:t>
            </a:fld>
            <a:endParaRPr lang="en-US"/>
          </a:p>
        </p:txBody>
      </p:sp>
    </p:spTree>
    <p:extLst>
      <p:ext uri="{BB962C8B-B14F-4D97-AF65-F5344CB8AC3E}">
        <p14:creationId xmlns:p14="http://schemas.microsoft.com/office/powerpoint/2010/main" val="2749247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F340753F-3DCD-4C34-9FC3-AB79A476B01A}" type="datetimeFigureOut">
              <a:rPr lang="en-US" smtClean="0"/>
              <a:pPr>
                <a:defRPr/>
              </a:pPr>
              <a:t>3/9/2018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AF0691-CCA3-4BAC-807F-8F28A958CBAE}" type="slidenum">
              <a:rPr lang="en-US" smtClean="0"/>
              <a:pPr>
                <a:defRPr/>
              </a:pPr>
              <a:t>‹#›</a:t>
            </a:fld>
            <a:endParaRPr lang="en-US"/>
          </a:p>
        </p:txBody>
      </p:sp>
    </p:spTree>
    <p:extLst>
      <p:ext uri="{BB962C8B-B14F-4D97-AF65-F5344CB8AC3E}">
        <p14:creationId xmlns:p14="http://schemas.microsoft.com/office/powerpoint/2010/main" val="3144133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569CC437-1B40-4C1E-9EDD-C71B568A4DFA}" type="datetimeFigureOut">
              <a:rPr lang="en-US" smtClean="0"/>
              <a:pPr>
                <a:defRPr/>
              </a:pPr>
              <a:t>3/9/2018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5E47E3E-AD02-4EC7-AF96-B085CF1A6147}" type="slidenum">
              <a:rPr lang="en-US" smtClean="0"/>
              <a:pPr>
                <a:defRPr/>
              </a:pPr>
              <a:t>‹#›</a:t>
            </a:fld>
            <a:endParaRPr lang="en-US"/>
          </a:p>
        </p:txBody>
      </p:sp>
    </p:spTree>
    <p:extLst>
      <p:ext uri="{BB962C8B-B14F-4D97-AF65-F5344CB8AC3E}">
        <p14:creationId xmlns:p14="http://schemas.microsoft.com/office/powerpoint/2010/main" val="2309458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57F63BD-61F8-4FB6-AB59-E2591BA19649}" type="datetimeFigureOut">
              <a:rPr lang="en-US" smtClean="0"/>
              <a:pPr>
                <a:defRPr/>
              </a:pPr>
              <a:t>3/9/2018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DAD2706-E70F-4404-9F9F-31F8116CD6E5}" type="slidenum">
              <a:rPr lang="en-US" smtClean="0"/>
              <a:pPr>
                <a:defRPr/>
              </a:pPr>
              <a:t>‹#›</a:t>
            </a:fld>
            <a:endParaRPr lang="en-US"/>
          </a:p>
        </p:txBody>
      </p:sp>
    </p:spTree>
    <p:extLst>
      <p:ext uri="{BB962C8B-B14F-4D97-AF65-F5344CB8AC3E}">
        <p14:creationId xmlns:p14="http://schemas.microsoft.com/office/powerpoint/2010/main" val="2428762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8FE55D7-ED40-4F10-8225-8D853DC4938E}" type="datetimeFigureOut">
              <a:rPr lang="en-US" smtClean="0"/>
              <a:pPr>
                <a:defRPr/>
              </a:pPr>
              <a:t>3/9/2018</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2F4C804-7C8E-48CE-A1C6-5C81129A2283}" type="slidenum">
              <a:rPr lang="en-US" smtClean="0"/>
              <a:pPr>
                <a:defRPr/>
              </a:pPr>
              <a:t>‹#›</a:t>
            </a:fld>
            <a:endParaRPr lang="en-US"/>
          </a:p>
        </p:txBody>
      </p:sp>
    </p:spTree>
    <p:extLst>
      <p:ext uri="{BB962C8B-B14F-4D97-AF65-F5344CB8AC3E}">
        <p14:creationId xmlns:p14="http://schemas.microsoft.com/office/powerpoint/2010/main" val="3735300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8FB2C391-C750-4C30-8283-CC4F175346B3}" type="datetimeFigureOut">
              <a:rPr lang="en-US" smtClean="0"/>
              <a:pPr>
                <a:defRPr/>
              </a:pPr>
              <a:t>3/9/2018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C844DF0-AA6B-4766-8E70-4EE8F3C0BD58}" type="slidenum">
              <a:rPr lang="en-US" smtClean="0"/>
              <a:pPr>
                <a:defRPr/>
              </a:pPr>
              <a:t>‹#›</a:t>
            </a:fld>
            <a:endParaRPr lang="en-US"/>
          </a:p>
        </p:txBody>
      </p:sp>
    </p:spTree>
    <p:extLst>
      <p:ext uri="{BB962C8B-B14F-4D97-AF65-F5344CB8AC3E}">
        <p14:creationId xmlns:p14="http://schemas.microsoft.com/office/powerpoint/2010/main" val="38642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221800C-C93F-43D1-A8EE-8FECECDB0CA8}" type="datetimeFigureOut">
              <a:rPr lang="en-US"/>
              <a:pPr>
                <a:defRPr/>
              </a:pPr>
              <a:t>3/9/2018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9B5B73-96F1-4C70-B498-79D9C93B20A2}" type="slidenum">
              <a:rPr lang="en-US"/>
              <a:pPr>
                <a:defRPr/>
              </a:pPr>
              <a:t>‹#›</a:t>
            </a:fld>
            <a:endParaRPr lang="en-US"/>
          </a:p>
        </p:txBody>
      </p:sp>
    </p:spTree>
    <p:extLst>
      <p:ext uri="{BB962C8B-B14F-4D97-AF65-F5344CB8AC3E}">
        <p14:creationId xmlns:p14="http://schemas.microsoft.com/office/powerpoint/2010/main" val="4290533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3A8D8735-A79F-4F1A-92D1-ECACFA9307B1}" type="datetimeFigureOut">
              <a:rPr lang="en-US" smtClean="0"/>
              <a:pPr>
                <a:defRPr/>
              </a:pPr>
              <a:t>3/9/2018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C9242EC-384A-4DC6-9A7A-289934AC2444}" type="slidenum">
              <a:rPr lang="en-US" smtClean="0"/>
              <a:pPr>
                <a:defRPr/>
              </a:pPr>
              <a:t>‹#›</a:t>
            </a:fld>
            <a:endParaRPr lang="en-US"/>
          </a:p>
        </p:txBody>
      </p:sp>
    </p:spTree>
    <p:extLst>
      <p:ext uri="{BB962C8B-B14F-4D97-AF65-F5344CB8AC3E}">
        <p14:creationId xmlns:p14="http://schemas.microsoft.com/office/powerpoint/2010/main" val="3804820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C6F0069B-93BF-4801-ACC4-6EA0A9A79DE3}"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4957D85-17B9-4C05-A242-FAE447F4E393}" type="slidenum">
              <a:rPr lang="en-US" smtClean="0"/>
              <a:pPr>
                <a:defRPr/>
              </a:pPr>
              <a:t>‹#›</a:t>
            </a:fld>
            <a:endParaRPr lang="en-US"/>
          </a:p>
        </p:txBody>
      </p:sp>
    </p:spTree>
    <p:extLst>
      <p:ext uri="{BB962C8B-B14F-4D97-AF65-F5344CB8AC3E}">
        <p14:creationId xmlns:p14="http://schemas.microsoft.com/office/powerpoint/2010/main" val="1573281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C6F0069B-93BF-4801-ACC4-6EA0A9A79DE3}"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4957D85-17B9-4C05-A242-FAE447F4E393}"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59948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C6F0069B-93BF-4801-ACC4-6EA0A9A79DE3}"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4957D85-17B9-4C05-A242-FAE447F4E393}" type="slidenum">
              <a:rPr lang="en-US" smtClean="0"/>
              <a:pPr>
                <a:defRPr/>
              </a:pPr>
              <a:t>‹#›</a:t>
            </a:fld>
            <a:endParaRPr lang="en-US"/>
          </a:p>
        </p:txBody>
      </p:sp>
    </p:spTree>
    <p:extLst>
      <p:ext uri="{BB962C8B-B14F-4D97-AF65-F5344CB8AC3E}">
        <p14:creationId xmlns:p14="http://schemas.microsoft.com/office/powerpoint/2010/main" val="1010140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C6F0069B-93BF-4801-ACC4-6EA0A9A79DE3}"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4957D85-17B9-4C05-A242-FAE447F4E393}"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7671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C6F0069B-93BF-4801-ACC4-6EA0A9A79DE3}"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4957D85-17B9-4C05-A242-FAE447F4E393}" type="slidenum">
              <a:rPr lang="en-US" smtClean="0"/>
              <a:pPr>
                <a:defRPr/>
              </a:pPr>
              <a:t>‹#›</a:t>
            </a:fld>
            <a:endParaRPr lang="en-US"/>
          </a:p>
        </p:txBody>
      </p:sp>
    </p:spTree>
    <p:extLst>
      <p:ext uri="{BB962C8B-B14F-4D97-AF65-F5344CB8AC3E}">
        <p14:creationId xmlns:p14="http://schemas.microsoft.com/office/powerpoint/2010/main" val="42221151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13F1176-3EB3-4C7F-B61D-CF12735FE00B}"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CE90AA9-3601-4B70-92BE-9374A6796826}" type="slidenum">
              <a:rPr lang="en-US" smtClean="0"/>
              <a:pPr>
                <a:defRPr/>
              </a:pPr>
              <a:t>‹#›</a:t>
            </a:fld>
            <a:endParaRPr lang="en-US"/>
          </a:p>
        </p:txBody>
      </p:sp>
    </p:spTree>
    <p:extLst>
      <p:ext uri="{BB962C8B-B14F-4D97-AF65-F5344CB8AC3E}">
        <p14:creationId xmlns:p14="http://schemas.microsoft.com/office/powerpoint/2010/main" val="17151402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5E53CEE-C844-4880-A9C6-45D3DAB58287}" type="datetimeFigureOut">
              <a:rPr lang="en-US" smtClean="0"/>
              <a:pPr>
                <a:defRPr/>
              </a:pPr>
              <a:t>3/9/2018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3B06D81-9FA1-461C-ACB7-E279A5A477EB}" type="slidenum">
              <a:rPr lang="en-US" smtClean="0"/>
              <a:pPr>
                <a:defRPr/>
              </a:pPr>
              <a:t>‹#›</a:t>
            </a:fld>
            <a:endParaRPr lang="en-US"/>
          </a:p>
        </p:txBody>
      </p:sp>
    </p:spTree>
    <p:extLst>
      <p:ext uri="{BB962C8B-B14F-4D97-AF65-F5344CB8AC3E}">
        <p14:creationId xmlns:p14="http://schemas.microsoft.com/office/powerpoint/2010/main" val="69911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B0D6D83-6197-4E43-BADB-0F15C6D49DBD}" type="datetimeFigureOut">
              <a:rPr lang="en-US"/>
              <a:pPr>
                <a:defRPr/>
              </a:pPr>
              <a:t>3/9/2018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23D096-1742-4F24-BAD9-0F9624CA038E}" type="slidenum">
              <a:rPr lang="en-US"/>
              <a:pPr>
                <a:defRPr/>
              </a:pPr>
              <a:t>‹#›</a:t>
            </a:fld>
            <a:endParaRPr lang="en-US"/>
          </a:p>
        </p:txBody>
      </p:sp>
    </p:spTree>
    <p:extLst>
      <p:ext uri="{BB962C8B-B14F-4D97-AF65-F5344CB8AC3E}">
        <p14:creationId xmlns:p14="http://schemas.microsoft.com/office/powerpoint/2010/main" val="98222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340753F-3DCD-4C34-9FC3-AB79A476B01A}" type="datetimeFigureOut">
              <a:rPr lang="en-US"/>
              <a:pPr>
                <a:defRPr/>
              </a:pPr>
              <a:t>3/9/2018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8AF0691-CCA3-4BAC-807F-8F28A958CBAE}" type="slidenum">
              <a:rPr lang="en-US"/>
              <a:pPr>
                <a:defRPr/>
              </a:pPr>
              <a:t>‹#›</a:t>
            </a:fld>
            <a:endParaRPr lang="en-US"/>
          </a:p>
        </p:txBody>
      </p:sp>
    </p:spTree>
    <p:extLst>
      <p:ext uri="{BB962C8B-B14F-4D97-AF65-F5344CB8AC3E}">
        <p14:creationId xmlns:p14="http://schemas.microsoft.com/office/powerpoint/2010/main" val="60737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69CC437-1B40-4C1E-9EDD-C71B568A4DFA}" type="datetimeFigureOut">
              <a:rPr lang="en-US"/>
              <a:pPr>
                <a:defRPr/>
              </a:pPr>
              <a:t>3/9/2018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5E47E3E-AD02-4EC7-AF96-B085CF1A6147}" type="slidenum">
              <a:rPr lang="en-US"/>
              <a:pPr>
                <a:defRPr/>
              </a:pPr>
              <a:t>‹#›</a:t>
            </a:fld>
            <a:endParaRPr lang="en-US"/>
          </a:p>
        </p:txBody>
      </p:sp>
    </p:spTree>
    <p:extLst>
      <p:ext uri="{BB962C8B-B14F-4D97-AF65-F5344CB8AC3E}">
        <p14:creationId xmlns:p14="http://schemas.microsoft.com/office/powerpoint/2010/main" val="415000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57F63BD-61F8-4FB6-AB59-E2591BA19649}" type="datetimeFigureOut">
              <a:rPr lang="en-US"/>
              <a:pPr>
                <a:defRPr/>
              </a:pPr>
              <a:t>3/9/2018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DAD2706-E70F-4404-9F9F-31F8116CD6E5}" type="slidenum">
              <a:rPr lang="en-US"/>
              <a:pPr>
                <a:defRPr/>
              </a:pPr>
              <a:t>‹#›</a:t>
            </a:fld>
            <a:endParaRPr lang="en-US"/>
          </a:p>
        </p:txBody>
      </p:sp>
    </p:spTree>
    <p:extLst>
      <p:ext uri="{BB962C8B-B14F-4D97-AF65-F5344CB8AC3E}">
        <p14:creationId xmlns:p14="http://schemas.microsoft.com/office/powerpoint/2010/main" val="322476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8FE55D7-ED40-4F10-8225-8D853DC4938E}" type="datetimeFigureOut">
              <a:rPr lang="en-US"/>
              <a:pPr>
                <a:defRPr/>
              </a:pPr>
              <a:t>3/9/2018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2F4C804-7C8E-48CE-A1C6-5C81129A2283}" type="slidenum">
              <a:rPr lang="en-US"/>
              <a:pPr>
                <a:defRPr/>
              </a:pPr>
              <a:t>‹#›</a:t>
            </a:fld>
            <a:endParaRPr lang="en-US"/>
          </a:p>
        </p:txBody>
      </p:sp>
    </p:spTree>
    <p:extLst>
      <p:ext uri="{BB962C8B-B14F-4D97-AF65-F5344CB8AC3E}">
        <p14:creationId xmlns:p14="http://schemas.microsoft.com/office/powerpoint/2010/main" val="264930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FB2C391-C750-4C30-8283-CC4F175346B3}" type="datetimeFigureOut">
              <a:rPr lang="en-US"/>
              <a:pPr>
                <a:defRPr/>
              </a:pPr>
              <a:t>3/9/2018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844DF0-AA6B-4766-8E70-4EE8F3C0BD58}" type="slidenum">
              <a:rPr lang="en-US"/>
              <a:pPr>
                <a:defRPr/>
              </a:pPr>
              <a:t>‹#›</a:t>
            </a:fld>
            <a:endParaRPr lang="en-US"/>
          </a:p>
        </p:txBody>
      </p:sp>
    </p:spTree>
    <p:extLst>
      <p:ext uri="{BB962C8B-B14F-4D97-AF65-F5344CB8AC3E}">
        <p14:creationId xmlns:p14="http://schemas.microsoft.com/office/powerpoint/2010/main" val="168957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8D8735-A79F-4F1A-92D1-ECACFA9307B1}" type="datetimeFigureOut">
              <a:rPr lang="en-US"/>
              <a:pPr>
                <a:defRPr/>
              </a:pPr>
              <a:t>3/9/2018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9242EC-384A-4DC6-9A7A-289934AC2444}" type="slidenum">
              <a:rPr lang="en-US"/>
              <a:pPr>
                <a:defRPr/>
              </a:pPr>
              <a:t>‹#›</a:t>
            </a:fld>
            <a:endParaRPr lang="en-US"/>
          </a:p>
        </p:txBody>
      </p:sp>
    </p:spTree>
    <p:extLst>
      <p:ext uri="{BB962C8B-B14F-4D97-AF65-F5344CB8AC3E}">
        <p14:creationId xmlns:p14="http://schemas.microsoft.com/office/powerpoint/2010/main" val="209736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C6F0069B-93BF-4801-ACC4-6EA0A9A79DE3}" type="datetimeFigureOut">
              <a:rPr lang="en-US"/>
              <a:pPr>
                <a:defRPr/>
              </a:pPr>
              <a:t>3/9/2018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4957D85-17B9-4C05-A242-FAE447F4E39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0" fontAlgn="base" hangingPunct="0">
        <a:spcBef>
          <a:spcPct val="0"/>
        </a:spcBef>
        <a:spcAft>
          <a:spcPct val="0"/>
        </a:spcAft>
        <a:defRPr sz="3800" b="1" kern="1200">
          <a:solidFill>
            <a:schemeClr val="tx1"/>
          </a:solidFill>
          <a:latin typeface="Garamond" pitchFamily="18" charset="0"/>
          <a:ea typeface="+mj-ea"/>
          <a:cs typeface="+mj-cs"/>
        </a:defRPr>
      </a:lvl1pPr>
      <a:lvl2pPr algn="l" rtl="0" eaLnBrk="0" fontAlgn="base" hangingPunct="0">
        <a:spcBef>
          <a:spcPct val="0"/>
        </a:spcBef>
        <a:spcAft>
          <a:spcPct val="0"/>
        </a:spcAft>
        <a:defRPr sz="3800" b="1">
          <a:solidFill>
            <a:schemeClr val="tx1"/>
          </a:solidFill>
          <a:latin typeface="Garamond" panose="02020404030301010803" pitchFamily="18" charset="0"/>
        </a:defRPr>
      </a:lvl2pPr>
      <a:lvl3pPr algn="l" rtl="0" eaLnBrk="0" fontAlgn="base" hangingPunct="0">
        <a:spcBef>
          <a:spcPct val="0"/>
        </a:spcBef>
        <a:spcAft>
          <a:spcPct val="0"/>
        </a:spcAft>
        <a:defRPr sz="3800" b="1">
          <a:solidFill>
            <a:schemeClr val="tx1"/>
          </a:solidFill>
          <a:latin typeface="Garamond" panose="02020404030301010803" pitchFamily="18" charset="0"/>
        </a:defRPr>
      </a:lvl3pPr>
      <a:lvl4pPr algn="l" rtl="0" eaLnBrk="0" fontAlgn="base" hangingPunct="0">
        <a:spcBef>
          <a:spcPct val="0"/>
        </a:spcBef>
        <a:spcAft>
          <a:spcPct val="0"/>
        </a:spcAft>
        <a:defRPr sz="3800" b="1">
          <a:solidFill>
            <a:schemeClr val="tx1"/>
          </a:solidFill>
          <a:latin typeface="Garamond" panose="02020404030301010803" pitchFamily="18" charset="0"/>
        </a:defRPr>
      </a:lvl4pPr>
      <a:lvl5pPr algn="l" rtl="0" eaLnBrk="0" fontAlgn="base" hangingPunct="0">
        <a:spcBef>
          <a:spcPct val="0"/>
        </a:spcBef>
        <a:spcAft>
          <a:spcPct val="0"/>
        </a:spcAft>
        <a:defRPr sz="3800" b="1">
          <a:solidFill>
            <a:schemeClr val="tx1"/>
          </a:solidFill>
          <a:latin typeface="Garamond" panose="02020404030301010803" pitchFamily="18" charset="0"/>
        </a:defRPr>
      </a:lvl5pPr>
      <a:lvl6pPr marL="457200" algn="l" rtl="0" fontAlgn="base">
        <a:spcBef>
          <a:spcPct val="0"/>
        </a:spcBef>
        <a:spcAft>
          <a:spcPct val="0"/>
        </a:spcAft>
        <a:defRPr sz="3800" b="1">
          <a:solidFill>
            <a:schemeClr val="tx1"/>
          </a:solidFill>
          <a:latin typeface="Garamond" panose="02020404030301010803" pitchFamily="18" charset="0"/>
        </a:defRPr>
      </a:lvl6pPr>
      <a:lvl7pPr marL="914400" algn="l" rtl="0" fontAlgn="base">
        <a:spcBef>
          <a:spcPct val="0"/>
        </a:spcBef>
        <a:spcAft>
          <a:spcPct val="0"/>
        </a:spcAft>
        <a:defRPr sz="3800" b="1">
          <a:solidFill>
            <a:schemeClr val="tx1"/>
          </a:solidFill>
          <a:latin typeface="Garamond" panose="02020404030301010803" pitchFamily="18" charset="0"/>
        </a:defRPr>
      </a:lvl7pPr>
      <a:lvl8pPr marL="1371600" algn="l" rtl="0" fontAlgn="base">
        <a:spcBef>
          <a:spcPct val="0"/>
        </a:spcBef>
        <a:spcAft>
          <a:spcPct val="0"/>
        </a:spcAft>
        <a:defRPr sz="3800" b="1">
          <a:solidFill>
            <a:schemeClr val="tx1"/>
          </a:solidFill>
          <a:latin typeface="Garamond" panose="02020404030301010803" pitchFamily="18" charset="0"/>
        </a:defRPr>
      </a:lvl8pPr>
      <a:lvl9pPr marL="1828800" algn="l" rtl="0" fontAlgn="base">
        <a:spcBef>
          <a:spcPct val="0"/>
        </a:spcBef>
        <a:spcAft>
          <a:spcPct val="0"/>
        </a:spcAft>
        <a:defRPr sz="3800" b="1">
          <a:solidFill>
            <a:schemeClr val="tx1"/>
          </a:solidFill>
          <a:latin typeface="Garamond" panose="02020404030301010803"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chemeClr val="tx1"/>
          </a:solidFill>
          <a:latin typeface="Garamond" pitchFamily="18"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Garamond" pitchFamily="18"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Garamond" pitchFamily="18"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Garamond" pitchFamily="18"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6F0069B-93BF-4801-ACC4-6EA0A9A79DE3}" type="datetimeFigureOut">
              <a:rPr lang="en-US" smtClean="0"/>
              <a:pPr>
                <a:defRPr/>
              </a:pPr>
              <a:t>3/9/2018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34957D85-17B9-4C05-A242-FAE447F4E393}" type="slidenum">
              <a:rPr lang="en-US" smtClean="0"/>
              <a:pPr>
                <a:defRPr/>
              </a:pPr>
              <a:t>‹#›</a:t>
            </a:fld>
            <a:endParaRPr lang="en-US"/>
          </a:p>
        </p:txBody>
      </p:sp>
    </p:spTree>
    <p:extLst>
      <p:ext uri="{BB962C8B-B14F-4D97-AF65-F5344CB8AC3E}">
        <p14:creationId xmlns:p14="http://schemas.microsoft.com/office/powerpoint/2010/main" val="908665263"/>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295400"/>
            <a:ext cx="7772400" cy="4524315"/>
          </a:xfrm>
          <a:prstGeom prst="rect">
            <a:avLst/>
          </a:prstGeom>
          <a:noFill/>
        </p:spPr>
        <p:txBody>
          <a:bodyPr wrap="square" rtlCol="0">
            <a:spAutoFit/>
            <a:scene3d>
              <a:camera prst="orthographicFront"/>
              <a:lightRig rig="threePt" dir="t"/>
            </a:scene3d>
            <a:sp3d extrusionH="57150">
              <a:bevelT h="25400" prst="softRound"/>
            </a:sp3d>
          </a:bodyPr>
          <a:lstStyle/>
          <a:p>
            <a:pPr algn="ctr" eaLnBrk="1" hangingPunct="1"/>
            <a:r>
              <a:rPr lang="en-US" altLang="en-US" sz="9600" b="1" dirty="0">
                <a:solidFill>
                  <a:srgbClr val="C00000"/>
                </a:solidFill>
                <a:effectLst>
                  <a:outerShdw blurRad="38100" dist="38100" dir="2700000" algn="tl">
                    <a:srgbClr val="000000">
                      <a:alpha val="43137"/>
                    </a:srgbClr>
                  </a:outerShdw>
                </a:effectLst>
              </a:rPr>
              <a:t>CARING FOR </a:t>
            </a:r>
          </a:p>
          <a:p>
            <a:pPr algn="ctr" eaLnBrk="1" hangingPunct="1"/>
            <a:r>
              <a:rPr lang="en-US" altLang="en-US" sz="9600" b="1" dirty="0">
                <a:solidFill>
                  <a:srgbClr val="C00000"/>
                </a:solidFill>
                <a:effectLst>
                  <a:outerShdw blurRad="38100" dist="38100" dir="2700000" algn="tl">
                    <a:srgbClr val="000000">
                      <a:alpha val="43137"/>
                    </a:srgbClr>
                  </a:outerShdw>
                </a:effectLst>
              </a:rPr>
              <a:t>THE CUSTOMER</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6218467"/>
            <a:ext cx="1143000" cy="607245"/>
          </a:xfrm>
          <a:prstGeom prst="rect">
            <a:avLst/>
          </a:prstGeom>
        </p:spPr>
      </p:pic>
    </p:spTree>
    <p:extLst>
      <p:ext uri="{BB962C8B-B14F-4D97-AF65-F5344CB8AC3E}">
        <p14:creationId xmlns:p14="http://schemas.microsoft.com/office/powerpoint/2010/main" val="941028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8600" y="228600"/>
            <a:ext cx="5145269" cy="762000"/>
          </a:xfrm>
        </p:spPr>
        <p:txBody>
          <a:bodyPr>
            <a:normAutofit/>
          </a:bodyPr>
          <a:lstStyle/>
          <a:p>
            <a:pPr algn="ctr">
              <a:defRPr/>
            </a:pPr>
            <a:r>
              <a:rPr lang="en-US" altLang="en-US" sz="4000" dirty="0">
                <a:effectLst>
                  <a:outerShdw blurRad="38100" dist="38100" dir="2700000" algn="tl">
                    <a:srgbClr val="000000">
                      <a:alpha val="43137"/>
                    </a:srgbClr>
                  </a:outerShdw>
                </a:effectLst>
              </a:rPr>
              <a:t>Caring for customers</a:t>
            </a:r>
            <a:endParaRPr lang="en-US" sz="4000" b="1" dirty="0">
              <a:effectLst>
                <a:outerShdw blurRad="38100" dist="38100" dir="2700000" algn="tl">
                  <a:srgbClr val="000000">
                    <a:alpha val="43137"/>
                  </a:srgbClr>
                </a:outerShdw>
              </a:effectLst>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22" name="AutoShape 22"/>
          <p:cNvSpPr>
            <a:spLocks noChangeArrowheads="1"/>
          </p:cNvSpPr>
          <p:nvPr/>
        </p:nvSpPr>
        <p:spPr bwMode="auto">
          <a:xfrm>
            <a:off x="228600" y="1981200"/>
            <a:ext cx="3714750" cy="3352800"/>
          </a:xfrm>
          <a:prstGeom prst="wave">
            <a:avLst>
              <a:gd name="adj1" fmla="val 13005"/>
              <a:gd name="adj2" fmla="val 0"/>
            </a:avLst>
          </a:prstGeom>
          <a:solidFill>
            <a:schemeClr val="accent4">
              <a:lumMod val="40000"/>
              <a:lumOff val="60000"/>
            </a:schemeClr>
          </a:solidFill>
          <a:ln w="9525">
            <a:solidFill>
              <a:schemeClr val="tx1"/>
            </a:solidFill>
            <a:round/>
            <a:headEnd/>
            <a:tailEnd/>
          </a:ln>
        </p:spPr>
        <p:txBody>
          <a:bodyPr wrap="none" anchor="ct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chemeClr val="tx1"/>
                </a:solidFill>
                <a:cs typeface="Times New Roman" panose="02020603050405020304" pitchFamily="18" charset="0"/>
              </a:rPr>
              <a:t>Serving the customer</a:t>
            </a:r>
            <a:r>
              <a:rPr lang="en-US" altLang="en-US" sz="2400" b="1" dirty="0">
                <a:solidFill>
                  <a:srgbClr val="6600FF"/>
                </a:solidFill>
                <a:cs typeface="Times New Roman" panose="02020603050405020304" pitchFamily="18" charset="0"/>
              </a:rPr>
              <a:t> </a:t>
            </a:r>
            <a:br>
              <a:rPr lang="en-US" altLang="en-US" sz="2400" b="1" dirty="0">
                <a:solidFill>
                  <a:srgbClr val="6600FF"/>
                </a:solidFill>
                <a:cs typeface="Times New Roman" panose="02020603050405020304" pitchFamily="18" charset="0"/>
              </a:rPr>
            </a:br>
            <a:r>
              <a:rPr lang="en-US" altLang="en-US" sz="2400"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the way they </a:t>
            </a:r>
          </a:p>
          <a:p>
            <a:pPr algn="ctr" eaLnBrk="1" hangingPunct="1">
              <a:spcBef>
                <a:spcPct val="0"/>
              </a:spcBef>
              <a:buFontTx/>
              <a:buNone/>
            </a:pPr>
            <a:r>
              <a:rPr lang="en-US" altLang="en-US" sz="2400"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expect</a:t>
            </a:r>
            <a:r>
              <a:rPr lang="en-US" altLang="en-US" sz="2400" b="1" dirty="0">
                <a:solidFill>
                  <a:srgbClr val="D60093"/>
                </a:solidFill>
                <a:cs typeface="Times New Roman" panose="02020603050405020304" pitchFamily="18" charset="0"/>
              </a:rPr>
              <a:t> </a:t>
            </a:r>
            <a:r>
              <a:rPr lang="en-US" altLang="en-US" sz="2400" b="1" dirty="0">
                <a:solidFill>
                  <a:schemeClr val="tx1"/>
                </a:solidFill>
                <a:cs typeface="Times New Roman" panose="02020603050405020304" pitchFamily="18" charset="0"/>
              </a:rPr>
              <a:t>to be served</a:t>
            </a:r>
          </a:p>
        </p:txBody>
      </p:sp>
      <p:sp>
        <p:nvSpPr>
          <p:cNvPr id="24" name="Text Box 24"/>
          <p:cNvSpPr txBox="1">
            <a:spLocks noChangeArrowheads="1"/>
          </p:cNvSpPr>
          <p:nvPr/>
        </p:nvSpPr>
        <p:spPr bwMode="auto">
          <a:xfrm>
            <a:off x="3943350" y="2787650"/>
            <a:ext cx="6953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3600"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AND</a:t>
            </a:r>
          </a:p>
        </p:txBody>
      </p:sp>
      <p:sp>
        <p:nvSpPr>
          <p:cNvPr id="25" name="AutoShape 23"/>
          <p:cNvSpPr>
            <a:spLocks noChangeArrowheads="1"/>
          </p:cNvSpPr>
          <p:nvPr/>
        </p:nvSpPr>
        <p:spPr bwMode="auto">
          <a:xfrm>
            <a:off x="4638675" y="1981200"/>
            <a:ext cx="3879850" cy="3352800"/>
          </a:xfrm>
          <a:prstGeom prst="wave">
            <a:avLst>
              <a:gd name="adj1" fmla="val 13005"/>
              <a:gd name="adj2" fmla="val 0"/>
            </a:avLst>
          </a:prstGeom>
          <a:solidFill>
            <a:schemeClr val="accent4">
              <a:lumMod val="40000"/>
              <a:lumOff val="60000"/>
            </a:schemeClr>
          </a:solidFill>
          <a:ln w="9525">
            <a:solidFill>
              <a:schemeClr val="tx1"/>
            </a:solidFill>
            <a:round/>
            <a:headEnd/>
            <a:tailEnd/>
          </a:ln>
        </p:spPr>
        <p:txBody>
          <a:bodyPr anchor="ct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chemeClr val="tx1"/>
                </a:solidFill>
                <a:cs typeface="Times New Roman" panose="02020603050405020304" pitchFamily="18" charset="0"/>
              </a:rPr>
              <a:t>Doing the things you need to do to </a:t>
            </a:r>
            <a:r>
              <a:rPr lang="en-US" altLang="en-US" sz="2400"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keep</a:t>
            </a:r>
            <a:r>
              <a:rPr lang="en-US" altLang="en-US" sz="2400" b="1" dirty="0">
                <a:solidFill>
                  <a:srgbClr val="D60093"/>
                </a:solidFill>
                <a:cs typeface="Times New Roman" panose="02020603050405020304" pitchFamily="18" charset="0"/>
              </a:rPr>
              <a:t> </a:t>
            </a:r>
            <a:r>
              <a:rPr lang="en-US" altLang="en-US" sz="2400" b="1" dirty="0">
                <a:solidFill>
                  <a:schemeClr val="tx1"/>
                </a:solidFill>
                <a:cs typeface="Times New Roman" panose="02020603050405020304" pitchFamily="18" charset="0"/>
              </a:rPr>
              <a:t>your current customers</a:t>
            </a:r>
          </a:p>
        </p:txBody>
      </p:sp>
    </p:spTree>
    <p:extLst>
      <p:ext uri="{BB962C8B-B14F-4D97-AF65-F5344CB8AC3E}">
        <p14:creationId xmlns:p14="http://schemas.microsoft.com/office/powerpoint/2010/main" val="15224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300" fill="hold"/>
                                        <p:tgtEl>
                                          <p:spTgt spid="22"/>
                                        </p:tgtEl>
                                        <p:attrNameLst>
                                          <p:attrName>ppt_x</p:attrName>
                                        </p:attrNameLst>
                                      </p:cBhvr>
                                      <p:tavLst>
                                        <p:tav tm="0">
                                          <p:val>
                                            <p:strVal val="0-#ppt_w/2"/>
                                          </p:val>
                                        </p:tav>
                                        <p:tav tm="100000">
                                          <p:val>
                                            <p:strVal val="#ppt_x"/>
                                          </p:val>
                                        </p:tav>
                                      </p:tavLst>
                                    </p:anim>
                                    <p:anim calcmode="lin" valueType="num">
                                      <p:cBhvr additive="base">
                                        <p:cTn id="8" dur="3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25">
                                            <p:bg/>
                                          </p:spTgt>
                                        </p:tgtEl>
                                        <p:attrNameLst>
                                          <p:attrName>style.visibility</p:attrName>
                                        </p:attrNameLst>
                                      </p:cBhvr>
                                      <p:to>
                                        <p:strVal val="visible"/>
                                      </p:to>
                                    </p:set>
                                    <p:animEffect transition="in" filter="strips(downLeft)">
                                      <p:cBhvr>
                                        <p:cTn id="19" dur="300"/>
                                        <p:tgtEl>
                                          <p:spTgt spid="25">
                                            <p:bg/>
                                          </p:spTgt>
                                        </p:tgtEl>
                                      </p:cBhvr>
                                    </p:animEffect>
                                  </p:childTnLst>
                                </p:cTn>
                              </p:par>
                              <p:par>
                                <p:cTn id="20" presetID="18" presetClass="entr" presetSubtype="12" fill="hold" grpId="0" nodeType="withEffect">
                                  <p:stCondLst>
                                    <p:cond delay="0"/>
                                  </p:stCondLst>
                                  <p:iterate type="wd">
                                    <p:tmPct val="100000"/>
                                  </p:iterate>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strips(downLeft)">
                                      <p:cBhvr>
                                        <p:cTn id="22"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24" grpId="0" autoUpdateAnimBg="0"/>
      <p:bldP spid="25" grpId="0" build="p"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347713" cy="1320800"/>
          </a:xfrm>
        </p:spPr>
        <p:txBody>
          <a:bodyPr/>
          <a:lstStyle/>
          <a:p>
            <a:r>
              <a:rPr lang="en-US" dirty="0" smtClean="0"/>
              <a:t>Case Study</a:t>
            </a:r>
            <a:endParaRPr lang="en-GB" dirty="0"/>
          </a:p>
        </p:txBody>
      </p:sp>
      <p:sp>
        <p:nvSpPr>
          <p:cNvPr id="3" name="Content Placeholder 2"/>
          <p:cNvSpPr>
            <a:spLocks noGrp="1"/>
          </p:cNvSpPr>
          <p:nvPr>
            <p:ph idx="1"/>
          </p:nvPr>
        </p:nvSpPr>
        <p:spPr>
          <a:xfrm>
            <a:off x="393032" y="1143000"/>
            <a:ext cx="6576313" cy="4288763"/>
          </a:xfrm>
        </p:spPr>
        <p:txBody>
          <a:bodyPr>
            <a:noAutofit/>
          </a:bodyPr>
          <a:lstStyle/>
          <a:p>
            <a:pPr marL="0" indent="0">
              <a:buNone/>
            </a:pPr>
            <a:r>
              <a:rPr lang="en-US" sz="2200" dirty="0" err="1" smtClean="0"/>
              <a:t>Mr</a:t>
            </a:r>
            <a:r>
              <a:rPr lang="en-US" sz="2200" dirty="0" smtClean="0"/>
              <a:t> </a:t>
            </a:r>
            <a:r>
              <a:rPr lang="en-US" sz="2200" dirty="0" err="1" smtClean="0"/>
              <a:t>Raouf</a:t>
            </a:r>
            <a:r>
              <a:rPr lang="en-US" sz="2200" dirty="0" smtClean="0"/>
              <a:t> bought a defective fan from XYZ company. He found that it makes noise and its engine becomes very hot.</a:t>
            </a:r>
          </a:p>
          <a:p>
            <a:pPr marL="0" indent="0">
              <a:buNone/>
            </a:pPr>
            <a:endParaRPr lang="en-US" sz="2200" dirty="0" smtClean="0"/>
          </a:p>
          <a:p>
            <a:pPr marL="0" indent="0">
              <a:buNone/>
            </a:pPr>
            <a:r>
              <a:rPr lang="en-US" sz="2200" dirty="0" smtClean="0"/>
              <a:t>He requested the company to replace it. He did not know that he had bought the fan at a discount price because it was not of standard quality.</a:t>
            </a:r>
          </a:p>
          <a:p>
            <a:pPr marL="0" indent="0">
              <a:buNone/>
            </a:pPr>
            <a:endParaRPr lang="en-US" sz="2200" dirty="0" smtClean="0"/>
          </a:p>
          <a:p>
            <a:pPr marL="0" indent="0">
              <a:buNone/>
            </a:pPr>
            <a:r>
              <a:rPr lang="en-US" sz="2200" dirty="0" smtClean="0"/>
              <a:t>The sales  person blamed </a:t>
            </a:r>
            <a:r>
              <a:rPr lang="en-US" sz="2200" dirty="0" err="1" smtClean="0"/>
              <a:t>Mr</a:t>
            </a:r>
            <a:r>
              <a:rPr lang="en-US" sz="2200" dirty="0" smtClean="0"/>
              <a:t> </a:t>
            </a:r>
            <a:r>
              <a:rPr lang="en-US" sz="2200" dirty="0" err="1" smtClean="0"/>
              <a:t>Raouf</a:t>
            </a:r>
            <a:r>
              <a:rPr lang="en-US" sz="2200" dirty="0" smtClean="0"/>
              <a:t> and refused his request, he told </a:t>
            </a:r>
            <a:r>
              <a:rPr lang="en-US" sz="2200" dirty="0" err="1" smtClean="0"/>
              <a:t>Mr</a:t>
            </a:r>
            <a:r>
              <a:rPr lang="en-US" sz="2200" dirty="0" smtClean="0"/>
              <a:t> </a:t>
            </a:r>
            <a:r>
              <a:rPr lang="en-US" sz="2200" dirty="0" err="1" smtClean="0"/>
              <a:t>Raouf</a:t>
            </a:r>
            <a:r>
              <a:rPr lang="en-US" sz="2200" dirty="0" smtClean="0"/>
              <a:t> he got what he paid for and if he wants a better fan, he has to pay more.</a:t>
            </a:r>
          </a:p>
          <a:p>
            <a:pPr marL="0" indent="0">
              <a:buNone/>
            </a:pPr>
            <a:endParaRPr lang="en-US" sz="2200" dirty="0"/>
          </a:p>
          <a:p>
            <a:pPr marL="0" indent="0">
              <a:buNone/>
            </a:pPr>
            <a:r>
              <a:rPr lang="en-US" sz="2200" dirty="0" smtClean="0"/>
              <a:t>DISCUSS!!!</a:t>
            </a:r>
            <a:endParaRPr lang="en-GB" sz="2200" dirty="0"/>
          </a:p>
        </p:txBody>
      </p:sp>
    </p:spTree>
    <p:extLst>
      <p:ext uri="{BB962C8B-B14F-4D97-AF65-F5344CB8AC3E}">
        <p14:creationId xmlns:p14="http://schemas.microsoft.com/office/powerpoint/2010/main" val="2610491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2" name="Rectangle 1"/>
          <p:cNvSpPr/>
          <p:nvPr/>
        </p:nvSpPr>
        <p:spPr>
          <a:xfrm>
            <a:off x="76200" y="152400"/>
            <a:ext cx="6199261" cy="769441"/>
          </a:xfrm>
          <a:prstGeom prst="rect">
            <a:avLst/>
          </a:prstGeom>
        </p:spPr>
        <p:txBody>
          <a:bodyPr wrap="none">
            <a:spAutoFit/>
          </a:bodyPr>
          <a:lstStyle/>
          <a:p>
            <a:r>
              <a:rPr lang="en-US" altLang="en-US" sz="4400" dirty="0">
                <a:solidFill>
                  <a:srgbClr val="C00000"/>
                </a:solidFill>
                <a:effectLst>
                  <a:outerShdw blurRad="38100" dist="38100" dir="2700000" algn="tl">
                    <a:srgbClr val="000000">
                      <a:alpha val="43137"/>
                    </a:srgbClr>
                  </a:outerShdw>
                </a:effectLst>
              </a:rPr>
              <a:t>What do customers want?</a:t>
            </a:r>
            <a:endParaRPr lang="en-US" sz="4400" dirty="0">
              <a:solidFill>
                <a:srgbClr val="C00000"/>
              </a:solidFill>
              <a:effectLst>
                <a:outerShdw blurRad="38100" dist="38100" dir="2700000" algn="tl">
                  <a:srgbClr val="000000">
                    <a:alpha val="43137"/>
                  </a:srgbClr>
                </a:outerShdw>
              </a:effectLst>
            </a:endParaRPr>
          </a:p>
        </p:txBody>
      </p:sp>
      <p:sp>
        <p:nvSpPr>
          <p:cNvPr id="6" name="Text Box 25"/>
          <p:cNvSpPr txBox="1">
            <a:spLocks noChangeArrowheads="1"/>
          </p:cNvSpPr>
          <p:nvPr/>
        </p:nvSpPr>
        <p:spPr bwMode="auto">
          <a:xfrm>
            <a:off x="76200" y="1295400"/>
            <a:ext cx="594836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dirty="0">
                <a:solidFill>
                  <a:schemeClr val="tx1"/>
                </a:solidFill>
                <a:cs typeface="Times New Roman" panose="02020603050405020304" pitchFamily="18" charset="0"/>
              </a:rPr>
              <a:t>The highest satisfaction</a:t>
            </a:r>
            <a:br>
              <a:rPr lang="en-US" altLang="en-US" sz="3600" b="1" dirty="0">
                <a:solidFill>
                  <a:schemeClr val="tx1"/>
                </a:solidFill>
                <a:cs typeface="Times New Roman" panose="02020603050405020304" pitchFamily="18" charset="0"/>
              </a:rPr>
            </a:br>
            <a:r>
              <a:rPr lang="en-US" altLang="en-US" sz="3600" b="1" dirty="0">
                <a:solidFill>
                  <a:schemeClr val="tx1"/>
                </a:solidFill>
                <a:cs typeface="Times New Roman" panose="02020603050405020304" pitchFamily="18" charset="0"/>
              </a:rPr>
              <a:t>when using the organization’s </a:t>
            </a:r>
          </a:p>
          <a:p>
            <a:pPr eaLnBrk="1" hangingPunct="1">
              <a:spcBef>
                <a:spcPct val="0"/>
              </a:spcBef>
              <a:buFontTx/>
              <a:buNone/>
            </a:pPr>
            <a:r>
              <a:rPr lang="en-US" altLang="en-US" sz="3600" b="1" dirty="0">
                <a:solidFill>
                  <a:schemeClr val="tx1"/>
                </a:solidFill>
                <a:cs typeface="Times New Roman" panose="02020603050405020304" pitchFamily="18" charset="0"/>
              </a:rPr>
              <a:t>products and services.</a:t>
            </a:r>
          </a:p>
        </p:txBody>
      </p:sp>
      <p:sp>
        <p:nvSpPr>
          <p:cNvPr id="7" name="AutoShape 20"/>
          <p:cNvSpPr>
            <a:spLocks noChangeArrowheads="1"/>
          </p:cNvSpPr>
          <p:nvPr/>
        </p:nvSpPr>
        <p:spPr bwMode="auto">
          <a:xfrm>
            <a:off x="5243586" y="4311112"/>
            <a:ext cx="2063750" cy="1981200"/>
          </a:xfrm>
          <a:prstGeom prst="smileyFace">
            <a:avLst>
              <a:gd name="adj" fmla="val 4653"/>
            </a:avLst>
          </a:prstGeom>
          <a:solidFill>
            <a:schemeClr val="accent4">
              <a:lumMod val="40000"/>
              <a:lumOff val="60000"/>
            </a:schemeClr>
          </a:solidFill>
          <a:ln w="9525">
            <a:solidFill>
              <a:schemeClr val="tx1"/>
            </a:solidFill>
            <a:round/>
            <a:headEnd/>
            <a:tailEnd/>
          </a:ln>
        </p:spPr>
        <p:txBody>
          <a:bodyPr wrap="none" anchor="ct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rgbClr val="660033"/>
              </a:solidFill>
              <a:latin typeface="Times New Roman" panose="02020603050405020304" pitchFamily="18" charset="0"/>
              <a:cs typeface="Times New Roman" panose="02020603050405020304" pitchFamily="18" charset="0"/>
            </a:endParaRPr>
          </a:p>
        </p:txBody>
      </p:sp>
      <p:sp>
        <p:nvSpPr>
          <p:cNvPr id="8" name="AutoShape 21"/>
          <p:cNvSpPr>
            <a:spLocks noChangeArrowheads="1"/>
          </p:cNvSpPr>
          <p:nvPr/>
        </p:nvSpPr>
        <p:spPr bwMode="auto">
          <a:xfrm>
            <a:off x="5672968" y="3147744"/>
            <a:ext cx="1981200" cy="1600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0000"/>
          </a:solidFill>
          <a:ln w="9525">
            <a:solidFill>
              <a:srgbClr val="660033"/>
            </a:solidFill>
            <a:miter lim="800000"/>
            <a:headEnd/>
            <a:tailEnd/>
          </a:ln>
        </p:spPr>
        <p:txBody>
          <a:bodyPr wrap="none" anchor="ctr"/>
          <a:lstStyle/>
          <a:p>
            <a:endParaRPr lang="en-US"/>
          </a:p>
        </p:txBody>
      </p:sp>
    </p:spTree>
    <p:extLst>
      <p:ext uri="{BB962C8B-B14F-4D97-AF65-F5344CB8AC3E}">
        <p14:creationId xmlns:p14="http://schemas.microsoft.com/office/powerpoint/2010/main" val="259667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 fill="hold"/>
                                        <p:tgtEl>
                                          <p:spTgt spid="6"/>
                                        </p:tgtEl>
                                        <p:attrNameLst>
                                          <p:attrName>ppt_x</p:attrName>
                                        </p:attrNameLst>
                                      </p:cBhvr>
                                      <p:tavLst>
                                        <p:tav tm="0">
                                          <p:val>
                                            <p:strVal val="0-#ppt_w/2"/>
                                          </p:val>
                                        </p:tav>
                                        <p:tav tm="100000">
                                          <p:val>
                                            <p:strVal val="#ppt_x"/>
                                          </p:val>
                                        </p:tav>
                                      </p:tavLst>
                                    </p:anim>
                                    <p:anim calcmode="lin" valueType="num">
                                      <p:cBhvr additive="base">
                                        <p:cTn id="8" dur="3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white">
          <a:xfrm>
            <a:off x="0" y="152400"/>
            <a:ext cx="714692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l">
              <a:defRPr sz="2400">
                <a:solidFill>
                  <a:schemeClr val="tx1"/>
                </a:solidFill>
                <a:latin typeface="Times New Roman" panose="02020603050405020304" pitchFamily="18" charset="0"/>
                <a:cs typeface="Times New Roman" panose="02020603050405020304" pitchFamily="18" charset="0"/>
              </a:defRPr>
            </a:lvl1pPr>
            <a:lvl2pPr marL="685800" indent="-228600" algn="l">
              <a:defRPr sz="2400">
                <a:solidFill>
                  <a:schemeClr val="tx1"/>
                </a:solidFill>
                <a:latin typeface="Times New Roman" panose="02020603050405020304" pitchFamily="18" charset="0"/>
                <a:cs typeface="Times New Roman" panose="02020603050405020304" pitchFamily="18" charset="0"/>
              </a:defRPr>
            </a:lvl2pPr>
            <a:lvl3pPr marL="1092200" indent="-177800" algn="l">
              <a:defRPr sz="2400">
                <a:solidFill>
                  <a:schemeClr val="tx1"/>
                </a:solidFill>
                <a:latin typeface="Times New Roman" panose="02020603050405020304" pitchFamily="18" charset="0"/>
                <a:cs typeface="Times New Roman" panose="02020603050405020304" pitchFamily="18" charset="0"/>
              </a:defRPr>
            </a:lvl3pPr>
            <a:lvl4pPr marL="1549400" indent="-177800" algn="l">
              <a:defRPr sz="2400">
                <a:solidFill>
                  <a:schemeClr val="tx1"/>
                </a:solidFill>
                <a:latin typeface="Times New Roman" panose="02020603050405020304" pitchFamily="18" charset="0"/>
                <a:cs typeface="Times New Roman" panose="02020603050405020304" pitchFamily="18" charset="0"/>
              </a:defRPr>
            </a:lvl4pPr>
            <a:lvl5pPr marL="1943100" indent="-114300" algn="l">
              <a:defRPr sz="2400">
                <a:solidFill>
                  <a:schemeClr val="tx1"/>
                </a:solidFill>
                <a:latin typeface="Times New Roman" panose="02020603050405020304" pitchFamily="18" charset="0"/>
                <a:cs typeface="Times New Roman" panose="02020603050405020304" pitchFamily="18" charset="0"/>
              </a:defRPr>
            </a:lvl5pPr>
            <a:lvl6pPr marL="2400300" indent="-1143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857500" indent="-1143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314700" indent="-1143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771900" indent="-1143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rgbClr val="095BA6"/>
              </a:buClr>
            </a:pPr>
            <a:r>
              <a:rPr lang="en-US" altLang="en-US" sz="4000" dirty="0">
                <a:solidFill>
                  <a:srgbClr val="C00000"/>
                </a:solidFill>
                <a:effectLst>
                  <a:outerShdw blurRad="38100" dist="38100" dir="2700000" algn="tl">
                    <a:srgbClr val="000000">
                      <a:alpha val="43137"/>
                    </a:srgbClr>
                  </a:outerShdw>
                </a:effectLst>
                <a:latin typeface="Calibri" panose="020F0502020204030204" pitchFamily="34" charset="0"/>
              </a:rPr>
              <a:t>The three pillars of customer </a:t>
            </a:r>
            <a:r>
              <a:rPr lang="en-US" altLang="en-US" sz="4000" dirty="0" smtClean="0">
                <a:solidFill>
                  <a:srgbClr val="C00000"/>
                </a:solidFill>
                <a:effectLst>
                  <a:outerShdw blurRad="38100" dist="38100" dir="2700000" algn="tl">
                    <a:srgbClr val="000000">
                      <a:alpha val="43137"/>
                    </a:srgbClr>
                  </a:outerShdw>
                </a:effectLst>
                <a:latin typeface="Calibri" panose="020F0502020204030204" pitchFamily="34" charset="0"/>
              </a:rPr>
              <a:t>satisfaction                           …</a:t>
            </a:r>
            <a:endParaRPr kumimoji="1" lang="en-GB" altLang="en-US" dirty="0">
              <a:solidFill>
                <a:srgbClr val="C00000"/>
              </a:solidFill>
              <a:effectLst>
                <a:outerShdw blurRad="38100" dist="38100" dir="2700000" algn="tl">
                  <a:srgbClr val="000000">
                    <a:alpha val="43137"/>
                  </a:srgbClr>
                </a:outerShdw>
              </a:effectLst>
              <a:latin typeface="Calibri" panose="020F0502020204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grpSp>
        <p:nvGrpSpPr>
          <p:cNvPr id="7" name="Group 6"/>
          <p:cNvGrpSpPr/>
          <p:nvPr/>
        </p:nvGrpSpPr>
        <p:grpSpPr>
          <a:xfrm>
            <a:off x="533400" y="2057400"/>
            <a:ext cx="6826250" cy="3751263"/>
            <a:chOff x="1676400" y="2057400"/>
            <a:chExt cx="6826250" cy="3751263"/>
          </a:xfrm>
        </p:grpSpPr>
        <p:grpSp>
          <p:nvGrpSpPr>
            <p:cNvPr id="8" name="Group 1027"/>
            <p:cNvGrpSpPr>
              <a:grpSpLocks/>
            </p:cNvGrpSpPr>
            <p:nvPr/>
          </p:nvGrpSpPr>
          <p:grpSpPr bwMode="auto">
            <a:xfrm>
              <a:off x="3302000" y="2743200"/>
              <a:ext cx="3879850" cy="2241550"/>
              <a:chOff x="1920" y="1776"/>
              <a:chExt cx="2035" cy="1412"/>
            </a:xfrm>
          </p:grpSpPr>
          <p:sp>
            <p:nvSpPr>
              <p:cNvPr id="18" name="AutoShape 1028"/>
              <p:cNvSpPr>
                <a:spLocks noChangeAspect="1" noChangeArrowheads="1"/>
              </p:cNvSpPr>
              <p:nvPr/>
            </p:nvSpPr>
            <p:spPr bwMode="auto">
              <a:xfrm>
                <a:off x="1920" y="1776"/>
                <a:ext cx="2035" cy="1412"/>
              </a:xfrm>
              <a:prstGeom prst="triangle">
                <a:avLst>
                  <a:gd name="adj" fmla="val 50000"/>
                </a:avLst>
              </a:prstGeom>
              <a:solidFill>
                <a:srgbClr val="CCCCFF"/>
              </a:solidFill>
              <a:ln w="9525">
                <a:solidFill>
                  <a:srgbClr val="000000"/>
                </a:solidFill>
                <a:miter lim="800000"/>
                <a:headEnd/>
                <a:tailEnd/>
              </a:ln>
            </p:spPr>
            <p:txBody>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spcBef>
                    <a:spcPct val="0"/>
                  </a:spcBef>
                  <a:buFontTx/>
                  <a:buNone/>
                </a:pPr>
                <a:endParaRPr lang="en-SG" altLang="en-US" sz="2400">
                  <a:solidFill>
                    <a:schemeClr val="tx1"/>
                  </a:solidFill>
                  <a:latin typeface="Times" panose="02020603050405020304" pitchFamily="18" charset="0"/>
                  <a:cs typeface="Times New Roman" panose="02020603050405020304" pitchFamily="18" charset="0"/>
                </a:endParaRPr>
              </a:p>
            </p:txBody>
          </p:sp>
          <p:sp>
            <p:nvSpPr>
              <p:cNvPr id="19" name="Rectangle 1029"/>
              <p:cNvSpPr>
                <a:spLocks noChangeArrowheads="1"/>
              </p:cNvSpPr>
              <p:nvPr/>
            </p:nvSpPr>
            <p:spPr bwMode="auto">
              <a:xfrm>
                <a:off x="2035" y="2524"/>
                <a:ext cx="172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800" b="1">
                    <a:solidFill>
                      <a:srgbClr val="FF3300"/>
                    </a:solidFill>
                    <a:cs typeface="Times New Roman" panose="02020603050405020304" pitchFamily="18" charset="0"/>
                  </a:rPr>
                  <a:t> CUSTOMER SATISFACTION</a:t>
                </a:r>
              </a:p>
            </p:txBody>
          </p:sp>
        </p:grpSp>
        <p:grpSp>
          <p:nvGrpSpPr>
            <p:cNvPr id="9" name="Group 1030"/>
            <p:cNvGrpSpPr>
              <a:grpSpLocks/>
            </p:cNvGrpSpPr>
            <p:nvPr/>
          </p:nvGrpSpPr>
          <p:grpSpPr bwMode="auto">
            <a:xfrm>
              <a:off x="6418263" y="4953000"/>
              <a:ext cx="2084387" cy="762000"/>
              <a:chOff x="3648" y="3120"/>
              <a:chExt cx="1212" cy="480"/>
            </a:xfrm>
          </p:grpSpPr>
          <p:sp>
            <p:nvSpPr>
              <p:cNvPr id="16" name="Oval 1031"/>
              <p:cNvSpPr>
                <a:spLocks noChangeArrowheads="1"/>
              </p:cNvSpPr>
              <p:nvPr/>
            </p:nvSpPr>
            <p:spPr bwMode="auto">
              <a:xfrm>
                <a:off x="3648" y="3120"/>
                <a:ext cx="1212" cy="480"/>
              </a:xfrm>
              <a:prstGeom prst="ellipse">
                <a:avLst/>
              </a:prstGeom>
              <a:solidFill>
                <a:srgbClr val="D8EBB3"/>
              </a:solidFill>
              <a:ln w="9525">
                <a:solidFill>
                  <a:srgbClr val="000000"/>
                </a:solidFill>
                <a:round/>
                <a:headEnd/>
                <a:tailEnd/>
              </a:ln>
            </p:spPr>
            <p:txBody>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spcBef>
                    <a:spcPct val="0"/>
                  </a:spcBef>
                  <a:buFontTx/>
                  <a:buNone/>
                </a:pPr>
                <a:endParaRPr lang="en-SG" altLang="en-US" sz="2400">
                  <a:solidFill>
                    <a:schemeClr val="tx1"/>
                  </a:solidFill>
                  <a:latin typeface="Times" panose="02020603050405020304" pitchFamily="18" charset="0"/>
                  <a:cs typeface="Times New Roman" panose="02020603050405020304" pitchFamily="18" charset="0"/>
                </a:endParaRPr>
              </a:p>
            </p:txBody>
          </p:sp>
          <p:sp>
            <p:nvSpPr>
              <p:cNvPr id="17" name="Rectangle 1032"/>
              <p:cNvSpPr>
                <a:spLocks noChangeArrowheads="1"/>
              </p:cNvSpPr>
              <p:nvPr/>
            </p:nvSpPr>
            <p:spPr bwMode="auto">
              <a:xfrm>
                <a:off x="3792" y="3158"/>
                <a:ext cx="10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a:solidFill>
                      <a:schemeClr val="tx1"/>
                    </a:solidFill>
                    <a:cs typeface="Times New Roman" panose="02020603050405020304" pitchFamily="18" charset="0"/>
                  </a:rPr>
                  <a:t>HUMAN FACTORS</a:t>
                </a:r>
              </a:p>
            </p:txBody>
          </p:sp>
        </p:grpSp>
        <p:grpSp>
          <p:nvGrpSpPr>
            <p:cNvPr id="10" name="Group 1033"/>
            <p:cNvGrpSpPr>
              <a:grpSpLocks/>
            </p:cNvGrpSpPr>
            <p:nvPr/>
          </p:nvGrpSpPr>
          <p:grpSpPr bwMode="auto">
            <a:xfrm>
              <a:off x="4210050" y="2057400"/>
              <a:ext cx="2012950" cy="746125"/>
              <a:chOff x="2301" y="1296"/>
              <a:chExt cx="1170" cy="470"/>
            </a:xfrm>
          </p:grpSpPr>
          <p:sp>
            <p:nvSpPr>
              <p:cNvPr id="14" name="Oval 1034"/>
              <p:cNvSpPr>
                <a:spLocks noChangeArrowheads="1"/>
              </p:cNvSpPr>
              <p:nvPr/>
            </p:nvSpPr>
            <p:spPr bwMode="auto">
              <a:xfrm>
                <a:off x="2301" y="1296"/>
                <a:ext cx="1170" cy="470"/>
              </a:xfrm>
              <a:prstGeom prst="ellipse">
                <a:avLst/>
              </a:prstGeom>
              <a:solidFill>
                <a:srgbClr val="FFBE7D"/>
              </a:solidFill>
              <a:ln w="9525">
                <a:solidFill>
                  <a:srgbClr val="000000"/>
                </a:solidFill>
                <a:round/>
                <a:headEnd/>
                <a:tailEnd/>
              </a:ln>
            </p:spPr>
            <p:txBody>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spcBef>
                    <a:spcPct val="0"/>
                  </a:spcBef>
                  <a:buFontTx/>
                  <a:buNone/>
                </a:pPr>
                <a:endParaRPr lang="en-SG" altLang="en-US" sz="2400">
                  <a:solidFill>
                    <a:schemeClr val="tx1"/>
                  </a:solidFill>
                  <a:latin typeface="Times" panose="02020603050405020304" pitchFamily="18" charset="0"/>
                  <a:cs typeface="Times New Roman" panose="02020603050405020304" pitchFamily="18" charset="0"/>
                </a:endParaRPr>
              </a:p>
            </p:txBody>
          </p:sp>
          <p:sp>
            <p:nvSpPr>
              <p:cNvPr id="15" name="Rectangle 1035"/>
              <p:cNvSpPr>
                <a:spLocks noChangeArrowheads="1"/>
              </p:cNvSpPr>
              <p:nvPr/>
            </p:nvSpPr>
            <p:spPr bwMode="auto">
              <a:xfrm>
                <a:off x="2352" y="1296"/>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dirty="0">
                    <a:solidFill>
                      <a:schemeClr val="tx1"/>
                    </a:solidFill>
                    <a:cs typeface="Times New Roman" panose="02020603050405020304" pitchFamily="18" charset="0"/>
                  </a:rPr>
                  <a:t>PRODUCT </a:t>
                </a:r>
                <a:br>
                  <a:rPr lang="en-US" altLang="en-US" sz="1800" b="1" dirty="0">
                    <a:solidFill>
                      <a:schemeClr val="tx1"/>
                    </a:solidFill>
                    <a:cs typeface="Times New Roman" panose="02020603050405020304" pitchFamily="18" charset="0"/>
                  </a:rPr>
                </a:br>
                <a:r>
                  <a:rPr lang="en-US" altLang="en-US" sz="1800" b="1" dirty="0">
                    <a:solidFill>
                      <a:schemeClr val="tx1"/>
                    </a:solidFill>
                    <a:cs typeface="Times New Roman" panose="02020603050405020304" pitchFamily="18" charset="0"/>
                  </a:rPr>
                  <a:t>FACTORS</a:t>
                </a:r>
              </a:p>
            </p:txBody>
          </p:sp>
        </p:grpSp>
        <p:grpSp>
          <p:nvGrpSpPr>
            <p:cNvPr id="11" name="Group 1036"/>
            <p:cNvGrpSpPr>
              <a:grpSpLocks/>
            </p:cNvGrpSpPr>
            <p:nvPr/>
          </p:nvGrpSpPr>
          <p:grpSpPr bwMode="auto">
            <a:xfrm>
              <a:off x="1676400" y="4868863"/>
              <a:ext cx="2184400" cy="939800"/>
              <a:chOff x="912" y="3120"/>
              <a:chExt cx="1248" cy="518"/>
            </a:xfrm>
          </p:grpSpPr>
          <p:sp>
            <p:nvSpPr>
              <p:cNvPr id="12" name="Oval 1037"/>
              <p:cNvSpPr>
                <a:spLocks noChangeArrowheads="1"/>
              </p:cNvSpPr>
              <p:nvPr/>
            </p:nvSpPr>
            <p:spPr bwMode="auto">
              <a:xfrm>
                <a:off x="912" y="3120"/>
                <a:ext cx="1248" cy="518"/>
              </a:xfrm>
              <a:prstGeom prst="ellipse">
                <a:avLst/>
              </a:prstGeom>
              <a:solidFill>
                <a:srgbClr val="FFFFCC"/>
              </a:solidFill>
              <a:ln w="9525">
                <a:solidFill>
                  <a:srgbClr val="000000"/>
                </a:solidFill>
                <a:round/>
                <a:headEnd/>
                <a:tailEnd/>
              </a:ln>
            </p:spPr>
            <p:txBody>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spcBef>
                    <a:spcPct val="0"/>
                  </a:spcBef>
                  <a:buFontTx/>
                  <a:buNone/>
                </a:pPr>
                <a:endParaRPr lang="en-SG" altLang="en-US" sz="2400">
                  <a:solidFill>
                    <a:schemeClr val="tx1"/>
                  </a:solidFill>
                  <a:latin typeface="Times" panose="02020603050405020304" pitchFamily="18" charset="0"/>
                  <a:cs typeface="Times New Roman" panose="02020603050405020304" pitchFamily="18" charset="0"/>
                </a:endParaRPr>
              </a:p>
            </p:txBody>
          </p:sp>
          <p:sp>
            <p:nvSpPr>
              <p:cNvPr id="13" name="Rectangle 1038"/>
              <p:cNvSpPr>
                <a:spLocks noChangeArrowheads="1"/>
              </p:cNvSpPr>
              <p:nvPr/>
            </p:nvSpPr>
            <p:spPr bwMode="auto">
              <a:xfrm>
                <a:off x="922" y="3162"/>
                <a:ext cx="1171"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a:solidFill>
                      <a:schemeClr val="tx1"/>
                    </a:solidFill>
                    <a:cs typeface="Times New Roman" panose="02020603050405020304" pitchFamily="18" charset="0"/>
                  </a:rPr>
                  <a:t>CONVENIENCE</a:t>
                </a:r>
              </a:p>
              <a:p>
                <a:pPr algn="ctr" eaLnBrk="1" hangingPunct="1">
                  <a:spcBef>
                    <a:spcPct val="0"/>
                  </a:spcBef>
                  <a:buFontTx/>
                  <a:buNone/>
                </a:pPr>
                <a:r>
                  <a:rPr lang="en-US" altLang="en-US" sz="1800" b="1">
                    <a:solidFill>
                      <a:schemeClr val="tx1"/>
                    </a:solidFill>
                    <a:cs typeface="Times New Roman" panose="02020603050405020304" pitchFamily="18" charset="0"/>
                  </a:rPr>
                  <a:t>FACTORS</a:t>
                </a:r>
                <a:r>
                  <a:rPr lang="en-US" altLang="en-US" sz="2000" b="1">
                    <a:solidFill>
                      <a:schemeClr val="tx1"/>
                    </a:solidFill>
                    <a:cs typeface="Times New Roman" panose="02020603050405020304" pitchFamily="18" charset="0"/>
                  </a:rPr>
                  <a:t> </a:t>
                </a:r>
              </a:p>
            </p:txBody>
          </p:sp>
        </p:grpSp>
      </p:grpSp>
    </p:spTree>
    <p:extLst>
      <p:ext uri="{BB962C8B-B14F-4D97-AF65-F5344CB8AC3E}">
        <p14:creationId xmlns:p14="http://schemas.microsoft.com/office/powerpoint/2010/main" val="1448981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4495"/>
            <a:ext cx="7543800" cy="973111"/>
          </a:xfrm>
        </p:spPr>
        <p:txBody>
          <a:bodyPr>
            <a:normAutofit/>
          </a:bodyPr>
          <a:lstStyle/>
          <a:p>
            <a:r>
              <a:rPr lang="en-US" altLang="en-US" dirty="0">
                <a:effectLst>
                  <a:outerShdw blurRad="38100" dist="38100" dir="2700000" algn="tl">
                    <a:srgbClr val="000000">
                      <a:alpha val="43137"/>
                    </a:srgbClr>
                  </a:outerShdw>
                </a:effectLst>
              </a:rPr>
              <a:t>Human factors in customer service</a:t>
            </a:r>
            <a:endParaRPr lang="en-GB"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grpSp>
        <p:nvGrpSpPr>
          <p:cNvPr id="7" name="Group 6"/>
          <p:cNvGrpSpPr/>
          <p:nvPr/>
        </p:nvGrpSpPr>
        <p:grpSpPr>
          <a:xfrm>
            <a:off x="990600" y="1644112"/>
            <a:ext cx="5613400" cy="4648200"/>
            <a:chOff x="1520825" y="1484313"/>
            <a:chExt cx="5613400" cy="4648200"/>
          </a:xfrm>
        </p:grpSpPr>
        <p:sp>
          <p:nvSpPr>
            <p:cNvPr id="8" name="AutoShape 5"/>
            <p:cNvSpPr>
              <a:spLocks noChangeArrowheads="1"/>
            </p:cNvSpPr>
            <p:nvPr/>
          </p:nvSpPr>
          <p:spPr bwMode="auto">
            <a:xfrm rot="16153118">
              <a:off x="2225675" y="779463"/>
              <a:ext cx="2057400" cy="3467100"/>
            </a:xfrm>
            <a:prstGeom prst="can">
              <a:avLst>
                <a:gd name="adj" fmla="val 30770"/>
              </a:avLst>
            </a:prstGeom>
            <a:solidFill>
              <a:srgbClr val="33CCCC"/>
            </a:solidFill>
            <a:ln w="9525">
              <a:solidFill>
                <a:schemeClr val="tx1"/>
              </a:solidFill>
              <a:round/>
              <a:headEnd/>
              <a:tailEnd/>
            </a:ln>
            <a:effectLst>
              <a:outerShdw dist="107763" dir="2700000" algn="ctr" rotWithShape="0">
                <a:srgbClr val="808080"/>
              </a:outerShdw>
            </a:effectLst>
          </p:spPr>
          <p:txBody>
            <a:bodyPr vert="eaVert" wrap="none" anchor="ct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sz="2800" b="1">
                  <a:solidFill>
                    <a:schemeClr val="tx1"/>
                  </a:solidFill>
                  <a:cs typeface="Times New Roman" panose="02020603050405020304" pitchFamily="18" charset="0"/>
                </a:rPr>
                <a:t>A</a:t>
              </a:r>
              <a:r>
                <a:rPr lang="en-US" sz="2800">
                  <a:solidFill>
                    <a:schemeClr val="tx1"/>
                  </a:solidFill>
                  <a:cs typeface="Times New Roman" panose="02020603050405020304" pitchFamily="18" charset="0"/>
                </a:rPr>
                <a:t>ttitude</a:t>
              </a:r>
            </a:p>
          </p:txBody>
        </p:sp>
        <p:sp>
          <p:nvSpPr>
            <p:cNvPr id="9" name="AutoShape 4"/>
            <p:cNvSpPr>
              <a:spLocks noChangeArrowheads="1"/>
            </p:cNvSpPr>
            <p:nvPr/>
          </p:nvSpPr>
          <p:spPr bwMode="auto">
            <a:xfrm rot="16137407">
              <a:off x="3381375" y="2157413"/>
              <a:ext cx="2057400" cy="3302000"/>
            </a:xfrm>
            <a:prstGeom prst="can">
              <a:avLst>
                <a:gd name="adj" fmla="val 29305"/>
              </a:avLst>
            </a:prstGeom>
            <a:solidFill>
              <a:srgbClr val="33CCCC"/>
            </a:solidFill>
            <a:ln w="9525">
              <a:solidFill>
                <a:schemeClr val="tx1"/>
              </a:solidFill>
              <a:round/>
              <a:headEnd/>
              <a:tailEnd/>
            </a:ln>
            <a:effectLst>
              <a:outerShdw dist="107763" dir="2700000" algn="ctr" rotWithShape="0">
                <a:srgbClr val="808080"/>
              </a:outerShdw>
            </a:effectLst>
          </p:spPr>
          <p:txBody>
            <a:bodyPr vert="eaVert" wrap="none" anchor="ct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sz="2800" b="1">
                  <a:solidFill>
                    <a:schemeClr val="tx1"/>
                  </a:solidFill>
                  <a:cs typeface="Times New Roman" panose="02020603050405020304" pitchFamily="18" charset="0"/>
                </a:rPr>
                <a:t>Behavior</a:t>
              </a:r>
              <a:endParaRPr lang="en-US" sz="2800">
                <a:solidFill>
                  <a:schemeClr val="tx1"/>
                </a:solidFill>
                <a:cs typeface="Times New Roman" panose="02020603050405020304" pitchFamily="18" charset="0"/>
              </a:endParaRPr>
            </a:p>
          </p:txBody>
        </p:sp>
        <p:sp>
          <p:nvSpPr>
            <p:cNvPr id="10" name="AutoShape 2"/>
            <p:cNvSpPr>
              <a:spLocks noChangeArrowheads="1"/>
            </p:cNvSpPr>
            <p:nvPr/>
          </p:nvSpPr>
          <p:spPr bwMode="auto">
            <a:xfrm rot="16208406">
              <a:off x="4495800" y="3494088"/>
              <a:ext cx="2057400" cy="3219450"/>
            </a:xfrm>
            <a:prstGeom prst="can">
              <a:avLst>
                <a:gd name="adj" fmla="val 28572"/>
              </a:avLst>
            </a:prstGeom>
            <a:solidFill>
              <a:srgbClr val="33CCCC"/>
            </a:solidFill>
            <a:ln w="9525">
              <a:solidFill>
                <a:schemeClr val="tx1"/>
              </a:solidFill>
              <a:round/>
              <a:headEnd/>
              <a:tailEnd/>
            </a:ln>
            <a:effectLst>
              <a:outerShdw dist="99190" dir="2388334" algn="ctr" rotWithShape="0">
                <a:srgbClr val="808080"/>
              </a:outerShdw>
            </a:effectLst>
          </p:spPr>
          <p:txBody>
            <a:bodyPr vert="eaVert" wrap="none" anchor="ct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sz="2800" b="1">
                  <a:solidFill>
                    <a:schemeClr val="tx1"/>
                  </a:solidFill>
                  <a:cs typeface="Times New Roman" panose="02020603050405020304" pitchFamily="18" charset="0"/>
                </a:rPr>
                <a:t>C</a:t>
              </a:r>
              <a:r>
                <a:rPr lang="en-US" sz="2800">
                  <a:solidFill>
                    <a:schemeClr val="tx1"/>
                  </a:solidFill>
                  <a:cs typeface="Times New Roman" panose="02020603050405020304" pitchFamily="18" charset="0"/>
                </a:rPr>
                <a:t>ompetence</a:t>
              </a:r>
            </a:p>
          </p:txBody>
        </p:sp>
      </p:grpSp>
    </p:spTree>
    <p:extLst>
      <p:ext uri="{BB962C8B-B14F-4D97-AF65-F5344CB8AC3E}">
        <p14:creationId xmlns:p14="http://schemas.microsoft.com/office/powerpoint/2010/main" val="1094173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1479" y="228600"/>
            <a:ext cx="8229600" cy="1066800"/>
          </a:xfrm>
        </p:spPr>
        <p:txBody>
          <a:bodyPr>
            <a:normAutofit/>
          </a:bodyPr>
          <a:lstStyle/>
          <a:p>
            <a:pPr algn="ctr"/>
            <a:r>
              <a:rPr lang="en-US" altLang="en-US" sz="4000" dirty="0">
                <a:effectLst>
                  <a:outerShdw blurRad="38100" dist="38100" dir="2700000" algn="tl">
                    <a:srgbClr val="000000">
                      <a:alpha val="43137"/>
                    </a:srgbClr>
                  </a:outerShdw>
                </a:effectLst>
              </a:rPr>
              <a:t>Implementing customer care</a:t>
            </a:r>
            <a:endParaRPr lang="en-US" altLang="en-US" sz="4000" dirty="0">
              <a:solidFill>
                <a:srgbClr val="C00000"/>
              </a:solidFill>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pic>
        <p:nvPicPr>
          <p:cNvPr id="13" name="Picture 5" descr="j01608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3891569" y="1295400"/>
            <a:ext cx="4060825" cy="4530725"/>
          </a:xfrm>
          <a:prstGeom prst="rect">
            <a:avLst/>
          </a:prstGeom>
        </p:spPr>
      </p:pic>
      <p:sp>
        <p:nvSpPr>
          <p:cNvPr id="15" name="Rectangle 4"/>
          <p:cNvSpPr txBox="1">
            <a:spLocks noChangeArrowheads="1"/>
          </p:cNvSpPr>
          <p:nvPr/>
        </p:nvSpPr>
        <p:spPr>
          <a:xfrm>
            <a:off x="0" y="1524000"/>
            <a:ext cx="4214813" cy="4530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33400" indent="-533400" fontAlgn="auto">
              <a:buFontTx/>
              <a:buAutoNum type="arabicPeriod"/>
            </a:pPr>
            <a:r>
              <a:rPr lang="en-US" altLang="en-US" sz="2800" dirty="0" smtClean="0">
                <a:solidFill>
                  <a:schemeClr val="tx1"/>
                </a:solidFill>
              </a:rPr>
              <a:t>Look for the causes of poor customer service.</a:t>
            </a:r>
          </a:p>
          <a:p>
            <a:pPr marL="533400" indent="-533400" fontAlgn="auto">
              <a:buFontTx/>
              <a:buAutoNum type="arabicPeriod"/>
            </a:pPr>
            <a:r>
              <a:rPr lang="en-US" altLang="en-US" sz="2800" dirty="0" smtClean="0">
                <a:solidFill>
                  <a:schemeClr val="tx1"/>
                </a:solidFill>
              </a:rPr>
              <a:t>Deal with the causes.</a:t>
            </a:r>
          </a:p>
        </p:txBody>
      </p:sp>
    </p:spTree>
    <p:extLst>
      <p:ext uri="{BB962C8B-B14F-4D97-AF65-F5344CB8AC3E}">
        <p14:creationId xmlns:p14="http://schemas.microsoft.com/office/powerpoint/2010/main" val="3303924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anim calcmode="lin" valueType="num">
                                      <p:cBhvr>
                                        <p:cTn id="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5">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500"/>
                                        <p:tgtEl>
                                          <p:spTgt spid="15">
                                            <p:txEl>
                                              <p:pRg st="1" end="1"/>
                                            </p:txEl>
                                          </p:spTgt>
                                        </p:tgtEl>
                                      </p:cBhvr>
                                    </p:animEffect>
                                    <p:anim calcmode="lin" valueType="num">
                                      <p:cBhvr>
                                        <p:cTn id="15"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5">
                                            <p:txEl>
                                              <p:pRg st="1" end="1"/>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304800" y="152400"/>
            <a:ext cx="7010400" cy="1066800"/>
          </a:xfrm>
        </p:spPr>
        <p:txBody>
          <a:bodyPr>
            <a:noAutofit/>
          </a:bodyPr>
          <a:lstStyle/>
          <a:p>
            <a:pPr algn="ctr"/>
            <a:r>
              <a:rPr lang="en-US" altLang="en-US" sz="4000" dirty="0">
                <a:effectLst>
                  <a:outerShdw blurRad="38100" dist="38100" dir="2700000" algn="tl">
                    <a:srgbClr val="000000">
                      <a:alpha val="43137"/>
                    </a:srgbClr>
                  </a:outerShdw>
                </a:effectLst>
              </a:rPr>
              <a:t>Tools to measure customer satisfaction</a:t>
            </a:r>
            <a:endParaRPr lang="en-US" altLang="en-US" dirty="0">
              <a:solidFill>
                <a:srgbClr val="C00000"/>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pic>
        <p:nvPicPr>
          <p:cNvPr id="7" name="Picture 6" descr="j01283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4419600" y="2133600"/>
            <a:ext cx="4214813" cy="3511550"/>
          </a:xfrm>
          <a:prstGeom prst="rect">
            <a:avLst/>
          </a:prstGeom>
          <a:noFill/>
        </p:spPr>
      </p:pic>
      <p:sp>
        <p:nvSpPr>
          <p:cNvPr id="8" name="Rectangle 4"/>
          <p:cNvSpPr txBox="1">
            <a:spLocks noChangeArrowheads="1"/>
          </p:cNvSpPr>
          <p:nvPr/>
        </p:nvSpPr>
        <p:spPr>
          <a:xfrm>
            <a:off x="228600" y="1752600"/>
            <a:ext cx="4648200" cy="377666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33400" indent="-533400" fontAlgn="auto">
              <a:buFontTx/>
              <a:buAutoNum type="arabicPeriod"/>
            </a:pPr>
            <a:r>
              <a:rPr lang="en-US" altLang="en-US" sz="2800" smtClean="0">
                <a:solidFill>
                  <a:schemeClr val="accent2"/>
                </a:solidFill>
              </a:rPr>
              <a:t>Customers’ survey</a:t>
            </a:r>
          </a:p>
          <a:p>
            <a:pPr marL="533400" indent="-533400" fontAlgn="auto">
              <a:buFontTx/>
              <a:buAutoNum type="arabicPeriod"/>
            </a:pPr>
            <a:r>
              <a:rPr lang="en-US" altLang="en-US" sz="2800" smtClean="0">
                <a:solidFill>
                  <a:schemeClr val="accent2"/>
                </a:solidFill>
              </a:rPr>
              <a:t>Conference for customers</a:t>
            </a:r>
          </a:p>
          <a:p>
            <a:pPr marL="533400" indent="-533400" fontAlgn="auto">
              <a:buFontTx/>
              <a:buAutoNum type="arabicPeriod"/>
            </a:pPr>
            <a:r>
              <a:rPr lang="en-US" altLang="en-US" sz="2800" smtClean="0">
                <a:solidFill>
                  <a:schemeClr val="accent2"/>
                </a:solidFill>
              </a:rPr>
              <a:t>Customers’ suggestions box </a:t>
            </a:r>
          </a:p>
          <a:p>
            <a:pPr marL="533400" indent="-533400" fontAlgn="auto">
              <a:buFontTx/>
              <a:buAutoNum type="arabicPeriod"/>
            </a:pPr>
            <a:r>
              <a:rPr lang="en-US" altLang="en-US" sz="2800" smtClean="0">
                <a:solidFill>
                  <a:schemeClr val="accent2"/>
                </a:solidFill>
              </a:rPr>
              <a:t>Revenue</a:t>
            </a:r>
            <a:endParaRPr lang="en-US" altLang="en-US" sz="2800" dirty="0" smtClean="0">
              <a:solidFill>
                <a:schemeClr val="accent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anim calcmode="lin" valueType="num">
                                      <p:cBhvr>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anim calcmode="lin" valueType="num">
                                      <p:cBhvr>
                                        <p:cTn id="2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anim calcmode="lin" valueType="num">
                                      <p:cBhvr>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3" end="3"/>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914400" y="0"/>
            <a:ext cx="8229600" cy="1066800"/>
          </a:xfrm>
        </p:spPr>
        <p:txBody>
          <a:bodyPr rtlCol="0">
            <a:noAutofit/>
          </a:bodyPr>
          <a:lstStyle/>
          <a:p>
            <a:pPr algn="ctr">
              <a:defRPr/>
            </a:pPr>
            <a:r>
              <a:rPr lang="en-US" altLang="en-US" sz="5400" dirty="0">
                <a:effectLst>
                  <a:outerShdw blurRad="38100" dist="38100" dir="2700000" algn="tl">
                    <a:srgbClr val="000000">
                      <a:alpha val="43137"/>
                    </a:srgbClr>
                  </a:outerShdw>
                </a:effectLst>
              </a:rPr>
              <a:t>Solving the causes…</a:t>
            </a:r>
            <a:endParaRPr lang="en-US" sz="5400" dirty="0">
              <a:effectLst>
                <a:outerShdw blurRad="38100" dist="38100" dir="2700000" algn="tl">
                  <a:srgbClr val="000000">
                    <a:alpha val="43137"/>
                  </a:srgbClr>
                </a:outerShdw>
              </a:effectLst>
              <a:ea typeface="ＭＳ Ｐゴシック" pitchFamily="34" charset="-12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pic>
        <p:nvPicPr>
          <p:cNvPr id="7" name="Picture 10" descr="j01986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4288189" y="2057400"/>
            <a:ext cx="4214813" cy="3686175"/>
          </a:xfrm>
          <a:prstGeom prst="rect">
            <a:avLst/>
          </a:prstGeom>
          <a:noFill/>
        </p:spPr>
      </p:pic>
      <p:sp>
        <p:nvSpPr>
          <p:cNvPr id="8" name="Rectangle 4"/>
          <p:cNvSpPr txBox="1">
            <a:spLocks noChangeArrowheads="1"/>
          </p:cNvSpPr>
          <p:nvPr/>
        </p:nvSpPr>
        <p:spPr>
          <a:xfrm>
            <a:off x="76200" y="1396159"/>
            <a:ext cx="4343400" cy="251777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33400" indent="-533400" fontAlgn="auto">
              <a:buFontTx/>
              <a:buAutoNum type="arabicPeriod"/>
            </a:pPr>
            <a:r>
              <a:rPr lang="en-US" altLang="en-US" sz="2800" smtClean="0">
                <a:solidFill>
                  <a:schemeClr val="accent2"/>
                </a:solidFill>
              </a:rPr>
              <a:t>The functions of the system. </a:t>
            </a:r>
          </a:p>
          <a:p>
            <a:pPr marL="533400" indent="-533400" fontAlgn="auto">
              <a:buFontTx/>
              <a:buAutoNum type="arabicPeriod"/>
            </a:pPr>
            <a:r>
              <a:rPr lang="en-US" altLang="en-US" sz="2800" smtClean="0">
                <a:solidFill>
                  <a:schemeClr val="accent2"/>
                </a:solidFill>
              </a:rPr>
              <a:t>The skills of the staff.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anim calcmode="lin" valueType="num">
                                      <p:cBhvr>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1" end="1"/>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itle 1"/>
          <p:cNvSpPr>
            <a:spLocks noGrp="1"/>
          </p:cNvSpPr>
          <p:nvPr>
            <p:ph type="title"/>
          </p:nvPr>
        </p:nvSpPr>
        <p:spPr>
          <a:xfrm>
            <a:off x="-609600" y="0"/>
            <a:ext cx="8229600" cy="1066800"/>
          </a:xfrm>
        </p:spPr>
        <p:txBody>
          <a:bodyPr/>
          <a:lstStyle/>
          <a:p>
            <a:pPr algn="ctr"/>
            <a:r>
              <a:rPr lang="en-US" altLang="en-US" sz="4000" dirty="0">
                <a:effectLst>
                  <a:outerShdw blurRad="38100" dist="38100" dir="2700000" algn="tl">
                    <a:srgbClr val="000000">
                      <a:alpha val="43137"/>
                    </a:srgbClr>
                  </a:outerShdw>
                </a:effectLst>
              </a:rPr>
              <a:t>Telephone communications</a:t>
            </a:r>
            <a:endParaRPr lang="en-US" altLang="en-US" sz="3800" dirty="0">
              <a:effectLst>
                <a:outerShdw blurRad="38100" dist="38100" dir="2700000" algn="tl">
                  <a:srgbClr val="000000">
                    <a:alpha val="43137"/>
                  </a:srgbClr>
                </a:outerShdw>
              </a:effectLst>
              <a:latin typeface="+mn-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8" name="Text Box 3"/>
          <p:cNvSpPr txBox="1">
            <a:spLocks noChangeArrowheads="1"/>
          </p:cNvSpPr>
          <p:nvPr/>
        </p:nvSpPr>
        <p:spPr bwMode="auto">
          <a:xfrm>
            <a:off x="152400" y="1447800"/>
            <a:ext cx="3714750" cy="4524315"/>
          </a:xfrm>
          <a:prstGeom prst="rect">
            <a:avLst/>
          </a:prstGeom>
          <a:solidFill>
            <a:schemeClr val="tx2">
              <a:lumMod val="20000"/>
              <a:lumOff val="80000"/>
            </a:schemeClr>
          </a:solidFill>
          <a:ln w="9525">
            <a:solidFill>
              <a:schemeClr val="tx1"/>
            </a:solidFill>
            <a:miter lim="800000"/>
            <a:headEnd/>
            <a:tailEnd/>
          </a:ln>
          <a:effectLst>
            <a:outerShdw dist="107763" dir="2700000" algn="ctr" rotWithShape="0">
              <a:schemeClr val="bg2"/>
            </a:outerShdw>
          </a:effectLst>
        </p:spPr>
        <p:txBody>
          <a:bodyPr>
            <a:spAutoFit/>
          </a:bodyPr>
          <a:lstStyle>
            <a:lvl1pPr marL="292100" indent="-2921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u="sng"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Do’s</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Answer the phone promptly.</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State the organization’s name.</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State who you are.</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Listen carefully.</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Prepare the necessary information.</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Concentrate on solving the problem.</a:t>
            </a:r>
          </a:p>
        </p:txBody>
      </p:sp>
      <p:sp>
        <p:nvSpPr>
          <p:cNvPr id="9" name="Text Box 4"/>
          <p:cNvSpPr txBox="1">
            <a:spLocks noChangeArrowheads="1"/>
          </p:cNvSpPr>
          <p:nvPr/>
        </p:nvSpPr>
        <p:spPr bwMode="auto">
          <a:xfrm>
            <a:off x="4191000" y="1447800"/>
            <a:ext cx="3714750" cy="4401205"/>
          </a:xfrm>
          <a:prstGeom prst="rect">
            <a:avLst/>
          </a:prstGeom>
          <a:solidFill>
            <a:schemeClr val="tx2">
              <a:lumMod val="20000"/>
              <a:lumOff val="80000"/>
            </a:schemeClr>
          </a:solidFill>
          <a:ln w="9525">
            <a:solidFill>
              <a:schemeClr val="tx1"/>
            </a:solidFill>
            <a:miter lim="800000"/>
            <a:headEnd/>
            <a:tailEnd/>
          </a:ln>
          <a:effectLst>
            <a:outerShdw dist="107763" dir="2700000" algn="ctr" rotWithShape="0">
              <a:schemeClr val="bg2"/>
            </a:outerShdw>
          </a:effectLst>
        </p:spPr>
        <p:txBody>
          <a:bodyPr>
            <a:spAutoFit/>
          </a:bodyPr>
          <a:lstStyle>
            <a:lvl1pPr marL="292100" indent="-2921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u="sng"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Don’ts</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Let the phone ring for long time.</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Only say 'Hello'.</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Listen while doing something else.</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Forget to take notes.</a:t>
            </a:r>
          </a:p>
          <a:p>
            <a:pPr eaLnBrk="1" hangingPunct="1">
              <a:spcBef>
                <a:spcPct val="0"/>
              </a:spcBef>
              <a:buFont typeface="Wingdings" panose="05000000000000000000" pitchFamily="2" charset="2"/>
              <a:buChar char="§"/>
            </a:pPr>
            <a:r>
              <a:rPr lang="en-US" sz="2400" b="1" dirty="0">
                <a:solidFill>
                  <a:schemeClr val="tx1"/>
                </a:solidFill>
                <a:cs typeface="Times New Roman" panose="02020603050405020304" pitchFamily="18" charset="0"/>
              </a:rPr>
              <a:t>Forget your promise.</a:t>
            </a:r>
          </a:p>
          <a:p>
            <a:pPr eaLnBrk="1" hangingPunct="1">
              <a:spcBef>
                <a:spcPct val="0"/>
              </a:spcBef>
              <a:buFont typeface="Wingdings" panose="05000000000000000000" pitchFamily="2" charset="2"/>
              <a:buNone/>
            </a:pPr>
            <a:endParaRPr lang="en-US" sz="2400" b="1" dirty="0">
              <a:solidFill>
                <a:schemeClr val="tx1"/>
              </a:solidFill>
              <a:cs typeface="Times New Roman" panose="02020603050405020304" pitchFamily="18" charset="0"/>
            </a:endParaRPr>
          </a:p>
          <a:p>
            <a:pPr eaLnBrk="1" hangingPunct="1">
              <a:spcBef>
                <a:spcPct val="0"/>
              </a:spcBef>
              <a:buFont typeface="Wingdings" panose="05000000000000000000" pitchFamily="2" charset="2"/>
              <a:buNone/>
            </a:pPr>
            <a:endParaRPr lang="en-US" sz="2800" b="1" dirty="0">
              <a:solidFill>
                <a:schemeClr val="tx1"/>
              </a:solidFill>
              <a:cs typeface="Times New Roman" panose="02020603050405020304" pitchFamily="18" charset="0"/>
            </a:endParaRPr>
          </a:p>
          <a:p>
            <a:pPr eaLnBrk="1" hangingPunct="1">
              <a:spcBef>
                <a:spcPct val="0"/>
              </a:spcBef>
              <a:buFont typeface="Wingdings" panose="05000000000000000000" pitchFamily="2" charset="2"/>
              <a:buNone/>
            </a:pPr>
            <a:endParaRPr lang="en-US" sz="28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192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1030"/>
          <p:cNvSpPr>
            <a:spLocks noGrp="1" noChangeArrowheads="1"/>
          </p:cNvSpPr>
          <p:nvPr>
            <p:ph type="title"/>
          </p:nvPr>
        </p:nvSpPr>
        <p:spPr>
          <a:xfrm>
            <a:off x="0" y="228600"/>
            <a:ext cx="7175292" cy="647091"/>
          </a:xfrm>
        </p:spPr>
        <p:txBody>
          <a:bodyPr>
            <a:noAutofit/>
          </a:bodyPr>
          <a:lstStyle/>
          <a:p>
            <a:r>
              <a:rPr lang="en-US" altLang="en-US" dirty="0"/>
              <a:t>Dealing with customer complaints</a:t>
            </a:r>
            <a:endParaRPr lang="en-GB" dirty="0">
              <a:solidFill>
                <a:schemeClr val="tx1">
                  <a:lumMod val="75000"/>
                  <a:lumOff val="25000"/>
                </a:schemeClr>
              </a:solidFill>
              <a:effectLst>
                <a:outerShdw blurRad="38100" dist="38100" dir="2700000" algn="tl">
                  <a:srgbClr val="000000">
                    <a:alpha val="43137"/>
                  </a:srgbClr>
                </a:outerShdw>
              </a:effectLst>
              <a:ea typeface="Geneva"/>
              <a:cs typeface="Geneva"/>
            </a:endParaRPr>
          </a:p>
        </p:txBody>
      </p:sp>
      <p:sp>
        <p:nvSpPr>
          <p:cNvPr id="40964" name="Rectangle 1031"/>
          <p:cNvSpPr>
            <a:spLocks noGrp="1" noChangeArrowheads="1"/>
          </p:cNvSpPr>
          <p:nvPr>
            <p:ph idx="1"/>
          </p:nvPr>
        </p:nvSpPr>
        <p:spPr>
          <a:xfrm>
            <a:off x="403225" y="1916831"/>
            <a:ext cx="8432800" cy="4482381"/>
          </a:xfrm>
        </p:spPr>
        <p:txBody>
          <a:bodyPr/>
          <a:lstStyle/>
          <a:p>
            <a:endParaRPr lang="en-US" dirty="0">
              <a:ea typeface="Geneva"/>
              <a:cs typeface="Geneva"/>
            </a:endParaRPr>
          </a:p>
          <a:p>
            <a:endParaRPr lang="en-US" dirty="0">
              <a:ea typeface="Geneva"/>
              <a:cs typeface="Geneva"/>
            </a:endParaRPr>
          </a:p>
          <a:p>
            <a:endParaRPr lang="en-GB" dirty="0">
              <a:ea typeface="Geneva"/>
              <a:cs typeface="Geneva"/>
            </a:endParaRPr>
          </a:p>
          <a:p>
            <a:endParaRPr lang="en-GB" dirty="0">
              <a:ea typeface="Geneva"/>
              <a:cs typeface="Geneva"/>
            </a:endParaRPr>
          </a:p>
          <a:p>
            <a:endParaRPr lang="en-GB" dirty="0">
              <a:ea typeface="Geneva"/>
              <a:cs typeface="Geneva"/>
            </a:endParaRPr>
          </a:p>
          <a:p>
            <a:endParaRPr lang="en-GB" dirty="0">
              <a:ea typeface="Geneva"/>
              <a:cs typeface="Geneva"/>
            </a:endParaRPr>
          </a:p>
          <a:p>
            <a:endParaRPr lang="en-US" dirty="0">
              <a:ea typeface="Geneva"/>
              <a:cs typeface="Geneva"/>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8" name="Text Box 3"/>
          <p:cNvSpPr txBox="1">
            <a:spLocks noChangeArrowheads="1"/>
          </p:cNvSpPr>
          <p:nvPr/>
        </p:nvSpPr>
        <p:spPr bwMode="auto">
          <a:xfrm>
            <a:off x="167236" y="1916831"/>
            <a:ext cx="3871363" cy="2862322"/>
          </a:xfrm>
          <a:prstGeom prst="rect">
            <a:avLst/>
          </a:prstGeom>
          <a:solidFill>
            <a:schemeClr val="tx2">
              <a:lumMod val="20000"/>
              <a:lumOff val="80000"/>
            </a:schemeClr>
          </a:solidFill>
          <a:ln w="9525">
            <a:solidFill>
              <a:schemeClr val="tx1"/>
            </a:solidFill>
            <a:miter lim="800000"/>
            <a:headEnd/>
            <a:tailEnd/>
          </a:ln>
          <a:effectLst>
            <a:outerShdw dist="107763" dir="2700000" algn="ctr" rotWithShape="0">
              <a:schemeClr val="bg2"/>
            </a:outerShdw>
          </a:effectLst>
        </p:spPr>
        <p:txBody>
          <a:bodyPr wrap="square">
            <a:spAutoFit/>
          </a:bodyPr>
          <a:lstStyle>
            <a:lvl1pPr marL="292100" indent="-2921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3600" u="sng"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Do’s</a:t>
            </a:r>
          </a:p>
          <a:p>
            <a:pPr eaLnBrk="1" hangingPunct="1">
              <a:spcBef>
                <a:spcPct val="0"/>
              </a:spcBef>
              <a:buFont typeface="Wingdings" panose="05000000000000000000" pitchFamily="2" charset="2"/>
              <a:buChar char="§"/>
            </a:pPr>
            <a:r>
              <a:rPr lang="en-US" sz="3600" b="1" dirty="0">
                <a:solidFill>
                  <a:schemeClr val="tx1"/>
                </a:solidFill>
                <a:cs typeface="Times New Roman" panose="02020603050405020304" pitchFamily="18" charset="0"/>
              </a:rPr>
              <a:t>Listen</a:t>
            </a:r>
          </a:p>
          <a:p>
            <a:pPr eaLnBrk="1" hangingPunct="1">
              <a:spcBef>
                <a:spcPct val="0"/>
              </a:spcBef>
              <a:buFont typeface="Wingdings" panose="05000000000000000000" pitchFamily="2" charset="2"/>
              <a:buChar char="§"/>
            </a:pPr>
            <a:r>
              <a:rPr lang="en-US" sz="3600" b="1" dirty="0">
                <a:solidFill>
                  <a:schemeClr val="tx1"/>
                </a:solidFill>
                <a:cs typeface="Times New Roman" panose="02020603050405020304" pitchFamily="18" charset="0"/>
              </a:rPr>
              <a:t>Be sympathetic</a:t>
            </a:r>
          </a:p>
          <a:p>
            <a:pPr eaLnBrk="1" hangingPunct="1">
              <a:spcBef>
                <a:spcPct val="0"/>
              </a:spcBef>
              <a:buFont typeface="Wingdings" panose="05000000000000000000" pitchFamily="2" charset="2"/>
              <a:buChar char="§"/>
            </a:pPr>
            <a:r>
              <a:rPr lang="en-US" sz="3600" b="1" dirty="0">
                <a:solidFill>
                  <a:schemeClr val="tx1"/>
                </a:solidFill>
                <a:cs typeface="Times New Roman" panose="02020603050405020304" pitchFamily="18" charset="0"/>
              </a:rPr>
              <a:t>Concentrate on solutions</a:t>
            </a:r>
          </a:p>
        </p:txBody>
      </p:sp>
      <p:sp>
        <p:nvSpPr>
          <p:cNvPr id="9" name="Text Box 4"/>
          <p:cNvSpPr txBox="1">
            <a:spLocks noChangeArrowheads="1"/>
          </p:cNvSpPr>
          <p:nvPr/>
        </p:nvSpPr>
        <p:spPr bwMode="auto">
          <a:xfrm>
            <a:off x="4297000" y="1910733"/>
            <a:ext cx="3990975" cy="2554545"/>
          </a:xfrm>
          <a:prstGeom prst="rect">
            <a:avLst/>
          </a:prstGeom>
          <a:solidFill>
            <a:schemeClr val="tx2">
              <a:lumMod val="20000"/>
              <a:lumOff val="80000"/>
            </a:schemeClr>
          </a:solidFill>
          <a:ln w="9525">
            <a:solidFill>
              <a:schemeClr val="tx1"/>
            </a:solidFill>
            <a:miter lim="800000"/>
            <a:headEnd/>
            <a:tailEnd/>
          </a:ln>
          <a:effectLst>
            <a:outerShdw dist="107763" dir="2700000" algn="ctr" rotWithShape="0">
              <a:schemeClr val="bg2"/>
            </a:outerShdw>
          </a:effectLst>
        </p:spPr>
        <p:txBody>
          <a:bodyPr wrap="square">
            <a:spAutoFit/>
          </a:bodyPr>
          <a:lstStyle>
            <a:lvl1pPr marL="292100" indent="-2921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3200" u="sng"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Don'ts</a:t>
            </a:r>
          </a:p>
          <a:p>
            <a:pPr eaLnBrk="1" hangingPunct="1">
              <a:spcBef>
                <a:spcPct val="0"/>
              </a:spcBef>
              <a:buFont typeface="Wingdings" panose="05000000000000000000" pitchFamily="2" charset="2"/>
              <a:buChar char="§"/>
            </a:pPr>
            <a:r>
              <a:rPr lang="en-US" sz="3200" b="1" dirty="0">
                <a:solidFill>
                  <a:schemeClr val="tx1"/>
                </a:solidFill>
                <a:cs typeface="Times New Roman" panose="02020603050405020304" pitchFamily="18" charset="0"/>
              </a:rPr>
              <a:t>Offer excuses</a:t>
            </a:r>
          </a:p>
          <a:p>
            <a:pPr eaLnBrk="1" hangingPunct="1">
              <a:spcBef>
                <a:spcPct val="0"/>
              </a:spcBef>
              <a:buFont typeface="Wingdings" panose="05000000000000000000" pitchFamily="2" charset="2"/>
              <a:buChar char="§"/>
            </a:pPr>
            <a:r>
              <a:rPr lang="en-US" sz="3200" b="1" dirty="0">
                <a:solidFill>
                  <a:schemeClr val="tx1"/>
                </a:solidFill>
                <a:cs typeface="Times New Roman" panose="02020603050405020304" pitchFamily="18" charset="0"/>
              </a:rPr>
              <a:t>Argue</a:t>
            </a:r>
          </a:p>
          <a:p>
            <a:pPr eaLnBrk="1" hangingPunct="1">
              <a:spcBef>
                <a:spcPct val="0"/>
              </a:spcBef>
              <a:buFont typeface="Wingdings" panose="05000000000000000000" pitchFamily="2" charset="2"/>
              <a:buChar char="§"/>
            </a:pPr>
            <a:r>
              <a:rPr lang="en-US" sz="3200" b="1" dirty="0">
                <a:solidFill>
                  <a:schemeClr val="tx1"/>
                </a:solidFill>
                <a:cs typeface="Times New Roman" panose="02020603050405020304" pitchFamily="18" charset="0"/>
              </a:rPr>
              <a:t>Try to placate customers’ anger</a:t>
            </a:r>
          </a:p>
        </p:txBody>
      </p:sp>
    </p:spTree>
    <p:extLst>
      <p:ext uri="{BB962C8B-B14F-4D97-AF65-F5344CB8AC3E}">
        <p14:creationId xmlns:p14="http://schemas.microsoft.com/office/powerpoint/2010/main" val="327848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3292827" cy="1066800"/>
          </a:xfrm>
        </p:spPr>
        <p:txBody>
          <a:bodyPr>
            <a:normAutofit/>
          </a:bodyPr>
          <a:lstStyle/>
          <a:p>
            <a:pPr algn="ctr"/>
            <a:r>
              <a:rPr lang="en-US" altLang="en-US" b="1" dirty="0">
                <a:effectLst>
                  <a:outerShdw blurRad="38100" dist="38100" dir="2700000" algn="tl">
                    <a:srgbClr val="000000">
                      <a:alpha val="43137"/>
                    </a:srgbClr>
                  </a:outerShdw>
                </a:effectLst>
              </a:rPr>
              <a:t>Objectives</a:t>
            </a:r>
            <a:endParaRPr lang="en-US" b="1" dirty="0">
              <a:solidFill>
                <a:srgbClr val="C00000"/>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8" name="Rectangle 5"/>
          <p:cNvSpPr>
            <a:spLocks noGrp="1" noChangeArrowheads="1"/>
          </p:cNvSpPr>
          <p:nvPr>
            <p:ph idx="1"/>
          </p:nvPr>
        </p:nvSpPr>
        <p:spPr>
          <a:xfrm>
            <a:off x="8965" y="1600200"/>
            <a:ext cx="7534835" cy="4530725"/>
          </a:xfrm>
        </p:spPr>
        <p:txBody>
          <a:bodyPr/>
          <a:lstStyle/>
          <a:p>
            <a:pPr marL="625475" indent="-625475" defTabSz="357188" eaLnBrk="1" hangingPunct="1">
              <a:buFontTx/>
              <a:buNone/>
            </a:pPr>
            <a:r>
              <a:rPr lang="en-US" altLang="en-US" sz="2400" dirty="0" smtClean="0">
                <a:solidFill>
                  <a:schemeClr val="tx1"/>
                </a:solidFill>
              </a:rPr>
              <a:t>After participating in the course, learners will be able to:</a:t>
            </a:r>
          </a:p>
          <a:p>
            <a:pPr marL="625475" indent="-625475" defTabSz="357188" eaLnBrk="1" hangingPunct="1">
              <a:buFontTx/>
              <a:buNone/>
            </a:pPr>
            <a:endParaRPr lang="en-US" altLang="en-US" sz="2400" dirty="0" smtClean="0">
              <a:solidFill>
                <a:srgbClr val="C00000"/>
              </a:solidFill>
            </a:endParaRPr>
          </a:p>
          <a:p>
            <a:pPr marL="625475" indent="-625475" defTabSz="357188" eaLnBrk="1" hangingPunct="1">
              <a:buFontTx/>
              <a:buAutoNum type="arabicPeriod"/>
            </a:pPr>
            <a:r>
              <a:rPr lang="en-US" altLang="en-US" sz="2400" dirty="0" smtClean="0">
                <a:solidFill>
                  <a:schemeClr val="tx1"/>
                </a:solidFill>
              </a:rPr>
              <a:t>explain the reasons for caring for customers;</a:t>
            </a:r>
          </a:p>
          <a:p>
            <a:pPr marL="625475" indent="-625475" defTabSz="357188" eaLnBrk="1" hangingPunct="1">
              <a:buFontTx/>
              <a:buAutoNum type="arabicPeriod"/>
            </a:pPr>
            <a:r>
              <a:rPr lang="en-US" altLang="en-US" sz="2400" dirty="0" smtClean="0">
                <a:solidFill>
                  <a:schemeClr val="tx1"/>
                </a:solidFill>
              </a:rPr>
              <a:t>define who the customers of an organization are;</a:t>
            </a:r>
          </a:p>
          <a:p>
            <a:pPr marL="625475" indent="-625475" defTabSz="357188" eaLnBrk="1" hangingPunct="1">
              <a:buFontTx/>
              <a:buAutoNum type="arabicPeriod"/>
            </a:pPr>
            <a:r>
              <a:rPr lang="en-US" altLang="en-US" sz="2400" dirty="0" smtClean="0">
                <a:solidFill>
                  <a:schemeClr val="tx1"/>
                </a:solidFill>
              </a:rPr>
              <a:t>apply some techniques to serve customers better.</a:t>
            </a:r>
          </a:p>
        </p:txBody>
      </p:sp>
    </p:spTree>
    <p:extLst>
      <p:ext uri="{BB962C8B-B14F-4D97-AF65-F5344CB8AC3E}">
        <p14:creationId xmlns:p14="http://schemas.microsoft.com/office/powerpoint/2010/main" val="64522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500"/>
                                        <p:tgtEl>
                                          <p:spTgt spid="8">
                                            <p:txEl>
                                              <p:pRg st="2" end="2"/>
                                            </p:txEl>
                                          </p:spTgt>
                                        </p:tgtEl>
                                      </p:cBhvr>
                                    </p:animEffect>
                                    <p:anim calcmode="lin" valueType="num">
                                      <p:cBhvr>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2" end="2"/>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anim calcmode="lin" valueType="num">
                                      <p:cBhvr>
                                        <p:cTn id="2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8">
                                            <p:txEl>
                                              <p:pRg st="3" end="3"/>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anim calcmode="lin" valueType="num">
                                      <p:cBhvr>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8">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26" y="-50800"/>
            <a:ext cx="6347713" cy="1320800"/>
          </a:xfrm>
        </p:spPr>
        <p:txBody>
          <a:bodyPr/>
          <a:lstStyle/>
          <a:p>
            <a:r>
              <a:rPr lang="en-US" dirty="0" smtClean="0"/>
              <a:t>Short Quiz</a:t>
            </a:r>
            <a:endParaRPr lang="en-GB" dirty="0"/>
          </a:p>
        </p:txBody>
      </p:sp>
      <p:sp>
        <p:nvSpPr>
          <p:cNvPr id="3" name="Content Placeholder 2"/>
          <p:cNvSpPr>
            <a:spLocks noGrp="1"/>
          </p:cNvSpPr>
          <p:nvPr>
            <p:ph idx="1"/>
          </p:nvPr>
        </p:nvSpPr>
        <p:spPr>
          <a:xfrm>
            <a:off x="200526" y="990600"/>
            <a:ext cx="7303168" cy="4800600"/>
          </a:xfrm>
        </p:spPr>
        <p:txBody>
          <a:bodyPr>
            <a:noAutofit/>
          </a:bodyPr>
          <a:lstStyle/>
          <a:p>
            <a:pPr marL="0" indent="0">
              <a:buNone/>
            </a:pPr>
            <a:r>
              <a:rPr lang="en-US" b="1" dirty="0" smtClean="0">
                <a:latin typeface="Calibri body"/>
              </a:rPr>
              <a:t>Question 1  </a:t>
            </a:r>
            <a:r>
              <a:rPr lang="en-US" dirty="0">
                <a:latin typeface="Calibri body"/>
              </a:rPr>
              <a:t>	Define ‘a customer</a:t>
            </a:r>
            <a:r>
              <a:rPr lang="en-US" dirty="0" smtClean="0">
                <a:latin typeface="Calibri body"/>
              </a:rPr>
              <a:t>’.</a:t>
            </a:r>
            <a:endParaRPr lang="en-GB" dirty="0"/>
          </a:p>
          <a:p>
            <a:r>
              <a:rPr lang="en-US" dirty="0"/>
              <a:t>Our customers are the people whom we serve, whether they are inside or outside our organization and whether they pay for our service or not. </a:t>
            </a:r>
            <a:endParaRPr lang="en-GB" dirty="0"/>
          </a:p>
          <a:p>
            <a:pPr marL="0" indent="0">
              <a:buNone/>
            </a:pPr>
            <a:endParaRPr lang="en-GB" dirty="0">
              <a:latin typeface="Calibri body"/>
            </a:endParaRPr>
          </a:p>
          <a:p>
            <a:pPr marL="0" indent="0">
              <a:buNone/>
            </a:pPr>
            <a:r>
              <a:rPr lang="en-US" dirty="0" smtClean="0">
                <a:latin typeface="Calibri body"/>
              </a:rPr>
              <a:t> </a:t>
            </a:r>
            <a:r>
              <a:rPr lang="en-US" b="1" dirty="0" smtClean="0">
                <a:latin typeface="Calibri body"/>
              </a:rPr>
              <a:t>Question </a:t>
            </a:r>
            <a:r>
              <a:rPr lang="en-US" b="1" dirty="0">
                <a:latin typeface="Calibri body"/>
              </a:rPr>
              <a:t>2</a:t>
            </a:r>
            <a:r>
              <a:rPr lang="en-US" dirty="0">
                <a:latin typeface="Calibri body"/>
              </a:rPr>
              <a:t>	</a:t>
            </a:r>
            <a:r>
              <a:rPr lang="en-US" dirty="0" smtClean="0">
                <a:latin typeface="Calibri body"/>
              </a:rPr>
              <a:t> Two </a:t>
            </a:r>
            <a:r>
              <a:rPr lang="en-US" dirty="0">
                <a:latin typeface="Calibri body"/>
              </a:rPr>
              <a:t>things give customers choice. One is their spending </a:t>
            </a:r>
            <a:r>
              <a:rPr lang="en-US" dirty="0" smtClean="0">
                <a:latin typeface="Calibri body"/>
              </a:rPr>
              <a:t> power</a:t>
            </a:r>
            <a:r>
              <a:rPr lang="en-US" dirty="0">
                <a:latin typeface="Calibri body"/>
              </a:rPr>
              <a:t>. What is the other</a:t>
            </a:r>
            <a:r>
              <a:rPr lang="en-US" dirty="0" smtClean="0">
                <a:latin typeface="Calibri body"/>
              </a:rPr>
              <a:t>?</a:t>
            </a:r>
            <a:endParaRPr lang="en-GB" dirty="0"/>
          </a:p>
          <a:p>
            <a:r>
              <a:rPr lang="en-US" dirty="0"/>
              <a:t>Competition between suppliers is the other thing that gives customers choice.</a:t>
            </a:r>
            <a:endParaRPr lang="en-GB" dirty="0"/>
          </a:p>
          <a:p>
            <a:pPr marL="0" indent="0">
              <a:buNone/>
            </a:pPr>
            <a:endParaRPr lang="en-GB" dirty="0">
              <a:latin typeface="Calibri body"/>
            </a:endParaRPr>
          </a:p>
          <a:p>
            <a:pPr marL="0" indent="0">
              <a:buNone/>
            </a:pPr>
            <a:r>
              <a:rPr lang="en-US" dirty="0" smtClean="0">
                <a:latin typeface="Calibri body"/>
              </a:rPr>
              <a:t> </a:t>
            </a:r>
            <a:r>
              <a:rPr lang="en-US" b="1" dirty="0" smtClean="0">
                <a:latin typeface="Calibri body"/>
              </a:rPr>
              <a:t>Question </a:t>
            </a:r>
            <a:r>
              <a:rPr lang="en-US" b="1" dirty="0">
                <a:latin typeface="Calibri body"/>
              </a:rPr>
              <a:t>3</a:t>
            </a:r>
            <a:r>
              <a:rPr lang="en-US" dirty="0">
                <a:latin typeface="Calibri body"/>
              </a:rPr>
              <a:t>	Complete this sentence: If you aren’t serving customers yourself . . . </a:t>
            </a:r>
            <a:endParaRPr lang="en-GB" dirty="0"/>
          </a:p>
          <a:p>
            <a:r>
              <a:rPr lang="en-US" dirty="0"/>
              <a:t>If you are not serving customers yourself, you should be serving someone who is</a:t>
            </a:r>
            <a:r>
              <a:rPr lang="en-US" dirty="0" smtClean="0"/>
              <a:t>.</a:t>
            </a:r>
            <a:endParaRPr lang="en-GB" dirty="0"/>
          </a:p>
          <a:p>
            <a:pPr marL="0" indent="0">
              <a:buNone/>
            </a:pPr>
            <a:endParaRPr lang="en-GB" dirty="0">
              <a:latin typeface="Calibri body"/>
            </a:endParaRPr>
          </a:p>
          <a:p>
            <a:pPr marL="0" indent="0">
              <a:buNone/>
            </a:pPr>
            <a:endParaRPr lang="en-GB" dirty="0" smtClean="0">
              <a:latin typeface="Calibri body"/>
            </a:endParaRPr>
          </a:p>
          <a:p>
            <a:pPr marL="0" indent="0">
              <a:buNone/>
            </a:pPr>
            <a:endParaRPr lang="en-GB" dirty="0">
              <a:latin typeface="Calibri body"/>
            </a:endParaRPr>
          </a:p>
        </p:txBody>
      </p:sp>
    </p:spTree>
    <p:extLst>
      <p:ext uri="{BB962C8B-B14F-4D97-AF65-F5344CB8AC3E}">
        <p14:creationId xmlns:p14="http://schemas.microsoft.com/office/powerpoint/2010/main" val="249969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7467600" cy="5909310"/>
          </a:xfrm>
          <a:prstGeom prst="rect">
            <a:avLst/>
          </a:prstGeom>
          <a:noFill/>
        </p:spPr>
        <p:txBody>
          <a:bodyPr wrap="square" rtlCol="0">
            <a:spAutoFit/>
          </a:bodyPr>
          <a:lstStyle/>
          <a:p>
            <a:pPr marL="0" indent="0">
              <a:buNone/>
            </a:pPr>
            <a:endParaRPr lang="en-US" b="1" dirty="0" smtClean="0">
              <a:latin typeface="Calibri body"/>
            </a:endParaRPr>
          </a:p>
          <a:p>
            <a:pPr marL="0" indent="0">
              <a:buNone/>
            </a:pPr>
            <a:r>
              <a:rPr lang="en-US" b="1" dirty="0" smtClean="0">
                <a:latin typeface="Calibri body"/>
              </a:rPr>
              <a:t>Question 4</a:t>
            </a:r>
            <a:r>
              <a:rPr lang="en-US" dirty="0" smtClean="0">
                <a:latin typeface="Calibri body"/>
              </a:rPr>
              <a:t>: The </a:t>
            </a:r>
            <a:r>
              <a:rPr lang="en-US" dirty="0">
                <a:latin typeface="Calibri body"/>
              </a:rPr>
              <a:t>customers of a university include the students and their parents. Who else</a:t>
            </a:r>
            <a:r>
              <a:rPr lang="en-US" dirty="0" smtClean="0">
                <a:latin typeface="Calibri body"/>
              </a:rPr>
              <a:t>?</a:t>
            </a:r>
          </a:p>
          <a:p>
            <a:endParaRPr lang="en-GB" dirty="0"/>
          </a:p>
          <a:p>
            <a:pPr marL="285750" indent="-285750">
              <a:buFont typeface="Wingdings" panose="05000000000000000000" pitchFamily="2" charset="2"/>
              <a:buChar char="Ø"/>
            </a:pPr>
            <a:r>
              <a:rPr lang="en-US" dirty="0"/>
              <a:t>The customers of a university include its students and their parents, but also organizations who would employ the graduates, the Ministry of Education and Training, </a:t>
            </a:r>
            <a:r>
              <a:rPr lang="en-US" dirty="0" err="1"/>
              <a:t>etc</a:t>
            </a:r>
            <a:r>
              <a:rPr lang="en-US" dirty="0" smtClean="0">
                <a:latin typeface="Calibri body"/>
              </a:rPr>
              <a:t> </a:t>
            </a:r>
          </a:p>
          <a:p>
            <a:pPr marL="285750" indent="-285750">
              <a:buFont typeface="Wingdings" panose="05000000000000000000" pitchFamily="2" charset="2"/>
              <a:buChar char="Ø"/>
            </a:pPr>
            <a:endParaRPr lang="en-US" dirty="0" smtClean="0">
              <a:latin typeface="Calibri body"/>
            </a:endParaRPr>
          </a:p>
          <a:p>
            <a:endParaRPr lang="en-GB" dirty="0">
              <a:latin typeface="Calibri body"/>
            </a:endParaRPr>
          </a:p>
          <a:p>
            <a:pPr marL="0" indent="0">
              <a:buNone/>
            </a:pPr>
            <a:r>
              <a:rPr lang="en-US" b="1" dirty="0">
                <a:latin typeface="Calibri body"/>
              </a:rPr>
              <a:t>Question </a:t>
            </a:r>
            <a:r>
              <a:rPr lang="en-US" b="1" dirty="0" smtClean="0">
                <a:latin typeface="Calibri body"/>
              </a:rPr>
              <a:t>5</a:t>
            </a:r>
            <a:r>
              <a:rPr lang="en-US" dirty="0" smtClean="0">
                <a:latin typeface="Calibri body"/>
              </a:rPr>
              <a:t>: Why </a:t>
            </a:r>
            <a:r>
              <a:rPr lang="en-US" dirty="0">
                <a:latin typeface="Calibri body"/>
              </a:rPr>
              <a:t>is it so important to hang on to existing customers</a:t>
            </a:r>
            <a:r>
              <a:rPr lang="en-US" dirty="0" smtClean="0">
                <a:latin typeface="Calibri body"/>
              </a:rPr>
              <a:t>?</a:t>
            </a:r>
          </a:p>
          <a:p>
            <a:pPr marL="0" indent="0">
              <a:buNone/>
            </a:pPr>
            <a:endParaRPr lang="en-US" dirty="0" smtClean="0">
              <a:latin typeface="Calibri body"/>
            </a:endParaRPr>
          </a:p>
          <a:p>
            <a:pPr marL="285750" indent="-285750">
              <a:buFont typeface="Wingdings" panose="05000000000000000000" pitchFamily="2" charset="2"/>
              <a:buChar char="Ø"/>
            </a:pPr>
            <a:r>
              <a:rPr lang="en-US" dirty="0"/>
              <a:t>It pays to hang on to existing customers because it is so difficult and expensive to win new ones</a:t>
            </a:r>
            <a:r>
              <a:rPr lang="en-US" dirty="0" smtClean="0"/>
              <a:t>.</a:t>
            </a:r>
          </a:p>
          <a:p>
            <a:pPr marL="285750" indent="-285750">
              <a:buFont typeface="Wingdings" panose="05000000000000000000" pitchFamily="2" charset="2"/>
              <a:buChar char="Ø"/>
            </a:pPr>
            <a:endParaRPr lang="en-US" dirty="0" smtClean="0">
              <a:latin typeface="Calibri body"/>
            </a:endParaRPr>
          </a:p>
          <a:p>
            <a:pPr marL="0" indent="0">
              <a:buNone/>
            </a:pPr>
            <a:endParaRPr lang="en-GB" dirty="0">
              <a:latin typeface="Calibri body"/>
            </a:endParaRPr>
          </a:p>
          <a:p>
            <a:pPr marL="0" indent="0">
              <a:buNone/>
            </a:pPr>
            <a:r>
              <a:rPr lang="en-US" b="1" dirty="0">
                <a:latin typeface="Calibri body"/>
              </a:rPr>
              <a:t>Question </a:t>
            </a:r>
            <a:r>
              <a:rPr lang="en-US" b="1" dirty="0" smtClean="0">
                <a:latin typeface="Calibri body"/>
              </a:rPr>
              <a:t>6: </a:t>
            </a:r>
            <a:r>
              <a:rPr lang="en-US" dirty="0" smtClean="0">
                <a:latin typeface="Calibri body"/>
              </a:rPr>
              <a:t>Complete </a:t>
            </a:r>
            <a:r>
              <a:rPr lang="en-US" dirty="0">
                <a:latin typeface="Calibri body"/>
              </a:rPr>
              <a:t>this sentence: It is very hard to get a good reputation for service, but</a:t>
            </a:r>
            <a:r>
              <a:rPr lang="en-US" dirty="0" smtClean="0">
                <a:latin typeface="Calibri body"/>
              </a:rPr>
              <a:t>…</a:t>
            </a:r>
          </a:p>
          <a:p>
            <a:pPr marL="0" indent="0">
              <a:buNone/>
            </a:pPr>
            <a:endParaRPr lang="en-US" dirty="0">
              <a:latin typeface="Calibri body"/>
            </a:endParaRPr>
          </a:p>
          <a:p>
            <a:pPr marL="285750" indent="-285750">
              <a:buFont typeface="Wingdings" panose="05000000000000000000" pitchFamily="2" charset="2"/>
              <a:buChar char="Ø"/>
            </a:pPr>
            <a:r>
              <a:rPr lang="en-US" dirty="0"/>
              <a:t>It is very hard to get a good reputation for service, but easy to get a bad one.</a:t>
            </a:r>
            <a:endParaRPr lang="en-GB" dirty="0"/>
          </a:p>
          <a:p>
            <a:r>
              <a:rPr lang="en-US" dirty="0"/>
              <a:t> </a:t>
            </a:r>
            <a:endParaRPr lang="en-GB" dirty="0">
              <a:latin typeface="Calibri body"/>
            </a:endParaRPr>
          </a:p>
        </p:txBody>
      </p:sp>
    </p:spTree>
    <p:extLst>
      <p:ext uri="{BB962C8B-B14F-4D97-AF65-F5344CB8AC3E}">
        <p14:creationId xmlns:p14="http://schemas.microsoft.com/office/powerpoint/2010/main" val="5723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 calcmode="lin" valueType="num">
                                      <p:cBhvr additive="base">
                                        <p:cTn id="3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anim calcmode="lin" valueType="num">
                                      <p:cBhvr additive="base">
                                        <p:cTn id="37"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anim calcmode="lin" valueType="num">
                                      <p:cBhvr additive="base">
                                        <p:cTn id="4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228600"/>
            <a:ext cx="6629400" cy="7799903"/>
          </a:xfrm>
          <a:prstGeom prst="rect">
            <a:avLst/>
          </a:prstGeom>
        </p:spPr>
        <p:txBody>
          <a:bodyPr wrap="square">
            <a:spAutoFit/>
          </a:bodyPr>
          <a:lstStyle/>
          <a:p>
            <a:pPr marL="0" indent="0">
              <a:buNone/>
            </a:pPr>
            <a:endParaRPr lang="en-US" b="1" dirty="0" smtClean="0">
              <a:latin typeface="Calibri body"/>
            </a:endParaRPr>
          </a:p>
          <a:p>
            <a:pPr marL="0" indent="0">
              <a:buNone/>
            </a:pPr>
            <a:r>
              <a:rPr lang="en-US" b="1" dirty="0" smtClean="0">
                <a:latin typeface="Calibri body"/>
              </a:rPr>
              <a:t>Question </a:t>
            </a:r>
            <a:r>
              <a:rPr lang="en-US" b="1" dirty="0">
                <a:latin typeface="Calibri body"/>
              </a:rPr>
              <a:t>7</a:t>
            </a:r>
            <a:r>
              <a:rPr lang="en-US" dirty="0">
                <a:latin typeface="Calibri body"/>
              </a:rPr>
              <a:t>: There are three kinds of customer satisfaction factors. Human factors and convenience factors are two of them. What is the third?</a:t>
            </a:r>
          </a:p>
          <a:p>
            <a:pPr marL="0" indent="0">
              <a:buNone/>
            </a:pPr>
            <a:endParaRPr lang="en-US" dirty="0">
              <a:latin typeface="Calibri body"/>
            </a:endParaRPr>
          </a:p>
          <a:p>
            <a:pPr marL="285750" indent="-285750">
              <a:buFont typeface="Wingdings" panose="05000000000000000000" pitchFamily="2" charset="2"/>
              <a:buChar char="Ø"/>
            </a:pPr>
            <a:r>
              <a:rPr lang="en-US" dirty="0"/>
              <a:t>The three kinds of customer satisfaction factors are human factors, convenience factors and product </a:t>
            </a:r>
            <a:r>
              <a:rPr lang="en-US" dirty="0" smtClean="0"/>
              <a:t>factors</a:t>
            </a:r>
          </a:p>
          <a:p>
            <a:endParaRPr lang="en-US" dirty="0" smtClean="0"/>
          </a:p>
          <a:p>
            <a:pPr marL="0" indent="0">
              <a:buNone/>
            </a:pPr>
            <a:endParaRPr lang="en-US" dirty="0"/>
          </a:p>
          <a:p>
            <a:pPr marL="0" indent="0">
              <a:buNone/>
            </a:pPr>
            <a:r>
              <a:rPr lang="en-US" b="1" dirty="0">
                <a:latin typeface="Calibri body"/>
              </a:rPr>
              <a:t>Question </a:t>
            </a:r>
            <a:r>
              <a:rPr lang="en-US" b="1" dirty="0" smtClean="0">
                <a:latin typeface="Calibri body"/>
              </a:rPr>
              <a:t>8: </a:t>
            </a:r>
            <a:r>
              <a:rPr lang="en-US" dirty="0" smtClean="0">
                <a:latin typeface="Calibri body"/>
              </a:rPr>
              <a:t>Which </a:t>
            </a:r>
            <a:r>
              <a:rPr lang="en-US" dirty="0">
                <a:latin typeface="Calibri body"/>
              </a:rPr>
              <a:t>of the three kinds of satisfaction factors </a:t>
            </a:r>
            <a:r>
              <a:rPr lang="en-US" dirty="0" smtClean="0">
                <a:latin typeface="Calibri body"/>
              </a:rPr>
              <a:t>needs to </a:t>
            </a:r>
            <a:r>
              <a:rPr lang="en-US" dirty="0">
                <a:latin typeface="Calibri body"/>
              </a:rPr>
              <a:t>be right before the other two have a bearing</a:t>
            </a:r>
            <a:r>
              <a:rPr lang="en-US" dirty="0" smtClean="0">
                <a:latin typeface="Calibri body"/>
              </a:rPr>
              <a:t>?</a:t>
            </a:r>
          </a:p>
          <a:p>
            <a:pPr marL="0" indent="0">
              <a:buNone/>
            </a:pPr>
            <a:endParaRPr lang="en-US" dirty="0" smtClean="0">
              <a:latin typeface="Calibri body"/>
            </a:endParaRPr>
          </a:p>
          <a:p>
            <a:pPr marL="285750" indent="-285750">
              <a:buFont typeface="Wingdings" panose="05000000000000000000" pitchFamily="2" charset="2"/>
              <a:buChar char="Ø"/>
            </a:pPr>
            <a:r>
              <a:rPr lang="en-US" dirty="0"/>
              <a:t>Of the three types of satisfaction factors, product factors are the ones that must be right first. Everything else hinges on the product</a:t>
            </a:r>
            <a:endParaRPr lang="en-US" dirty="0">
              <a:latin typeface="Calibri body"/>
            </a:endParaRPr>
          </a:p>
          <a:p>
            <a:pPr marL="0" indent="0">
              <a:buNone/>
            </a:pPr>
            <a:endParaRPr lang="en-US" dirty="0" smtClean="0">
              <a:latin typeface="Calibri body"/>
            </a:endParaRPr>
          </a:p>
          <a:p>
            <a:pPr marL="0" indent="0">
              <a:buNone/>
            </a:pPr>
            <a:endParaRPr lang="en-US" dirty="0">
              <a:latin typeface="Calibri body"/>
            </a:endParaRPr>
          </a:p>
          <a:p>
            <a:pPr marL="0" indent="0">
              <a:buNone/>
            </a:pPr>
            <a:r>
              <a:rPr lang="en-US" b="1" dirty="0">
                <a:latin typeface="Calibri body"/>
              </a:rPr>
              <a:t>Question </a:t>
            </a:r>
            <a:r>
              <a:rPr lang="en-US" b="1" dirty="0" smtClean="0">
                <a:latin typeface="Calibri body"/>
              </a:rPr>
              <a:t>9</a:t>
            </a:r>
            <a:r>
              <a:rPr lang="en-US" dirty="0" smtClean="0">
                <a:latin typeface="Calibri body"/>
              </a:rPr>
              <a:t>: What </a:t>
            </a:r>
            <a:r>
              <a:rPr lang="en-US" dirty="0">
                <a:latin typeface="Calibri body"/>
              </a:rPr>
              <a:t>is the connection between caring for </a:t>
            </a:r>
            <a:r>
              <a:rPr lang="en-US" dirty="0" smtClean="0">
                <a:latin typeface="Calibri body"/>
              </a:rPr>
              <a:t>customers and </a:t>
            </a:r>
            <a:r>
              <a:rPr lang="en-US" dirty="0">
                <a:latin typeface="Calibri body"/>
              </a:rPr>
              <a:t>marketing</a:t>
            </a:r>
            <a:r>
              <a:rPr lang="en-US" dirty="0" smtClean="0">
                <a:latin typeface="Calibri body"/>
              </a:rPr>
              <a:t>?</a:t>
            </a:r>
          </a:p>
          <a:p>
            <a:pPr marL="0" indent="0">
              <a:buNone/>
            </a:pPr>
            <a:endParaRPr lang="en-US" dirty="0">
              <a:latin typeface="Calibri body"/>
            </a:endParaRPr>
          </a:p>
          <a:p>
            <a:pPr marL="285750" indent="-285750">
              <a:buFont typeface="Wingdings" panose="05000000000000000000" pitchFamily="2" charset="2"/>
              <a:buChar char="Ø"/>
            </a:pPr>
            <a:r>
              <a:rPr lang="en-US" dirty="0"/>
              <a:t>Caring for customers is that part of the marketing approach which is concerned with retaining existing customers. Of course, high standards and a first-class reputation for care can become marketing issues in themselves.</a:t>
            </a:r>
            <a:endParaRPr lang="en-GB" dirty="0"/>
          </a:p>
          <a:p>
            <a:pPr marL="0" indent="0">
              <a:buNone/>
            </a:pPr>
            <a:endParaRPr lang="en-GB" dirty="0">
              <a:latin typeface="Calibri body"/>
            </a:endParaRPr>
          </a:p>
          <a:p>
            <a:pPr marL="0" indent="0">
              <a:buNone/>
            </a:pPr>
            <a:endParaRPr lang="en-US" dirty="0"/>
          </a:p>
          <a:p>
            <a:pPr marL="0" indent="0">
              <a:buNone/>
            </a:pPr>
            <a:r>
              <a:rPr lang="en-US" dirty="0"/>
              <a:t/>
            </a:r>
            <a:br>
              <a:rPr lang="en-US" dirty="0"/>
            </a:br>
            <a:endParaRPr lang="en-GB" dirty="0">
              <a:latin typeface="Calibri body"/>
            </a:endParaRPr>
          </a:p>
        </p:txBody>
      </p:sp>
    </p:spTree>
    <p:extLst>
      <p:ext uri="{BB962C8B-B14F-4D97-AF65-F5344CB8AC3E}">
        <p14:creationId xmlns:p14="http://schemas.microsoft.com/office/powerpoint/2010/main" val="369168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 calcmode="lin" valueType="num">
                                      <p:cBhvr additive="base">
                                        <p:cTn id="3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anim calcmode="lin" valueType="num">
                                      <p:cBhvr additive="base">
                                        <p:cTn id="4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7620000" cy="6172200"/>
          </a:xfrm>
        </p:spPr>
        <p:txBody>
          <a:bodyPr>
            <a:normAutofit/>
          </a:bodyPr>
          <a:lstStyle/>
          <a:p>
            <a:pPr marL="0" indent="0">
              <a:buNone/>
            </a:pPr>
            <a:r>
              <a:rPr lang="en-US" b="1" dirty="0" smtClean="0">
                <a:latin typeface="Calibri body"/>
              </a:rPr>
              <a:t>Question 10: </a:t>
            </a:r>
            <a:r>
              <a:rPr lang="en-US" dirty="0" smtClean="0">
                <a:latin typeface="Calibri body"/>
              </a:rPr>
              <a:t>What </a:t>
            </a:r>
            <a:r>
              <a:rPr lang="en-US" dirty="0">
                <a:latin typeface="Calibri body"/>
              </a:rPr>
              <a:t>is the ABC of personal service</a:t>
            </a:r>
            <a:r>
              <a:rPr lang="en-US" dirty="0" smtClean="0">
                <a:latin typeface="Calibri body"/>
              </a:rPr>
              <a:t>?</a:t>
            </a:r>
          </a:p>
          <a:p>
            <a:pPr marL="0" indent="0">
              <a:buNone/>
            </a:pPr>
            <a:r>
              <a:rPr lang="en-US" dirty="0"/>
              <a:t>The ABC of personal service is attitude (the way people think), behavior (the way people act) and competence (their ability to deliver a quality product).</a:t>
            </a:r>
            <a:endParaRPr lang="en-GB" dirty="0"/>
          </a:p>
          <a:p>
            <a:pPr marL="0" indent="0">
              <a:buNone/>
            </a:pPr>
            <a:endParaRPr lang="en-GB" dirty="0">
              <a:latin typeface="Calibri body"/>
            </a:endParaRPr>
          </a:p>
          <a:p>
            <a:pPr marL="0" indent="0">
              <a:buNone/>
            </a:pPr>
            <a:r>
              <a:rPr lang="en-US" b="1" dirty="0" smtClean="0">
                <a:latin typeface="Calibri body"/>
              </a:rPr>
              <a:t>Question 11: </a:t>
            </a:r>
            <a:r>
              <a:rPr lang="en-US" dirty="0" smtClean="0">
                <a:latin typeface="Calibri body"/>
              </a:rPr>
              <a:t>Complete </a:t>
            </a:r>
            <a:r>
              <a:rPr lang="en-US" dirty="0">
                <a:latin typeface="Calibri body"/>
              </a:rPr>
              <a:t>this sentence. Everyone who meets the customer must</a:t>
            </a:r>
            <a:r>
              <a:rPr lang="en-US" dirty="0" smtClean="0">
                <a:latin typeface="Calibri body"/>
              </a:rPr>
              <a:t>…</a:t>
            </a:r>
          </a:p>
          <a:p>
            <a:r>
              <a:rPr lang="en-US" dirty="0"/>
              <a:t>Everyone who meets the customer must greet the customer.</a:t>
            </a:r>
            <a:endParaRPr lang="en-GB" dirty="0"/>
          </a:p>
          <a:p>
            <a:pPr marL="0" indent="0">
              <a:buNone/>
            </a:pPr>
            <a:endParaRPr lang="en-GB" dirty="0" smtClean="0">
              <a:latin typeface="Calibri body"/>
            </a:endParaRPr>
          </a:p>
          <a:p>
            <a:pPr marL="0" indent="0">
              <a:buNone/>
            </a:pPr>
            <a:r>
              <a:rPr lang="en-US" dirty="0" smtClean="0">
                <a:latin typeface="Calibri body"/>
              </a:rPr>
              <a:t> </a:t>
            </a:r>
            <a:r>
              <a:rPr lang="en-US" b="1" dirty="0" smtClean="0">
                <a:latin typeface="Calibri body"/>
              </a:rPr>
              <a:t>Question 12:</a:t>
            </a:r>
            <a:r>
              <a:rPr lang="en-US" dirty="0">
                <a:latin typeface="Calibri body"/>
              </a:rPr>
              <a:t>	</a:t>
            </a:r>
            <a:r>
              <a:rPr lang="en-US" dirty="0" smtClean="0">
                <a:latin typeface="Calibri body"/>
              </a:rPr>
              <a:t> Why </a:t>
            </a:r>
            <a:r>
              <a:rPr lang="en-US" dirty="0">
                <a:latin typeface="Calibri body"/>
              </a:rPr>
              <a:t>is it so important to make eye contact when you meet a customer</a:t>
            </a:r>
            <a:r>
              <a:rPr lang="en-US" dirty="0" smtClean="0">
                <a:latin typeface="Calibri body"/>
              </a:rPr>
              <a:t>?</a:t>
            </a:r>
          </a:p>
          <a:p>
            <a:pPr marL="0" indent="0">
              <a:buNone/>
            </a:pPr>
            <a:r>
              <a:rPr lang="en-US" dirty="0"/>
              <a:t>Eye contact is an absolutely crucial part of the interpersonal communication that we call body language. Not to make eye contact suggests shiftiness, embarrassment, and/or lack of interest or respect.</a:t>
            </a:r>
            <a:endParaRPr lang="en-GB" dirty="0"/>
          </a:p>
          <a:p>
            <a:pPr marL="0" indent="0">
              <a:buNone/>
            </a:pPr>
            <a:endParaRPr lang="en-US" dirty="0" smtClean="0">
              <a:latin typeface="Calibri body"/>
            </a:endParaRPr>
          </a:p>
        </p:txBody>
      </p:sp>
      <p:sp>
        <p:nvSpPr>
          <p:cNvPr id="2" name="TextBox 1"/>
          <p:cNvSpPr txBox="1"/>
          <p:nvPr/>
        </p:nvSpPr>
        <p:spPr>
          <a:xfrm>
            <a:off x="533400" y="228600"/>
            <a:ext cx="3886200" cy="553998"/>
          </a:xfrm>
          <a:prstGeom prst="rect">
            <a:avLst/>
          </a:prstGeom>
          <a:noFill/>
        </p:spPr>
        <p:txBody>
          <a:bodyPr wrap="square" rtlCol="0">
            <a:spAutoFit/>
          </a:bodyPr>
          <a:lstStyle/>
          <a:p>
            <a:r>
              <a:rPr lang="en-US" sz="3000" dirty="0" smtClean="0">
                <a:solidFill>
                  <a:schemeClr val="accent1"/>
                </a:solidFill>
              </a:rPr>
              <a:t>Quiz Contd</a:t>
            </a:r>
            <a:endParaRPr lang="en-GB" sz="3000" dirty="0">
              <a:solidFill>
                <a:schemeClr val="accent1"/>
              </a:solidFill>
            </a:endParaRPr>
          </a:p>
        </p:txBody>
      </p:sp>
    </p:spTree>
    <p:extLst>
      <p:ext uri="{BB962C8B-B14F-4D97-AF65-F5344CB8AC3E}">
        <p14:creationId xmlns:p14="http://schemas.microsoft.com/office/powerpoint/2010/main" val="225369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6324600" cy="5909310"/>
          </a:xfrm>
          <a:prstGeom prst="rect">
            <a:avLst/>
          </a:prstGeom>
        </p:spPr>
        <p:txBody>
          <a:bodyPr wrap="square">
            <a:spAutoFit/>
          </a:bodyPr>
          <a:lstStyle/>
          <a:p>
            <a:pPr marL="0" indent="0">
              <a:buNone/>
            </a:pPr>
            <a:r>
              <a:rPr lang="en-US" b="1" dirty="0">
                <a:latin typeface="Calibri body"/>
              </a:rPr>
              <a:t>Question </a:t>
            </a:r>
            <a:r>
              <a:rPr lang="en-US" b="1" dirty="0" smtClean="0">
                <a:latin typeface="Calibri body"/>
              </a:rPr>
              <a:t>13: </a:t>
            </a:r>
            <a:r>
              <a:rPr lang="en-US" dirty="0" smtClean="0">
                <a:latin typeface="Calibri body"/>
              </a:rPr>
              <a:t>Only </a:t>
            </a:r>
            <a:r>
              <a:rPr lang="en-US" dirty="0">
                <a:latin typeface="Calibri body"/>
              </a:rPr>
              <a:t>one person can tell you whether you are really satisfying your customers’ needs. Who is it</a:t>
            </a:r>
            <a:r>
              <a:rPr lang="en-US" dirty="0" smtClean="0">
                <a:latin typeface="Calibri body"/>
              </a:rPr>
              <a:t>?</a:t>
            </a:r>
          </a:p>
          <a:p>
            <a:pPr marL="0" indent="0">
              <a:buNone/>
            </a:pPr>
            <a:endParaRPr lang="en-US" dirty="0">
              <a:latin typeface="Calibri body"/>
            </a:endParaRPr>
          </a:p>
          <a:p>
            <a:pPr marL="285750" indent="-285750">
              <a:buFont typeface="Wingdings" panose="05000000000000000000" pitchFamily="2" charset="2"/>
              <a:buChar char="Ø"/>
            </a:pPr>
            <a:r>
              <a:rPr lang="en-US" dirty="0"/>
              <a:t>Only the customer can really tell you how well you are satisfying his or her needs.</a:t>
            </a:r>
            <a:endParaRPr lang="en-GB" dirty="0"/>
          </a:p>
          <a:p>
            <a:r>
              <a:rPr lang="en-US" dirty="0"/>
              <a:t> </a:t>
            </a:r>
            <a:r>
              <a:rPr lang="en-US" b="1" dirty="0" smtClean="0">
                <a:latin typeface="Calibri body"/>
              </a:rPr>
              <a:t> </a:t>
            </a:r>
            <a:endParaRPr lang="en-GB" dirty="0">
              <a:latin typeface="Calibri body"/>
            </a:endParaRPr>
          </a:p>
          <a:p>
            <a:pPr marL="0" indent="0">
              <a:buNone/>
            </a:pPr>
            <a:endParaRPr lang="en-US" b="1" dirty="0" smtClean="0">
              <a:latin typeface="Calibri body"/>
            </a:endParaRPr>
          </a:p>
          <a:p>
            <a:pPr marL="0" indent="0">
              <a:buNone/>
            </a:pPr>
            <a:r>
              <a:rPr lang="en-US" b="1" dirty="0" smtClean="0">
                <a:latin typeface="Calibri body"/>
              </a:rPr>
              <a:t>Question 14: </a:t>
            </a:r>
            <a:r>
              <a:rPr lang="en-US" dirty="0" smtClean="0">
                <a:latin typeface="Calibri body"/>
              </a:rPr>
              <a:t>Where </a:t>
            </a:r>
            <a:r>
              <a:rPr lang="en-US" dirty="0">
                <a:latin typeface="Calibri body"/>
              </a:rPr>
              <a:t>must any customer care program start? </a:t>
            </a:r>
            <a:endParaRPr lang="en-US" dirty="0" smtClean="0">
              <a:latin typeface="Calibri body"/>
            </a:endParaRPr>
          </a:p>
          <a:p>
            <a:pPr marL="0" indent="0">
              <a:buNone/>
            </a:pPr>
            <a:endParaRPr lang="en-US" dirty="0">
              <a:latin typeface="Calibri body"/>
            </a:endParaRPr>
          </a:p>
          <a:p>
            <a:pPr marL="285750" indent="-285750">
              <a:buFont typeface="Wingdings" panose="05000000000000000000" pitchFamily="2" charset="2"/>
              <a:buChar char="Ø"/>
            </a:pPr>
            <a:r>
              <a:rPr lang="en-US" dirty="0"/>
              <a:t>Any customer care program must start at the </a:t>
            </a:r>
            <a:r>
              <a:rPr lang="en-US" dirty="0" smtClean="0"/>
              <a:t>top</a:t>
            </a:r>
          </a:p>
          <a:p>
            <a:pPr marL="0" indent="0">
              <a:buNone/>
            </a:pPr>
            <a:endParaRPr lang="en-US" dirty="0">
              <a:latin typeface="Calibri body"/>
            </a:endParaRPr>
          </a:p>
          <a:p>
            <a:pPr marL="0" indent="0">
              <a:buNone/>
            </a:pPr>
            <a:r>
              <a:rPr lang="en-US" dirty="0">
                <a:latin typeface="Calibri body"/>
              </a:rPr>
              <a:t>  </a:t>
            </a:r>
            <a:r>
              <a:rPr lang="en-US" b="1" dirty="0">
                <a:latin typeface="Calibri body"/>
              </a:rPr>
              <a:t>Question 15   </a:t>
            </a:r>
            <a:r>
              <a:rPr lang="en-US" dirty="0">
                <a:latin typeface="Calibri body"/>
              </a:rPr>
              <a:t>What above all do people need to know before they can </a:t>
            </a:r>
            <a:r>
              <a:rPr lang="en-US" dirty="0" smtClean="0">
                <a:latin typeface="Calibri body"/>
              </a:rPr>
              <a:t>deliver </a:t>
            </a:r>
            <a:r>
              <a:rPr lang="en-US" dirty="0">
                <a:latin typeface="Calibri body"/>
              </a:rPr>
              <a:t>the right standards of customer care</a:t>
            </a:r>
            <a:r>
              <a:rPr lang="en-US" dirty="0" smtClean="0">
                <a:latin typeface="Calibri body"/>
              </a:rPr>
              <a:t>?</a:t>
            </a:r>
          </a:p>
          <a:p>
            <a:pPr marL="0" indent="0">
              <a:buNone/>
            </a:pPr>
            <a:endParaRPr lang="en-US" dirty="0" smtClean="0">
              <a:latin typeface="Calibri body"/>
            </a:endParaRPr>
          </a:p>
          <a:p>
            <a:pPr marL="285750" indent="-285750">
              <a:buFont typeface="Wingdings" panose="05000000000000000000" pitchFamily="2" charset="2"/>
              <a:buChar char="Ø"/>
            </a:pPr>
            <a:r>
              <a:rPr lang="en-US" dirty="0"/>
              <a:t>Above all, people need to know what standards are expected of them. Naturally, they will only meet those standards if they are properly trained, properly motivated, and led by the right example.</a:t>
            </a:r>
            <a:endParaRPr lang="en-GB" dirty="0"/>
          </a:p>
          <a:p>
            <a:pPr marL="0" indent="0">
              <a:buNone/>
            </a:pPr>
            <a:endParaRPr lang="en-GB" dirty="0">
              <a:latin typeface="Calibri body"/>
            </a:endParaRPr>
          </a:p>
        </p:txBody>
      </p:sp>
    </p:spTree>
    <p:extLst>
      <p:ext uri="{BB962C8B-B14F-4D97-AF65-F5344CB8AC3E}">
        <p14:creationId xmlns:p14="http://schemas.microsoft.com/office/powerpoint/2010/main" val="125830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additive="base">
                                        <p:cTn id="3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057400" y="44823"/>
            <a:ext cx="8229600" cy="1143000"/>
          </a:xfrm>
        </p:spPr>
        <p:txBody>
          <a:bodyPr>
            <a:normAutofit/>
          </a:bodyPr>
          <a:lstStyle/>
          <a:p>
            <a:pPr algn="ctr"/>
            <a:r>
              <a:rPr lang="en-US" altLang="en-US" sz="6000" dirty="0">
                <a:effectLst>
                  <a:outerShdw blurRad="38100" dist="38100" dir="2700000" algn="tl">
                    <a:srgbClr val="000000">
                      <a:alpha val="43137"/>
                    </a:srgbClr>
                  </a:outerShdw>
                </a:effectLst>
              </a:rPr>
              <a:t>Conclusion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8" name="Rectangle 4"/>
          <p:cNvSpPr txBox="1">
            <a:spLocks noChangeArrowheads="1"/>
          </p:cNvSpPr>
          <p:nvPr/>
        </p:nvSpPr>
        <p:spPr>
          <a:xfrm>
            <a:off x="152400" y="4114800"/>
            <a:ext cx="7696200"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auto">
              <a:lnSpc>
                <a:spcPct val="90000"/>
              </a:lnSpc>
              <a:buFontTx/>
              <a:buNone/>
            </a:pPr>
            <a:r>
              <a:rPr lang="en-US" altLang="en-US" sz="2400" b="1" i="1" dirty="0" smtClean="0">
                <a:solidFill>
                  <a:schemeClr val="tx1"/>
                </a:solidFill>
              </a:rPr>
              <a:t>Customer care has to have its roots in a company’s culture and corporate beliefs. It cannot be grafted on to a business as an afterthought.</a:t>
            </a:r>
          </a:p>
          <a:p>
            <a:pPr marL="0" indent="0" algn="r" fontAlgn="auto">
              <a:lnSpc>
                <a:spcPct val="90000"/>
              </a:lnSpc>
              <a:buFontTx/>
              <a:buNone/>
            </a:pPr>
            <a:r>
              <a:rPr lang="en-US" altLang="en-US" sz="2400" b="1" i="1" dirty="0" smtClean="0">
                <a:solidFill>
                  <a:schemeClr val="tx1"/>
                </a:solidFill>
              </a:rPr>
              <a:t>…Andrew Brown (1989) Customer Care Management</a:t>
            </a:r>
          </a:p>
        </p:txBody>
      </p:sp>
      <p:pic>
        <p:nvPicPr>
          <p:cNvPr id="9" name="Picture 15" descr="j028899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2971800" y="914400"/>
            <a:ext cx="2057400" cy="3021241"/>
          </a:xfrm>
          <a:prstGeom prst="rect">
            <a:avLst/>
          </a:prstGeom>
          <a:noFill/>
        </p:spPr>
      </p:pic>
    </p:spTree>
    <p:extLst>
      <p:ext uri="{BB962C8B-B14F-4D97-AF65-F5344CB8AC3E}">
        <p14:creationId xmlns:p14="http://schemas.microsoft.com/office/powerpoint/2010/main" val="1117251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checkerboard(across)">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28600" y="0"/>
            <a:ext cx="7545220" cy="1752600"/>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1800" kern="1200">
                <a:solidFill>
                  <a:schemeClr val="bg2"/>
                </a:solidFill>
                <a:latin typeface="+mn-lt"/>
                <a:ea typeface="Tahoma" panose="020B0604030504040204" pitchFamily="34" charset="0"/>
                <a:cs typeface="Tahoma" panose="020B0604030504040204" pitchFamily="34" charset="0"/>
              </a:defRPr>
            </a:lvl1pPr>
            <a:lvl2pPr marL="742950" indent="-285750" algn="l" defTabSz="457200" rtl="0" eaLnBrk="1" latinLnBrk="0" hangingPunct="1">
              <a:spcBef>
                <a:spcPct val="20000"/>
              </a:spcBef>
              <a:buFont typeface="Arial"/>
              <a:buChar char="–"/>
              <a:defRPr sz="1800" kern="1200">
                <a:solidFill>
                  <a:schemeClr val="bg2"/>
                </a:solidFill>
                <a:latin typeface="+mn-lt"/>
                <a:ea typeface="Tahoma" panose="020B0604030504040204" pitchFamily="34" charset="0"/>
                <a:cs typeface="Tahoma" panose="020B0604030504040204" pitchFamily="34" charset="0"/>
              </a:defRPr>
            </a:lvl2pPr>
            <a:lvl3pPr marL="1143000" indent="-228600" algn="l" defTabSz="457200" rtl="0" eaLnBrk="1" latinLnBrk="0" hangingPunct="1">
              <a:spcBef>
                <a:spcPct val="20000"/>
              </a:spcBef>
              <a:buFont typeface="Arial"/>
              <a:buChar char="•"/>
              <a:defRPr sz="1600" kern="1200">
                <a:solidFill>
                  <a:schemeClr val="bg2"/>
                </a:solidFill>
                <a:latin typeface="+mn-lt"/>
                <a:ea typeface="Tahoma" panose="020B0604030504040204" pitchFamily="34" charset="0"/>
                <a:cs typeface="Tahoma" panose="020B0604030504040204" pitchFamily="34" charset="0"/>
              </a:defRPr>
            </a:lvl3pPr>
            <a:lvl4pPr marL="1600200" indent="-228600" algn="l" defTabSz="457200" rtl="0" eaLnBrk="1" latinLnBrk="0" hangingPunct="1">
              <a:spcBef>
                <a:spcPct val="20000"/>
              </a:spcBef>
              <a:buFont typeface="Arial"/>
              <a:buChar char="–"/>
              <a:defRPr sz="1600" kern="1200">
                <a:solidFill>
                  <a:schemeClr val="bg2"/>
                </a:solidFill>
                <a:latin typeface="+mn-lt"/>
                <a:ea typeface="Tahoma" panose="020B0604030504040204" pitchFamily="34" charset="0"/>
                <a:cs typeface="Tahoma" panose="020B0604030504040204" pitchFamily="34" charset="0"/>
              </a:defRPr>
            </a:lvl4pPr>
            <a:lvl5pPr marL="2057400" indent="-228600" algn="l" defTabSz="457200" rtl="0" eaLnBrk="1" latinLnBrk="0" hangingPunct="1">
              <a:spcBef>
                <a:spcPct val="20000"/>
              </a:spcBef>
              <a:buFont typeface="Arial"/>
              <a:buChar char="»"/>
              <a:defRPr sz="1400" kern="1200">
                <a:solidFill>
                  <a:schemeClr val="bg2"/>
                </a:solidFill>
                <a:latin typeface="+mn-lt"/>
                <a:ea typeface="Tahoma" panose="020B0604030504040204" pitchFamily="34" charset="0"/>
                <a:cs typeface="Tahoma" panose="020B060403050404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50000"/>
              </a:lnSpc>
              <a:spcBef>
                <a:spcPts val="0"/>
              </a:spcBef>
              <a:buNone/>
            </a:pPr>
            <a:r>
              <a:rPr lang="en-US" altLang="en-US" sz="4000" b="1" dirty="0">
                <a:solidFill>
                  <a:srgbClr val="C00000"/>
                </a:solidFill>
                <a:effectLst>
                  <a:outerShdw blurRad="38100" dist="38100" dir="2700000" algn="tl">
                    <a:srgbClr val="000000">
                      <a:alpha val="43137"/>
                    </a:srgbClr>
                  </a:outerShdw>
                </a:effectLst>
              </a:rPr>
              <a:t>The importance of the </a:t>
            </a:r>
            <a:r>
              <a:rPr lang="en-US" altLang="en-US" sz="4000" b="1" dirty="0" smtClean="0">
                <a:solidFill>
                  <a:srgbClr val="C00000"/>
                </a:solidFill>
                <a:effectLst>
                  <a:outerShdw blurRad="38100" dist="38100" dir="2700000" algn="tl">
                    <a:srgbClr val="000000">
                      <a:alpha val="43137"/>
                    </a:srgbClr>
                  </a:outerShdw>
                </a:effectLst>
              </a:rPr>
              <a:t>customer</a:t>
            </a:r>
          </a:p>
          <a:p>
            <a:pPr marL="0" indent="0" algn="ctr">
              <a:lnSpc>
                <a:spcPct val="150000"/>
              </a:lnSpc>
              <a:spcBef>
                <a:spcPts val="0"/>
              </a:spcBef>
              <a:buNone/>
            </a:pPr>
            <a:r>
              <a:rPr lang="en-US" sz="4000" b="1" dirty="0">
                <a:solidFill>
                  <a:srgbClr val="C00000"/>
                </a:solidFill>
                <a:effectLst>
                  <a:outerShdw blurRad="38100" dist="38100" dir="2700000" algn="tl">
                    <a:srgbClr val="000000">
                      <a:alpha val="43137"/>
                    </a:srgbClr>
                  </a:outerShdw>
                </a:effectLst>
              </a:rPr>
              <a:t> </a:t>
            </a:r>
            <a:r>
              <a:rPr lang="en-US" sz="4000" b="1" dirty="0" smtClean="0">
                <a:solidFill>
                  <a:srgbClr val="C00000"/>
                </a:solidFill>
                <a:effectLst>
                  <a:outerShdw blurRad="38100" dist="38100" dir="2700000" algn="tl">
                    <a:srgbClr val="000000">
                      <a:alpha val="43137"/>
                    </a:srgbClr>
                  </a:outerShdw>
                </a:effectLst>
              </a:rPr>
              <a:t>       …</a:t>
            </a:r>
            <a:endParaRPr lang="en-US" sz="4000" b="1" dirty="0">
              <a:solidFill>
                <a:srgbClr val="C00000"/>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pic>
        <p:nvPicPr>
          <p:cNvPr id="7" name="Picture 11" descr="j00872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52400" y="1752600"/>
            <a:ext cx="3808413" cy="4114800"/>
          </a:xfrm>
          <a:prstGeom prst="rect">
            <a:avLst/>
          </a:prstGeom>
          <a:noFill/>
        </p:spPr>
      </p:pic>
      <p:sp>
        <p:nvSpPr>
          <p:cNvPr id="10" name="AutoShape 15"/>
          <p:cNvSpPr>
            <a:spLocks noChangeArrowheads="1"/>
          </p:cNvSpPr>
          <p:nvPr/>
        </p:nvSpPr>
        <p:spPr bwMode="auto">
          <a:xfrm>
            <a:off x="4686300" y="2362200"/>
            <a:ext cx="4457700" cy="2514600"/>
          </a:xfrm>
          <a:prstGeom prst="cloudCallout">
            <a:avLst>
              <a:gd name="adj1" fmla="val -104593"/>
              <a:gd name="adj2" fmla="val -54546"/>
            </a:avLst>
          </a:prstGeom>
          <a:solidFill>
            <a:schemeClr val="accent4">
              <a:lumMod val="20000"/>
              <a:lumOff val="80000"/>
            </a:schemeClr>
          </a:solidFill>
          <a:ln w="9525">
            <a:solidFill>
              <a:schemeClr val="accent1"/>
            </a:solidFill>
            <a:round/>
            <a:headEnd/>
            <a:tailEnd/>
          </a:ln>
        </p:spPr>
        <p:txBody>
          <a:bodyPr wrap="none" anchor="ct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3200" b="1" dirty="0">
                <a:solidFill>
                  <a:schemeClr val="tx1"/>
                </a:solidFill>
                <a:cs typeface="Times New Roman" panose="02020603050405020304" pitchFamily="18" charset="0"/>
              </a:rPr>
              <a:t> </a:t>
            </a:r>
          </a:p>
          <a:p>
            <a:pPr algn="ctr" eaLnBrk="1" hangingPunct="1">
              <a:spcBef>
                <a:spcPct val="0"/>
              </a:spcBef>
              <a:buFontTx/>
              <a:buNone/>
            </a:pPr>
            <a:r>
              <a:rPr lang="en-US" altLang="en-US" sz="3200" b="1" dirty="0">
                <a:solidFill>
                  <a:schemeClr val="tx1"/>
                </a:solidFill>
                <a:effectLst>
                  <a:outerShdw blurRad="38100" dist="38100" dir="2700000" algn="tl">
                    <a:srgbClr val="000000">
                      <a:alpha val="43137"/>
                    </a:srgbClr>
                  </a:outerShdw>
                </a:effectLst>
                <a:cs typeface="Times New Roman" panose="02020603050405020304" pitchFamily="18" charset="0"/>
              </a:rPr>
              <a:t>What business </a:t>
            </a:r>
          </a:p>
          <a:p>
            <a:pPr algn="ctr" eaLnBrk="1" hangingPunct="1">
              <a:spcBef>
                <a:spcPct val="0"/>
              </a:spcBef>
              <a:buFontTx/>
              <a:buNone/>
            </a:pPr>
            <a:r>
              <a:rPr lang="en-US" altLang="en-US" sz="3200" b="1" dirty="0">
                <a:solidFill>
                  <a:schemeClr val="tx1"/>
                </a:solidFill>
                <a:effectLst>
                  <a:outerShdw blurRad="38100" dist="38100" dir="2700000" algn="tl">
                    <a:srgbClr val="000000">
                      <a:alpha val="43137"/>
                    </a:srgbClr>
                  </a:outerShdw>
                </a:effectLst>
                <a:cs typeface="Times New Roman" panose="02020603050405020304" pitchFamily="18" charset="0"/>
              </a:rPr>
              <a:t>are we </a:t>
            </a:r>
          </a:p>
          <a:p>
            <a:pPr algn="ctr" eaLnBrk="1" hangingPunct="1">
              <a:spcBef>
                <a:spcPct val="0"/>
              </a:spcBef>
              <a:buFontTx/>
              <a:buNone/>
            </a:pPr>
            <a:r>
              <a:rPr lang="en-US" altLang="en-US" sz="3200" b="1" dirty="0">
                <a:solidFill>
                  <a:schemeClr val="tx1"/>
                </a:solidFill>
                <a:effectLst>
                  <a:outerShdw blurRad="38100" dist="38100" dir="2700000" algn="tl">
                    <a:srgbClr val="000000">
                      <a:alpha val="43137"/>
                    </a:srgbClr>
                  </a:outerShdw>
                </a:effectLst>
                <a:cs typeface="Times New Roman" panose="02020603050405020304" pitchFamily="18" charset="0"/>
              </a:rPr>
              <a:t>really in? </a:t>
            </a:r>
          </a:p>
          <a:p>
            <a:pPr algn="ctr" eaLnBrk="1" hangingPunct="1">
              <a:spcBef>
                <a:spcPct val="0"/>
              </a:spcBef>
              <a:buFontTx/>
              <a:buNone/>
            </a:pPr>
            <a:endParaRPr lang="en-US" altLang="en-US" sz="3200" b="1" dirty="0">
              <a:solidFill>
                <a:schemeClr val="tx1"/>
              </a:solidFill>
              <a:effectLst>
                <a:outerShdw blurRad="38100" dist="38100" dir="2700000" algn="tl">
                  <a:srgbClr val="000000">
                    <a:alpha val="43137"/>
                  </a:srgbClr>
                </a:outerShdw>
              </a:effectLst>
              <a:cs typeface="Times New Roman" panose="02020603050405020304" pitchFamily="18" charset="0"/>
            </a:endParaRPr>
          </a:p>
        </p:txBody>
      </p:sp>
    </p:spTree>
    <p:extLst>
      <p:ext uri="{BB962C8B-B14F-4D97-AF65-F5344CB8AC3E}">
        <p14:creationId xmlns:p14="http://schemas.microsoft.com/office/powerpoint/2010/main" val="141579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35859" y="152400"/>
            <a:ext cx="80010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sz="4000" b="1" dirty="0">
                <a:effectLst>
                  <a:outerShdw blurRad="38100" dist="38100" dir="2700000" algn="tl">
                    <a:srgbClr val="000000">
                      <a:alpha val="43137"/>
                    </a:srgbClr>
                  </a:outerShdw>
                </a:effectLst>
              </a:rPr>
              <a:t>The importance of customers</a:t>
            </a:r>
            <a:endParaRPr lang="en-US" altLang="en-US" b="1" dirty="0">
              <a:effectLst>
                <a:outerShdw blurRad="38100" dist="38100" dir="2700000" algn="tl">
                  <a:srgbClr val="000000">
                    <a:alpha val="43137"/>
                  </a:srgbClr>
                </a:outerShdw>
              </a:effectLst>
              <a:latin typeface="+mn-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2" name="Content Placeholder 1"/>
          <p:cNvSpPr>
            <a:spLocks noGrp="1"/>
          </p:cNvSpPr>
          <p:nvPr>
            <p:ph idx="1"/>
          </p:nvPr>
        </p:nvSpPr>
        <p:spPr>
          <a:xfrm>
            <a:off x="1193" y="1981200"/>
            <a:ext cx="8152208" cy="3880773"/>
          </a:xfrm>
        </p:spPr>
        <p:txBody>
          <a:bodyPr/>
          <a:lstStyle/>
          <a:p>
            <a:pPr marL="342900" lvl="1" indent="-342900"/>
            <a:r>
              <a:rPr lang="en-US" altLang="en-US" sz="4000" b="1" dirty="0">
                <a:solidFill>
                  <a:schemeClr val="tx1"/>
                </a:solidFill>
                <a:cs typeface="Times New Roman" panose="02020603050405020304" pitchFamily="18" charset="0"/>
              </a:rPr>
              <a:t>All organizations are in the business of satisfying customers’ needs.</a:t>
            </a:r>
          </a:p>
          <a:p>
            <a:endParaRPr lang="en-US" dirty="0"/>
          </a:p>
        </p:txBody>
      </p:sp>
    </p:spTree>
    <p:extLst>
      <p:ext uri="{BB962C8B-B14F-4D97-AF65-F5344CB8AC3E}">
        <p14:creationId xmlns:p14="http://schemas.microsoft.com/office/powerpoint/2010/main" val="22465898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2" name="Rectangle 1"/>
          <p:cNvSpPr/>
          <p:nvPr/>
        </p:nvSpPr>
        <p:spPr>
          <a:xfrm>
            <a:off x="228600" y="228600"/>
            <a:ext cx="6080254" cy="923330"/>
          </a:xfrm>
          <a:prstGeom prst="rect">
            <a:avLst/>
          </a:prstGeom>
        </p:spPr>
        <p:txBody>
          <a:bodyPr wrap="none">
            <a:spAutoFit/>
          </a:bodyPr>
          <a:lstStyle/>
          <a:p>
            <a:r>
              <a:rPr lang="en-US" altLang="en-US" sz="5400" b="1" dirty="0">
                <a:solidFill>
                  <a:srgbClr val="C00000"/>
                </a:solidFill>
                <a:effectLst>
                  <a:outerShdw blurRad="38100" dist="38100" dir="2700000" algn="tl">
                    <a:srgbClr val="000000">
                      <a:alpha val="43137"/>
                    </a:srgbClr>
                  </a:outerShdw>
                </a:effectLst>
              </a:rPr>
              <a:t>Who are customers?</a:t>
            </a:r>
            <a:endParaRPr lang="en-US" sz="5400" b="1" dirty="0">
              <a:solidFill>
                <a:srgbClr val="C00000"/>
              </a:solidFill>
              <a:effectLst>
                <a:outerShdw blurRad="38100" dist="38100" dir="2700000" algn="tl">
                  <a:srgbClr val="000000">
                    <a:alpha val="43137"/>
                  </a:srgbClr>
                </a:outerShdw>
              </a:effectLst>
            </a:endParaRPr>
          </a:p>
        </p:txBody>
      </p:sp>
      <p:sp>
        <p:nvSpPr>
          <p:cNvPr id="7" name="Rectangle 3"/>
          <p:cNvSpPr txBox="1">
            <a:spLocks noChangeArrowheads="1"/>
          </p:cNvSpPr>
          <p:nvPr/>
        </p:nvSpPr>
        <p:spPr>
          <a:xfrm>
            <a:off x="219635" y="1733759"/>
            <a:ext cx="4038600" cy="45720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auto">
              <a:lnSpc>
                <a:spcPct val="90000"/>
              </a:lnSpc>
              <a:buFontTx/>
              <a:buNone/>
            </a:pPr>
            <a:r>
              <a:rPr lang="en-US" altLang="en-US" sz="3600" dirty="0" smtClean="0">
                <a:solidFill>
                  <a:schemeClr val="tx1"/>
                </a:solidFill>
              </a:rPr>
              <a:t>Customers are not necessarily the people who buy our products.</a:t>
            </a:r>
          </a:p>
        </p:txBody>
      </p:sp>
      <p:pic>
        <p:nvPicPr>
          <p:cNvPr id="8" name="Picture 2" descr="j008719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1600200"/>
            <a:ext cx="25511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6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1030"/>
          <p:cNvSpPr>
            <a:spLocks noGrp="1" noChangeArrowheads="1"/>
          </p:cNvSpPr>
          <p:nvPr>
            <p:ph type="title"/>
          </p:nvPr>
        </p:nvSpPr>
        <p:spPr>
          <a:xfrm>
            <a:off x="0" y="343509"/>
            <a:ext cx="8212138" cy="723291"/>
          </a:xfrm>
        </p:spPr>
        <p:txBody>
          <a:bodyPr>
            <a:noAutofit/>
          </a:bodyPr>
          <a:lstStyle/>
          <a:p>
            <a:r>
              <a:rPr lang="en-US" altLang="en-US" b="1" dirty="0">
                <a:effectLst>
                  <a:outerShdw blurRad="38100" dist="38100" dir="2700000" algn="tl">
                    <a:srgbClr val="000000">
                      <a:alpha val="43137"/>
                    </a:srgbClr>
                  </a:outerShdw>
                </a:effectLst>
              </a:rPr>
              <a:t>Who are customers?</a:t>
            </a:r>
            <a:r>
              <a:rPr lang="en-GB" dirty="0" smtClean="0">
                <a:solidFill>
                  <a:srgbClr val="FF0000"/>
                </a:solidFill>
                <a:ea typeface="Geneva"/>
                <a:cs typeface="Geneva"/>
              </a:rPr>
              <a:t/>
            </a:r>
            <a:br>
              <a:rPr lang="en-GB" dirty="0" smtClean="0">
                <a:solidFill>
                  <a:srgbClr val="FF0000"/>
                </a:solidFill>
                <a:ea typeface="Geneva"/>
                <a:cs typeface="Geneva"/>
              </a:rPr>
            </a:br>
            <a:r>
              <a:rPr lang="en-GB" dirty="0" smtClean="0">
                <a:solidFill>
                  <a:schemeClr val="tx1">
                    <a:lumMod val="75000"/>
                    <a:lumOff val="25000"/>
                  </a:schemeClr>
                </a:solidFill>
                <a:ea typeface="Geneva"/>
                <a:cs typeface="Geneva"/>
              </a:rPr>
              <a:t> </a:t>
            </a:r>
            <a:endParaRPr lang="en-GB" sz="3200" dirty="0">
              <a:solidFill>
                <a:schemeClr val="tx1">
                  <a:lumMod val="75000"/>
                  <a:lumOff val="25000"/>
                </a:schemeClr>
              </a:solidFill>
              <a:ea typeface="Geneva"/>
              <a:cs typeface="Geneva"/>
            </a:endParaRPr>
          </a:p>
        </p:txBody>
      </p:sp>
      <p:sp>
        <p:nvSpPr>
          <p:cNvPr id="40964" name="Rectangle 1031"/>
          <p:cNvSpPr>
            <a:spLocks noGrp="1" noChangeArrowheads="1"/>
          </p:cNvSpPr>
          <p:nvPr>
            <p:ph idx="1"/>
          </p:nvPr>
        </p:nvSpPr>
        <p:spPr>
          <a:xfrm>
            <a:off x="403225" y="1916831"/>
            <a:ext cx="8432800" cy="4482381"/>
          </a:xfrm>
        </p:spPr>
        <p:txBody>
          <a:bodyPr/>
          <a:lstStyle/>
          <a:p>
            <a:endParaRPr lang="en-US" dirty="0">
              <a:ea typeface="Geneva"/>
              <a:cs typeface="Geneva"/>
            </a:endParaRPr>
          </a:p>
          <a:p>
            <a:endParaRPr lang="en-US" dirty="0">
              <a:ea typeface="Geneva"/>
              <a:cs typeface="Geneva"/>
            </a:endParaRPr>
          </a:p>
          <a:p>
            <a:endParaRPr lang="en-GB" dirty="0">
              <a:ea typeface="Geneva"/>
              <a:cs typeface="Geneva"/>
            </a:endParaRPr>
          </a:p>
          <a:p>
            <a:endParaRPr lang="en-GB" dirty="0">
              <a:ea typeface="Geneva"/>
              <a:cs typeface="Geneva"/>
            </a:endParaRPr>
          </a:p>
          <a:p>
            <a:endParaRPr lang="en-GB" dirty="0">
              <a:ea typeface="Geneva"/>
              <a:cs typeface="Geneva"/>
            </a:endParaRPr>
          </a:p>
          <a:p>
            <a:endParaRPr lang="en-GB" dirty="0">
              <a:ea typeface="Geneva"/>
              <a:cs typeface="Geneva"/>
            </a:endParaRPr>
          </a:p>
          <a:p>
            <a:endParaRPr lang="en-US" dirty="0">
              <a:ea typeface="Geneva"/>
              <a:cs typeface="Geneva"/>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grpSp>
        <p:nvGrpSpPr>
          <p:cNvPr id="9" name="Group 24"/>
          <p:cNvGrpSpPr>
            <a:grpSpLocks/>
          </p:cNvGrpSpPr>
          <p:nvPr/>
        </p:nvGrpSpPr>
        <p:grpSpPr bwMode="auto">
          <a:xfrm>
            <a:off x="1600200" y="2057400"/>
            <a:ext cx="4457700" cy="3505200"/>
            <a:chOff x="1632" y="1392"/>
            <a:chExt cx="2592" cy="2208"/>
          </a:xfrm>
          <a:solidFill>
            <a:schemeClr val="accent4">
              <a:lumMod val="40000"/>
              <a:lumOff val="60000"/>
            </a:schemeClr>
          </a:solidFill>
        </p:grpSpPr>
        <p:sp>
          <p:nvSpPr>
            <p:cNvPr id="10" name="Oval 20"/>
            <p:cNvSpPr>
              <a:spLocks noChangeArrowheads="1"/>
            </p:cNvSpPr>
            <p:nvPr/>
          </p:nvSpPr>
          <p:spPr bwMode="auto">
            <a:xfrm>
              <a:off x="1632" y="1392"/>
              <a:ext cx="2592" cy="2208"/>
            </a:xfrm>
            <a:prstGeom prst="ellipse">
              <a:avLst/>
            </a:prstGeom>
            <a:grpFill/>
            <a:ln w="19050">
              <a:solidFill>
                <a:schemeClr val="tx1"/>
              </a:solidFill>
              <a:round/>
              <a:headEnd/>
              <a:tailEnd/>
            </a:ln>
          </p:spPr>
          <p:txBody>
            <a:bodyPr wrap="none" anchor="ct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spcBef>
                  <a:spcPct val="0"/>
                </a:spcBef>
                <a:buFontTx/>
                <a:buNone/>
              </a:pPr>
              <a:endParaRPr lang="en-SG" altLang="en-US" sz="2400">
                <a:solidFill>
                  <a:schemeClr val="tx1"/>
                </a:solidFill>
                <a:latin typeface="Times" panose="02020603050405020304" pitchFamily="18" charset="0"/>
                <a:cs typeface="Times New Roman" panose="02020603050405020304" pitchFamily="18" charset="0"/>
              </a:endParaRPr>
            </a:p>
          </p:txBody>
        </p:sp>
        <p:sp>
          <p:nvSpPr>
            <p:cNvPr id="11" name="Line 21"/>
            <p:cNvSpPr>
              <a:spLocks noChangeShapeType="1"/>
            </p:cNvSpPr>
            <p:nvPr/>
          </p:nvSpPr>
          <p:spPr bwMode="auto">
            <a:xfrm>
              <a:off x="2928" y="1392"/>
              <a:ext cx="0" cy="1152"/>
            </a:xfrm>
            <a:prstGeom prst="line">
              <a:avLst/>
            </a:prstGeom>
            <a:grpFill/>
            <a:ln w="19050">
              <a:solidFill>
                <a:schemeClr val="tx1"/>
              </a:solidFill>
              <a:round/>
              <a:headEnd/>
              <a:tailEnd/>
            </a:ln>
            <a:extLst/>
          </p:spPr>
          <p:txBody>
            <a:bodyPr/>
            <a:lstStyle/>
            <a:p>
              <a:endParaRPr lang="en-US"/>
            </a:p>
          </p:txBody>
        </p:sp>
        <p:sp>
          <p:nvSpPr>
            <p:cNvPr id="12" name="Line 22"/>
            <p:cNvSpPr>
              <a:spLocks noChangeShapeType="1"/>
            </p:cNvSpPr>
            <p:nvPr/>
          </p:nvSpPr>
          <p:spPr bwMode="auto">
            <a:xfrm flipH="1">
              <a:off x="1872" y="2544"/>
              <a:ext cx="1056" cy="528"/>
            </a:xfrm>
            <a:prstGeom prst="line">
              <a:avLst/>
            </a:prstGeom>
            <a:grpFill/>
            <a:ln w="19050">
              <a:solidFill>
                <a:schemeClr val="tx1"/>
              </a:solidFill>
              <a:round/>
              <a:headEnd/>
              <a:tailEnd/>
            </a:ln>
            <a:extLst/>
          </p:spPr>
          <p:txBody>
            <a:bodyPr/>
            <a:lstStyle/>
            <a:p>
              <a:endParaRPr lang="en-US"/>
            </a:p>
          </p:txBody>
        </p:sp>
        <p:sp>
          <p:nvSpPr>
            <p:cNvPr id="13" name="Line 23"/>
            <p:cNvSpPr>
              <a:spLocks noChangeShapeType="1"/>
            </p:cNvSpPr>
            <p:nvPr/>
          </p:nvSpPr>
          <p:spPr bwMode="auto">
            <a:xfrm>
              <a:off x="2928" y="2544"/>
              <a:ext cx="1104" cy="480"/>
            </a:xfrm>
            <a:prstGeom prst="line">
              <a:avLst/>
            </a:prstGeom>
            <a:grpFill/>
            <a:ln w="19050">
              <a:solidFill>
                <a:schemeClr val="tx1"/>
              </a:solidFill>
              <a:round/>
              <a:headEnd/>
              <a:tailEnd/>
            </a:ln>
            <a:extLst/>
          </p:spPr>
          <p:txBody>
            <a:bodyPr/>
            <a:lstStyle/>
            <a:p>
              <a:endParaRPr lang="en-US"/>
            </a:p>
          </p:txBody>
        </p:sp>
      </p:grpSp>
      <p:sp>
        <p:nvSpPr>
          <p:cNvPr id="14" name="Text Box 25"/>
          <p:cNvSpPr txBox="1">
            <a:spLocks noChangeArrowheads="1"/>
          </p:cNvSpPr>
          <p:nvPr/>
        </p:nvSpPr>
        <p:spPr bwMode="auto">
          <a:xfrm>
            <a:off x="1676400" y="3036721"/>
            <a:ext cx="2228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chemeClr val="tx1"/>
                </a:solidFill>
                <a:cs typeface="Times New Roman" panose="02020603050405020304" pitchFamily="18" charset="0"/>
              </a:rPr>
              <a:t>The </a:t>
            </a:r>
            <a:r>
              <a:rPr lang="en-US" altLang="en-US" sz="2400" b="1" dirty="0" smtClean="0">
                <a:solidFill>
                  <a:schemeClr val="tx1"/>
                </a:solidFill>
                <a:cs typeface="Times New Roman" panose="02020603050405020304" pitchFamily="18" charset="0"/>
              </a:rPr>
              <a:t>decision </a:t>
            </a:r>
          </a:p>
          <a:p>
            <a:pPr algn="ctr" eaLnBrk="1" hangingPunct="1">
              <a:spcBef>
                <a:spcPct val="0"/>
              </a:spcBef>
              <a:buFontTx/>
              <a:buNone/>
            </a:pPr>
            <a:r>
              <a:rPr lang="en-US" altLang="en-US" sz="2400" b="1" dirty="0" smtClean="0">
                <a:solidFill>
                  <a:schemeClr val="tx1"/>
                </a:solidFill>
                <a:cs typeface="Times New Roman" panose="02020603050405020304" pitchFamily="18" charset="0"/>
              </a:rPr>
              <a:t>maker</a:t>
            </a:r>
            <a:endParaRPr lang="en-US" altLang="en-US" sz="2400" b="1" dirty="0">
              <a:solidFill>
                <a:schemeClr val="tx1"/>
              </a:solidFill>
              <a:cs typeface="Times New Roman" panose="02020603050405020304" pitchFamily="18" charset="0"/>
            </a:endParaRPr>
          </a:p>
        </p:txBody>
      </p:sp>
      <p:sp>
        <p:nvSpPr>
          <p:cNvPr id="15" name="Text Box 26"/>
          <p:cNvSpPr txBox="1">
            <a:spLocks noChangeArrowheads="1"/>
          </p:cNvSpPr>
          <p:nvPr/>
        </p:nvSpPr>
        <p:spPr bwMode="auto">
          <a:xfrm>
            <a:off x="3933825" y="2917545"/>
            <a:ext cx="1793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chemeClr val="tx1"/>
                </a:solidFill>
                <a:cs typeface="Times New Roman" panose="02020603050405020304" pitchFamily="18" charset="0"/>
              </a:rPr>
              <a:t>The </a:t>
            </a:r>
          </a:p>
          <a:p>
            <a:pPr algn="ctr" eaLnBrk="1" hangingPunct="1">
              <a:spcBef>
                <a:spcPct val="0"/>
              </a:spcBef>
              <a:buFontTx/>
              <a:buNone/>
            </a:pPr>
            <a:r>
              <a:rPr lang="en-US" altLang="en-US" sz="2400" b="1" dirty="0">
                <a:solidFill>
                  <a:schemeClr val="tx1"/>
                </a:solidFill>
                <a:cs typeface="Times New Roman" panose="02020603050405020304" pitchFamily="18" charset="0"/>
              </a:rPr>
              <a:t>beneficiary</a:t>
            </a:r>
          </a:p>
        </p:txBody>
      </p:sp>
      <p:sp>
        <p:nvSpPr>
          <p:cNvPr id="16" name="Text Box 27"/>
          <p:cNvSpPr txBox="1">
            <a:spLocks noChangeArrowheads="1"/>
          </p:cNvSpPr>
          <p:nvPr/>
        </p:nvSpPr>
        <p:spPr bwMode="auto">
          <a:xfrm>
            <a:off x="3234018" y="4503388"/>
            <a:ext cx="145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chemeClr val="tx1"/>
                </a:solidFill>
                <a:cs typeface="Times New Roman" panose="02020603050405020304" pitchFamily="18" charset="0"/>
              </a:rPr>
              <a:t>The user</a:t>
            </a:r>
          </a:p>
          <a:p>
            <a:pPr algn="ctr" eaLnBrk="1" hangingPunct="1">
              <a:spcBef>
                <a:spcPct val="0"/>
              </a:spcBef>
              <a:buFontTx/>
              <a:buNone/>
            </a:pPr>
            <a:endParaRPr lang="en-US" altLang="en-US" sz="24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45059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iterate type="wd">
                                    <p:tmPct val="100000"/>
                                  </p:iterate>
                                  <p:childTnLst>
                                    <p:set>
                                      <p:cBhvr>
                                        <p:cTn id="12" dur="1" fill="hold">
                                          <p:stCondLst>
                                            <p:cond delay="0"/>
                                          </p:stCondLst>
                                        </p:cTn>
                                        <p:tgtEl>
                                          <p:spTgt spid="14"/>
                                        </p:tgtEl>
                                        <p:attrNameLst>
                                          <p:attrName>style.visibility</p:attrName>
                                        </p:attrNameLst>
                                      </p:cBhvr>
                                      <p:to>
                                        <p:strVal val="visible"/>
                                      </p:to>
                                    </p:set>
                                    <p:animEffect transition="in" filter="box(in)">
                                      <p:cBhvr>
                                        <p:cTn id="13" dur="3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iterate type="wd">
                                    <p:tmPct val="100000"/>
                                  </p:iterate>
                                  <p:childTnLst>
                                    <p:set>
                                      <p:cBhvr>
                                        <p:cTn id="17" dur="1" fill="hold">
                                          <p:stCondLst>
                                            <p:cond delay="0"/>
                                          </p:stCondLst>
                                        </p:cTn>
                                        <p:tgtEl>
                                          <p:spTgt spid="15"/>
                                        </p:tgtEl>
                                        <p:attrNameLst>
                                          <p:attrName>style.visibility</p:attrName>
                                        </p:attrNameLst>
                                      </p:cBhvr>
                                      <p:to>
                                        <p:strVal val="visible"/>
                                      </p:to>
                                    </p:set>
                                    <p:animEffect transition="in" filter="box(in)">
                                      <p:cBhvr>
                                        <p:cTn id="18" dur="3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iterate type="wd">
                                    <p:tmPct val="100000"/>
                                  </p:iterate>
                                  <p:childTnLst>
                                    <p:set>
                                      <p:cBhvr>
                                        <p:cTn id="22" dur="1" fill="hold">
                                          <p:stCondLst>
                                            <p:cond delay="0"/>
                                          </p:stCondLst>
                                        </p:cTn>
                                        <p:tgtEl>
                                          <p:spTgt spid="16"/>
                                        </p:tgtEl>
                                        <p:attrNameLst>
                                          <p:attrName>style.visibility</p:attrName>
                                        </p:attrNameLst>
                                      </p:cBhvr>
                                      <p:to>
                                        <p:strVal val="visible"/>
                                      </p:to>
                                    </p:set>
                                    <p:animEffect transition="in" filter="box(in)">
                                      <p:cBhvr>
                                        <p:cTn id="2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2" name="TextBox 1"/>
          <p:cNvSpPr txBox="1"/>
          <p:nvPr/>
        </p:nvSpPr>
        <p:spPr>
          <a:xfrm>
            <a:off x="304800" y="219670"/>
            <a:ext cx="7467600" cy="707886"/>
          </a:xfrm>
          <a:prstGeom prst="rect">
            <a:avLst/>
          </a:prstGeom>
          <a:noFill/>
        </p:spPr>
        <p:txBody>
          <a:bodyPr wrap="square" rtlCol="0">
            <a:spAutoFit/>
          </a:bodyPr>
          <a:lstStyle/>
          <a:p>
            <a:r>
              <a:rPr lang="en-US" altLang="en-US" sz="4000" dirty="0">
                <a:solidFill>
                  <a:srgbClr val="C00000"/>
                </a:solidFill>
                <a:effectLst>
                  <a:outerShdw blurRad="38100" dist="38100" dir="2700000" algn="tl">
                    <a:srgbClr val="000000">
                      <a:alpha val="43137"/>
                    </a:srgbClr>
                  </a:outerShdw>
                </a:effectLst>
              </a:rPr>
              <a:t>External customers</a:t>
            </a:r>
            <a:endParaRPr lang="en-US" sz="2000" dirty="0">
              <a:solidFill>
                <a:srgbClr val="C00000"/>
              </a:solidFill>
              <a:effectLst>
                <a:outerShdw blurRad="38100" dist="38100" dir="2700000" algn="tl">
                  <a:srgbClr val="000000">
                    <a:alpha val="43137"/>
                  </a:srgbClr>
                </a:outerShdw>
              </a:effectLst>
            </a:endParaRPr>
          </a:p>
        </p:txBody>
      </p:sp>
      <p:sp>
        <p:nvSpPr>
          <p:cNvPr id="6" name="Rectangle 10"/>
          <p:cNvSpPr txBox="1">
            <a:spLocks noChangeArrowheads="1"/>
          </p:cNvSpPr>
          <p:nvPr/>
        </p:nvSpPr>
        <p:spPr>
          <a:xfrm>
            <a:off x="187325" y="1676400"/>
            <a:ext cx="4079875" cy="37338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auto">
              <a:lnSpc>
                <a:spcPct val="90000"/>
              </a:lnSpc>
              <a:buFontTx/>
              <a:buNone/>
            </a:pPr>
            <a:r>
              <a:rPr lang="en-US" altLang="en-US" sz="2400" smtClean="0"/>
              <a:t>External customers of an organization are the ones outside the organization, whom the organization serves.</a:t>
            </a:r>
            <a:endParaRPr lang="en-US" altLang="en-US" sz="2400" dirty="0" smtClean="0"/>
          </a:p>
        </p:txBody>
      </p:sp>
      <p:pic>
        <p:nvPicPr>
          <p:cNvPr id="7" name="Picture 13" descr="j03013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7100" y="1676400"/>
            <a:ext cx="45339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7402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sp>
        <p:nvSpPr>
          <p:cNvPr id="4" name="Rectangle 3"/>
          <p:cNvSpPr/>
          <p:nvPr/>
        </p:nvSpPr>
        <p:spPr>
          <a:xfrm>
            <a:off x="304800" y="152400"/>
            <a:ext cx="4864922" cy="830997"/>
          </a:xfrm>
          <a:prstGeom prst="rect">
            <a:avLst/>
          </a:prstGeom>
        </p:spPr>
        <p:txBody>
          <a:bodyPr wrap="none">
            <a:spAutoFit/>
          </a:bodyPr>
          <a:lstStyle/>
          <a:p>
            <a:r>
              <a:rPr lang="en-US" altLang="en-US" sz="4800" dirty="0">
                <a:solidFill>
                  <a:srgbClr val="C00000"/>
                </a:solidFill>
                <a:effectLst>
                  <a:outerShdw blurRad="38100" dist="38100" dir="2700000" algn="tl">
                    <a:srgbClr val="000000">
                      <a:alpha val="43137"/>
                    </a:srgbClr>
                  </a:outerShdw>
                </a:effectLst>
              </a:rPr>
              <a:t>Internal customers</a:t>
            </a:r>
            <a:endParaRPr lang="en-US" sz="4800" dirty="0">
              <a:solidFill>
                <a:srgbClr val="C00000"/>
              </a:solidFill>
              <a:effectLst>
                <a:outerShdw blurRad="38100" dist="38100" dir="2700000" algn="tl">
                  <a:srgbClr val="000000">
                    <a:alpha val="43137"/>
                  </a:srgbClr>
                </a:outerShdw>
              </a:effectLst>
            </a:endParaRPr>
          </a:p>
        </p:txBody>
      </p:sp>
      <p:pic>
        <p:nvPicPr>
          <p:cNvPr id="7" name="Picture 10" descr="j02371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2864224"/>
            <a:ext cx="45402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txBox="1">
            <a:spLocks noChangeArrowheads="1"/>
          </p:cNvSpPr>
          <p:nvPr/>
        </p:nvSpPr>
        <p:spPr>
          <a:xfrm>
            <a:off x="152400" y="1219200"/>
            <a:ext cx="4495800" cy="17526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auto">
              <a:lnSpc>
                <a:spcPct val="90000"/>
              </a:lnSpc>
              <a:buFontTx/>
              <a:buNone/>
            </a:pPr>
            <a:r>
              <a:rPr lang="en-US" altLang="en-US" sz="2000" dirty="0" smtClean="0">
                <a:solidFill>
                  <a:schemeClr val="tx1"/>
                </a:solidFill>
              </a:rPr>
              <a:t>Internal customers are those who work within the organization and use one another’s departments’ products or services as part of the supply chain, to serve external customers.</a:t>
            </a:r>
          </a:p>
        </p:txBody>
      </p:sp>
    </p:spTree>
    <p:extLst>
      <p:ext uri="{BB962C8B-B14F-4D97-AF65-F5344CB8AC3E}">
        <p14:creationId xmlns:p14="http://schemas.microsoft.com/office/powerpoint/2010/main" val="293000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6292312"/>
            <a:ext cx="1004004" cy="533400"/>
          </a:xfrm>
          <a:prstGeom prst="rect">
            <a:avLst/>
          </a:prstGeom>
        </p:spPr>
      </p:pic>
      <p:grpSp>
        <p:nvGrpSpPr>
          <p:cNvPr id="6" name="Group 1031"/>
          <p:cNvGrpSpPr>
            <a:grpSpLocks/>
          </p:cNvGrpSpPr>
          <p:nvPr/>
        </p:nvGrpSpPr>
        <p:grpSpPr bwMode="auto">
          <a:xfrm>
            <a:off x="410" y="1770159"/>
            <a:ext cx="7964653" cy="4902340"/>
            <a:chOff x="-31" y="744"/>
            <a:chExt cx="6320" cy="3672"/>
          </a:xfrm>
        </p:grpSpPr>
        <p:sp>
          <p:nvSpPr>
            <p:cNvPr id="7" name="Oval 45"/>
            <p:cNvSpPr>
              <a:spLocks noChangeArrowheads="1"/>
            </p:cNvSpPr>
            <p:nvPr/>
          </p:nvSpPr>
          <p:spPr bwMode="auto">
            <a:xfrm>
              <a:off x="573" y="1236"/>
              <a:ext cx="4777" cy="3148"/>
            </a:xfrm>
            <a:prstGeom prst="ellipse">
              <a:avLst/>
            </a:prstGeom>
            <a:noFill/>
            <a:ln w="9525">
              <a:solidFill>
                <a:srgbClr val="66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spcBef>
                  <a:spcPct val="0"/>
                </a:spcBef>
                <a:buFontTx/>
                <a:buNone/>
              </a:pPr>
              <a:endParaRPr lang="en-SG" altLang="en-US" sz="2400">
                <a:solidFill>
                  <a:schemeClr val="tx1"/>
                </a:solidFill>
                <a:latin typeface="Times" panose="02020603050405020304" pitchFamily="18" charset="0"/>
                <a:cs typeface="Times New Roman" panose="02020603050405020304" pitchFamily="18" charset="0"/>
              </a:endParaRPr>
            </a:p>
          </p:txBody>
        </p:sp>
        <p:sp>
          <p:nvSpPr>
            <p:cNvPr id="8" name="Text Box 46"/>
            <p:cNvSpPr txBox="1">
              <a:spLocks noChangeArrowheads="1"/>
            </p:cNvSpPr>
            <p:nvPr/>
          </p:nvSpPr>
          <p:spPr bwMode="auto">
            <a:xfrm>
              <a:off x="2547" y="1327"/>
              <a:ext cx="1023" cy="277"/>
            </a:xfrm>
            <a:prstGeom prst="rect">
              <a:avLst/>
            </a:prstGeom>
            <a:solidFill>
              <a:schemeClr val="accent4">
                <a:lumMod val="40000"/>
                <a:lumOff val="60000"/>
              </a:schemeClr>
            </a:solidFill>
            <a:ln w="9525">
              <a:solidFill>
                <a:srgbClr val="660033"/>
              </a:solidFill>
              <a:miter lim="800000"/>
              <a:headEnd/>
              <a:tailEnd/>
            </a:ln>
          </p:spPr>
          <p:txBody>
            <a:bodyPr wrap="squar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dirty="0">
                  <a:solidFill>
                    <a:schemeClr val="accent2"/>
                  </a:solidFill>
                  <a:cs typeface="Times New Roman" panose="02020603050405020304" pitchFamily="18" charset="0"/>
                </a:rPr>
                <a:t>Reception</a:t>
              </a:r>
            </a:p>
          </p:txBody>
        </p:sp>
        <p:sp>
          <p:nvSpPr>
            <p:cNvPr id="9" name="Text Box 47"/>
            <p:cNvSpPr txBox="1">
              <a:spLocks noChangeArrowheads="1"/>
            </p:cNvSpPr>
            <p:nvPr/>
          </p:nvSpPr>
          <p:spPr bwMode="auto">
            <a:xfrm>
              <a:off x="2304" y="2321"/>
              <a:ext cx="1066" cy="300"/>
            </a:xfrm>
            <a:prstGeom prst="rect">
              <a:avLst/>
            </a:prstGeom>
            <a:solidFill>
              <a:schemeClr val="accent4">
                <a:lumMod val="40000"/>
                <a:lumOff val="60000"/>
              </a:schemeClr>
            </a:solidFill>
            <a:ln w="9525">
              <a:solidFill>
                <a:srgbClr val="660033"/>
              </a:solidFill>
              <a:miter lim="800000"/>
              <a:headEnd/>
              <a:tailEnd/>
            </a:ln>
          </p:spPr>
          <p:txBody>
            <a:bodyPr wrap="squar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dirty="0">
                  <a:solidFill>
                    <a:schemeClr val="accent2"/>
                  </a:solidFill>
                  <a:cs typeface="Times New Roman" panose="02020603050405020304" pitchFamily="18" charset="0"/>
                </a:rPr>
                <a:t>Kitchen</a:t>
              </a:r>
            </a:p>
          </p:txBody>
        </p:sp>
        <p:sp>
          <p:nvSpPr>
            <p:cNvPr id="10" name="Text Box 48"/>
            <p:cNvSpPr txBox="1">
              <a:spLocks noChangeArrowheads="1"/>
            </p:cNvSpPr>
            <p:nvPr/>
          </p:nvSpPr>
          <p:spPr bwMode="auto">
            <a:xfrm>
              <a:off x="2441" y="3395"/>
              <a:ext cx="1233" cy="530"/>
            </a:xfrm>
            <a:prstGeom prst="rect">
              <a:avLst/>
            </a:prstGeom>
            <a:solidFill>
              <a:schemeClr val="accent4">
                <a:lumMod val="40000"/>
                <a:lumOff val="60000"/>
              </a:schemeClr>
            </a:solidFill>
            <a:ln w="9525">
              <a:solidFill>
                <a:srgbClr val="660033"/>
              </a:solidFill>
              <a:miter lim="800000"/>
              <a:headEnd/>
              <a:tailEnd/>
            </a:ln>
          </p:spPr>
          <p:txBody>
            <a:bodyPr wrap="non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dirty="0" smtClean="0">
                  <a:solidFill>
                    <a:schemeClr val="accent2"/>
                  </a:solidFill>
                  <a:cs typeface="Times New Roman" panose="02020603050405020304" pitchFamily="18" charset="0"/>
                </a:rPr>
                <a:t>Cashier &amp;</a:t>
              </a:r>
              <a:endParaRPr lang="en-US" altLang="en-US" sz="2000" b="1" dirty="0">
                <a:solidFill>
                  <a:schemeClr val="accent2"/>
                </a:solidFill>
                <a:cs typeface="Times New Roman" panose="02020603050405020304" pitchFamily="18" charset="0"/>
              </a:endParaRPr>
            </a:p>
            <a:p>
              <a:pPr algn="ctr" eaLnBrk="1" hangingPunct="1">
                <a:spcBef>
                  <a:spcPct val="0"/>
                </a:spcBef>
                <a:buFontTx/>
                <a:buNone/>
              </a:pPr>
              <a:r>
                <a:rPr lang="en-US" altLang="en-US" sz="2000" b="1" dirty="0">
                  <a:solidFill>
                    <a:schemeClr val="accent2"/>
                  </a:solidFill>
                  <a:cs typeface="Times New Roman" panose="02020603050405020304" pitchFamily="18" charset="0"/>
                </a:rPr>
                <a:t>accounting</a:t>
              </a:r>
            </a:p>
          </p:txBody>
        </p:sp>
        <p:sp>
          <p:nvSpPr>
            <p:cNvPr id="11" name="Text Box 49"/>
            <p:cNvSpPr txBox="1">
              <a:spLocks noChangeArrowheads="1"/>
            </p:cNvSpPr>
            <p:nvPr/>
          </p:nvSpPr>
          <p:spPr bwMode="auto">
            <a:xfrm>
              <a:off x="756" y="2229"/>
              <a:ext cx="1174" cy="484"/>
            </a:xfrm>
            <a:prstGeom prst="rect">
              <a:avLst/>
            </a:prstGeom>
            <a:solidFill>
              <a:schemeClr val="accent4">
                <a:lumMod val="40000"/>
                <a:lumOff val="60000"/>
              </a:schemeClr>
            </a:solidFill>
            <a:ln w="9525">
              <a:solidFill>
                <a:srgbClr val="660033"/>
              </a:solidFill>
              <a:miter lim="800000"/>
              <a:headEnd/>
              <a:tailEnd/>
            </a:ln>
          </p:spPr>
          <p:txBody>
            <a:bodyPr wrap="squar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dirty="0">
                  <a:solidFill>
                    <a:schemeClr val="accent2"/>
                  </a:solidFill>
                  <a:cs typeface="Times New Roman" panose="02020603050405020304" pitchFamily="18" charset="0"/>
                </a:rPr>
                <a:t>Food </a:t>
              </a:r>
            </a:p>
            <a:p>
              <a:pPr algn="ctr" eaLnBrk="1" hangingPunct="1">
                <a:spcBef>
                  <a:spcPct val="0"/>
                </a:spcBef>
                <a:buFontTx/>
                <a:buNone/>
              </a:pPr>
              <a:r>
                <a:rPr lang="en-US" altLang="en-US" sz="1800" b="1" dirty="0">
                  <a:solidFill>
                    <a:schemeClr val="accent2"/>
                  </a:solidFill>
                  <a:cs typeface="Times New Roman" panose="02020603050405020304" pitchFamily="18" charset="0"/>
                </a:rPr>
                <a:t>purchasing</a:t>
              </a:r>
            </a:p>
          </p:txBody>
        </p:sp>
        <p:sp>
          <p:nvSpPr>
            <p:cNvPr id="13" name="Text Box 51"/>
            <p:cNvSpPr txBox="1">
              <a:spLocks noChangeArrowheads="1"/>
            </p:cNvSpPr>
            <p:nvPr/>
          </p:nvSpPr>
          <p:spPr bwMode="auto">
            <a:xfrm>
              <a:off x="146" y="745"/>
              <a:ext cx="1637" cy="484"/>
            </a:xfrm>
            <a:prstGeom prst="rect">
              <a:avLst/>
            </a:prstGeom>
            <a:solidFill>
              <a:schemeClr val="accent4">
                <a:lumMod val="40000"/>
                <a:lumOff val="60000"/>
              </a:schemeClr>
            </a:solidFill>
            <a:ln w="9525">
              <a:solidFill>
                <a:srgbClr val="660033"/>
              </a:solidFill>
              <a:miter lim="800000"/>
              <a:headEnd/>
              <a:tailEnd/>
            </a:ln>
          </p:spPr>
          <p:txBody>
            <a:bodyPr wrap="squar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dirty="0">
                  <a:solidFill>
                    <a:schemeClr val="accent2"/>
                  </a:solidFill>
                  <a:cs typeface="Times New Roman" panose="02020603050405020304" pitchFamily="18" charset="0"/>
                </a:rPr>
                <a:t>Board of food </a:t>
              </a:r>
              <a:br>
                <a:rPr lang="en-US" altLang="en-US" sz="1800" b="1" dirty="0">
                  <a:solidFill>
                    <a:schemeClr val="accent2"/>
                  </a:solidFill>
                  <a:cs typeface="Times New Roman" panose="02020603050405020304" pitchFamily="18" charset="0"/>
                </a:rPr>
              </a:br>
              <a:r>
                <a:rPr lang="en-US" altLang="en-US" sz="1800" b="1" dirty="0">
                  <a:solidFill>
                    <a:schemeClr val="accent2"/>
                  </a:solidFill>
                  <a:cs typeface="Times New Roman" panose="02020603050405020304" pitchFamily="18" charset="0"/>
                </a:rPr>
                <a:t>hygiene control</a:t>
              </a:r>
            </a:p>
          </p:txBody>
        </p:sp>
        <p:sp>
          <p:nvSpPr>
            <p:cNvPr id="14" name="Text Box 52"/>
            <p:cNvSpPr txBox="1">
              <a:spLocks noChangeArrowheads="1"/>
            </p:cNvSpPr>
            <p:nvPr/>
          </p:nvSpPr>
          <p:spPr bwMode="auto">
            <a:xfrm>
              <a:off x="4545" y="744"/>
              <a:ext cx="1438" cy="622"/>
            </a:xfrm>
            <a:prstGeom prst="rect">
              <a:avLst/>
            </a:prstGeom>
            <a:solidFill>
              <a:schemeClr val="accent4">
                <a:lumMod val="40000"/>
                <a:lumOff val="60000"/>
              </a:schemeClr>
            </a:solidFill>
            <a:ln w="9525">
              <a:solidFill>
                <a:srgbClr val="660033"/>
              </a:solidFill>
              <a:miter lim="800000"/>
              <a:headEnd/>
              <a:tailEnd/>
            </a:ln>
          </p:spPr>
          <p:txBody>
            <a:bodyPr wrap="squar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dirty="0">
                  <a:solidFill>
                    <a:schemeClr val="accent2"/>
                  </a:solidFill>
                  <a:cs typeface="Times New Roman" panose="02020603050405020304" pitchFamily="18" charset="0"/>
                </a:rPr>
                <a:t>Customers who</a:t>
              </a:r>
            </a:p>
            <a:p>
              <a:pPr algn="ctr" eaLnBrk="1" hangingPunct="1">
                <a:spcBef>
                  <a:spcPct val="0"/>
                </a:spcBef>
                <a:buFontTx/>
                <a:buNone/>
              </a:pPr>
              <a:r>
                <a:rPr lang="en-US" altLang="en-US" b="1" dirty="0">
                  <a:solidFill>
                    <a:schemeClr val="accent2"/>
                  </a:solidFill>
                  <a:cs typeface="Times New Roman" panose="02020603050405020304" pitchFamily="18" charset="0"/>
                </a:rPr>
                <a:t>call for a </a:t>
              </a:r>
            </a:p>
            <a:p>
              <a:pPr algn="ctr" eaLnBrk="1" hangingPunct="1">
                <a:spcBef>
                  <a:spcPct val="0"/>
                </a:spcBef>
                <a:buFontTx/>
                <a:buNone/>
              </a:pPr>
              <a:r>
                <a:rPr lang="en-US" altLang="en-US" b="1" dirty="0">
                  <a:solidFill>
                    <a:schemeClr val="accent2"/>
                  </a:solidFill>
                  <a:cs typeface="Times New Roman" panose="02020603050405020304" pitchFamily="18" charset="0"/>
                </a:rPr>
                <a:t>reservation</a:t>
              </a:r>
            </a:p>
          </p:txBody>
        </p:sp>
        <p:sp>
          <p:nvSpPr>
            <p:cNvPr id="12" name="Text Box 50"/>
            <p:cNvSpPr txBox="1">
              <a:spLocks noChangeArrowheads="1"/>
            </p:cNvSpPr>
            <p:nvPr/>
          </p:nvSpPr>
          <p:spPr bwMode="auto">
            <a:xfrm>
              <a:off x="3726" y="2167"/>
              <a:ext cx="1184" cy="692"/>
            </a:xfrm>
            <a:prstGeom prst="rect">
              <a:avLst/>
            </a:prstGeom>
            <a:solidFill>
              <a:schemeClr val="accent4">
                <a:lumMod val="40000"/>
                <a:lumOff val="60000"/>
              </a:schemeClr>
            </a:solidFill>
            <a:ln w="9525">
              <a:solidFill>
                <a:srgbClr val="660033"/>
              </a:solidFill>
              <a:miter lim="800000"/>
              <a:headEnd/>
              <a:tailEnd/>
            </a:ln>
          </p:spPr>
          <p:txBody>
            <a:bodyPr wrap="squar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dirty="0">
                  <a:solidFill>
                    <a:schemeClr val="accent2"/>
                  </a:solidFill>
                  <a:cs typeface="Times New Roman" panose="02020603050405020304" pitchFamily="18" charset="0"/>
                </a:rPr>
                <a:t>Waiters </a:t>
              </a:r>
            </a:p>
            <a:p>
              <a:pPr algn="ctr" eaLnBrk="1" hangingPunct="1">
                <a:spcBef>
                  <a:spcPct val="0"/>
                </a:spcBef>
                <a:buFontTx/>
                <a:buNone/>
              </a:pPr>
              <a:r>
                <a:rPr lang="en-US" altLang="en-US" sz="1800" b="1" dirty="0">
                  <a:solidFill>
                    <a:schemeClr val="accent2"/>
                  </a:solidFill>
                  <a:cs typeface="Times New Roman" panose="02020603050405020304" pitchFamily="18" charset="0"/>
                </a:rPr>
                <a:t>&amp;</a:t>
              </a:r>
            </a:p>
            <a:p>
              <a:pPr algn="ctr" eaLnBrk="1" hangingPunct="1">
                <a:spcBef>
                  <a:spcPct val="0"/>
                </a:spcBef>
                <a:buFontTx/>
                <a:buNone/>
              </a:pPr>
              <a:r>
                <a:rPr lang="en-US" altLang="en-US" sz="1800" b="1" dirty="0">
                  <a:solidFill>
                    <a:schemeClr val="accent2"/>
                  </a:solidFill>
                  <a:cs typeface="Times New Roman" panose="02020603050405020304" pitchFamily="18" charset="0"/>
                </a:rPr>
                <a:t>Waitresses</a:t>
              </a:r>
            </a:p>
          </p:txBody>
        </p:sp>
        <p:sp>
          <p:nvSpPr>
            <p:cNvPr id="15" name="Text Box 53"/>
            <p:cNvSpPr txBox="1">
              <a:spLocks noChangeArrowheads="1"/>
            </p:cNvSpPr>
            <p:nvPr/>
          </p:nvSpPr>
          <p:spPr bwMode="auto">
            <a:xfrm>
              <a:off x="-31" y="3886"/>
              <a:ext cx="1254" cy="530"/>
            </a:xfrm>
            <a:prstGeom prst="rect">
              <a:avLst/>
            </a:prstGeom>
            <a:solidFill>
              <a:schemeClr val="hlink"/>
            </a:solidFill>
            <a:ln w="9525">
              <a:solidFill>
                <a:srgbClr val="660033"/>
              </a:solidFill>
              <a:miter lim="800000"/>
              <a:headEnd/>
              <a:tailEnd/>
            </a:ln>
          </p:spPr>
          <p:txBody>
            <a:bodyPr wrap="non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dirty="0">
                  <a:solidFill>
                    <a:schemeClr val="accent2"/>
                  </a:solidFill>
                  <a:cs typeface="Times New Roman" panose="02020603050405020304" pitchFamily="18" charset="0"/>
                </a:rPr>
                <a:t>Local tax</a:t>
              </a:r>
            </a:p>
            <a:p>
              <a:pPr algn="ctr" eaLnBrk="1" hangingPunct="1">
                <a:spcBef>
                  <a:spcPct val="0"/>
                </a:spcBef>
                <a:buFontTx/>
                <a:buNone/>
              </a:pPr>
              <a:r>
                <a:rPr lang="en-US" altLang="en-US" sz="2000" b="1" dirty="0">
                  <a:solidFill>
                    <a:schemeClr val="accent2"/>
                  </a:solidFill>
                  <a:cs typeface="Times New Roman" panose="02020603050405020304" pitchFamily="18" charset="0"/>
                </a:rPr>
                <a:t>department</a:t>
              </a:r>
            </a:p>
          </p:txBody>
        </p:sp>
        <p:sp>
          <p:nvSpPr>
            <p:cNvPr id="16" name="Text Box 54"/>
            <p:cNvSpPr txBox="1">
              <a:spLocks noChangeArrowheads="1"/>
            </p:cNvSpPr>
            <p:nvPr/>
          </p:nvSpPr>
          <p:spPr bwMode="auto">
            <a:xfrm>
              <a:off x="5003" y="3681"/>
              <a:ext cx="1286" cy="715"/>
            </a:xfrm>
            <a:prstGeom prst="rect">
              <a:avLst/>
            </a:prstGeom>
            <a:solidFill>
              <a:schemeClr val="accent4">
                <a:lumMod val="40000"/>
                <a:lumOff val="60000"/>
              </a:schemeClr>
            </a:solidFill>
            <a:ln w="9525">
              <a:solidFill>
                <a:srgbClr val="660033"/>
              </a:solidFill>
              <a:miter lim="800000"/>
              <a:headEnd/>
              <a:tailEnd/>
            </a:ln>
          </p:spPr>
          <p:txBody>
            <a:bodyPr wrap="none">
              <a:spAutoFit/>
            </a:bodyPr>
            <a:lstStyle>
              <a:lvl1pPr>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dirty="0">
                  <a:solidFill>
                    <a:schemeClr val="accent2"/>
                  </a:solidFill>
                  <a:cs typeface="Times New Roman" panose="02020603050405020304" pitchFamily="18" charset="0"/>
                </a:rPr>
                <a:t>Customers</a:t>
              </a:r>
              <a:endParaRPr lang="en-US" altLang="en-US" sz="1800" b="1" dirty="0">
                <a:solidFill>
                  <a:schemeClr val="accent2"/>
                </a:solidFill>
                <a:cs typeface="Times New Roman" panose="02020603050405020304" pitchFamily="18" charset="0"/>
              </a:endParaRPr>
            </a:p>
            <a:p>
              <a:pPr algn="ctr" eaLnBrk="1" hangingPunct="1">
                <a:spcBef>
                  <a:spcPct val="0"/>
                </a:spcBef>
                <a:buFontTx/>
                <a:buNone/>
              </a:pPr>
              <a:r>
                <a:rPr lang="en-US" altLang="en-US" sz="1800" b="1" dirty="0">
                  <a:solidFill>
                    <a:schemeClr val="accent2"/>
                  </a:solidFill>
                  <a:cs typeface="Times New Roman" panose="02020603050405020304" pitchFamily="18" charset="0"/>
                </a:rPr>
                <a:t>who come to</a:t>
              </a:r>
            </a:p>
            <a:p>
              <a:pPr algn="ctr" eaLnBrk="1" hangingPunct="1">
                <a:spcBef>
                  <a:spcPct val="0"/>
                </a:spcBef>
                <a:buFontTx/>
                <a:buNone/>
              </a:pPr>
              <a:r>
                <a:rPr lang="en-US" altLang="en-US" sz="1800" b="1" dirty="0">
                  <a:solidFill>
                    <a:schemeClr val="accent2"/>
                  </a:solidFill>
                  <a:cs typeface="Times New Roman" panose="02020603050405020304" pitchFamily="18" charset="0"/>
                </a:rPr>
                <a:t>eat and drink</a:t>
              </a:r>
            </a:p>
          </p:txBody>
        </p:sp>
        <p:sp>
          <p:nvSpPr>
            <p:cNvPr id="17" name="Line 69"/>
            <p:cNvSpPr>
              <a:spLocks noChangeShapeType="1"/>
            </p:cNvSpPr>
            <p:nvPr/>
          </p:nvSpPr>
          <p:spPr bwMode="auto">
            <a:xfrm>
              <a:off x="1953" y="2487"/>
              <a:ext cx="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70"/>
            <p:cNvSpPr>
              <a:spLocks noChangeShapeType="1"/>
            </p:cNvSpPr>
            <p:nvPr/>
          </p:nvSpPr>
          <p:spPr bwMode="auto">
            <a:xfrm>
              <a:off x="3414" y="2483"/>
              <a:ext cx="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71"/>
            <p:cNvSpPr>
              <a:spLocks noChangeShapeType="1"/>
            </p:cNvSpPr>
            <p:nvPr/>
          </p:nvSpPr>
          <p:spPr bwMode="auto">
            <a:xfrm>
              <a:off x="4866" y="2483"/>
              <a:ext cx="4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72"/>
            <p:cNvSpPr>
              <a:spLocks noChangeShapeType="1"/>
            </p:cNvSpPr>
            <p:nvPr/>
          </p:nvSpPr>
          <p:spPr bwMode="auto">
            <a:xfrm flipV="1">
              <a:off x="3063" y="1604"/>
              <a:ext cx="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74"/>
            <p:cNvSpPr>
              <a:spLocks noChangeShapeType="1"/>
            </p:cNvSpPr>
            <p:nvPr/>
          </p:nvSpPr>
          <p:spPr bwMode="auto">
            <a:xfrm flipH="1">
              <a:off x="3110" y="2799"/>
              <a:ext cx="616" cy="55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75"/>
            <p:cNvSpPr>
              <a:spLocks noChangeShapeType="1"/>
            </p:cNvSpPr>
            <p:nvPr/>
          </p:nvSpPr>
          <p:spPr bwMode="auto">
            <a:xfrm flipH="1" flipV="1">
              <a:off x="3134" y="1623"/>
              <a:ext cx="364" cy="43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3" name="Line 76"/>
            <p:cNvSpPr>
              <a:spLocks noChangeShapeType="1"/>
            </p:cNvSpPr>
            <p:nvPr/>
          </p:nvSpPr>
          <p:spPr bwMode="auto">
            <a:xfrm flipV="1">
              <a:off x="3059" y="792"/>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77"/>
            <p:cNvSpPr>
              <a:spLocks noChangeShapeType="1"/>
            </p:cNvSpPr>
            <p:nvPr/>
          </p:nvSpPr>
          <p:spPr bwMode="auto">
            <a:xfrm>
              <a:off x="3063" y="3936"/>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78"/>
            <p:cNvSpPr>
              <a:spLocks noChangeShapeType="1"/>
            </p:cNvSpPr>
            <p:nvPr/>
          </p:nvSpPr>
          <p:spPr bwMode="auto">
            <a:xfrm flipV="1">
              <a:off x="4037" y="1174"/>
              <a:ext cx="520" cy="33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79"/>
            <p:cNvSpPr>
              <a:spLocks noChangeShapeType="1"/>
            </p:cNvSpPr>
            <p:nvPr/>
          </p:nvSpPr>
          <p:spPr bwMode="auto">
            <a:xfrm>
              <a:off x="5216" y="3410"/>
              <a:ext cx="364" cy="24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80"/>
            <p:cNvSpPr>
              <a:spLocks noChangeShapeType="1"/>
            </p:cNvSpPr>
            <p:nvPr/>
          </p:nvSpPr>
          <p:spPr bwMode="auto">
            <a:xfrm flipH="1">
              <a:off x="277" y="3418"/>
              <a:ext cx="447" cy="44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81"/>
            <p:cNvSpPr>
              <a:spLocks noChangeShapeType="1"/>
            </p:cNvSpPr>
            <p:nvPr/>
          </p:nvSpPr>
          <p:spPr bwMode="auto">
            <a:xfrm flipH="1" flipV="1">
              <a:off x="1626" y="1229"/>
              <a:ext cx="327" cy="34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794627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Custom 4">
      <a:dk1>
        <a:sysClr val="windowText" lastClr="000000"/>
      </a:dk1>
      <a:lt1>
        <a:sysClr val="window" lastClr="FFFFFF"/>
      </a:lt1>
      <a:dk2>
        <a:srgbClr val="696464"/>
      </a:dk2>
      <a:lt2>
        <a:srgbClr val="E9E5DC"/>
      </a:lt2>
      <a:accent1>
        <a:srgbClr val="C00000"/>
      </a:accent1>
      <a:accent2>
        <a:srgbClr val="000000"/>
      </a:accent2>
      <a:accent3>
        <a:srgbClr val="000000"/>
      </a:accent3>
      <a:accent4>
        <a:srgbClr val="696464"/>
      </a:accent4>
      <a:accent5>
        <a:srgbClr val="000000"/>
      </a:accent5>
      <a:accent6>
        <a:srgbClr val="3F3F3F"/>
      </a:accent6>
      <a:hlink>
        <a:srgbClr val="696464"/>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12246</TotalTime>
  <Words>2302</Words>
  <Application>Microsoft Office PowerPoint</Application>
  <PresentationFormat>On-screen Show (4:3)</PresentationFormat>
  <Paragraphs>295</Paragraphs>
  <Slides>25</Slides>
  <Notes>19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ＭＳ Ｐゴシック</vt:lpstr>
      <vt:lpstr>Arial</vt:lpstr>
      <vt:lpstr>Calibri</vt:lpstr>
      <vt:lpstr>Calibri body</vt:lpstr>
      <vt:lpstr>Garamond</vt:lpstr>
      <vt:lpstr>Geneva</vt:lpstr>
      <vt:lpstr>Tahoma</vt:lpstr>
      <vt:lpstr>Times</vt:lpstr>
      <vt:lpstr>Times New Roman</vt:lpstr>
      <vt:lpstr>Trebuchet MS</vt:lpstr>
      <vt:lpstr>Wingdings</vt:lpstr>
      <vt:lpstr>Wingdings 3</vt:lpstr>
      <vt:lpstr>Custom Design</vt:lpstr>
      <vt:lpstr>Facet</vt:lpstr>
      <vt:lpstr>PowerPoint Presentation</vt:lpstr>
      <vt:lpstr>Objectives</vt:lpstr>
      <vt:lpstr>PowerPoint Presentation</vt:lpstr>
      <vt:lpstr>The importance of customers</vt:lpstr>
      <vt:lpstr>PowerPoint Presentation</vt:lpstr>
      <vt:lpstr>Who are customers?  </vt:lpstr>
      <vt:lpstr>PowerPoint Presentation</vt:lpstr>
      <vt:lpstr>PowerPoint Presentation</vt:lpstr>
      <vt:lpstr>PowerPoint Presentation</vt:lpstr>
      <vt:lpstr>Caring for customers</vt:lpstr>
      <vt:lpstr>Case Study</vt:lpstr>
      <vt:lpstr>PowerPoint Presentation</vt:lpstr>
      <vt:lpstr>PowerPoint Presentation</vt:lpstr>
      <vt:lpstr>Human factors in customer service</vt:lpstr>
      <vt:lpstr>Implementing customer care</vt:lpstr>
      <vt:lpstr>Tools to measure customer satisfaction</vt:lpstr>
      <vt:lpstr>Solving the causes…</vt:lpstr>
      <vt:lpstr>Telephone communications</vt:lpstr>
      <vt:lpstr>Dealing with customer complaints</vt:lpstr>
      <vt:lpstr>Short Quiz</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Overview</dc:title>
  <dc:creator>TAC</dc:creator>
  <cp:lastModifiedBy>John_EZ37</cp:lastModifiedBy>
  <cp:revision>337</cp:revision>
  <dcterms:created xsi:type="dcterms:W3CDTF">2013-06-21T10:49:12Z</dcterms:created>
  <dcterms:modified xsi:type="dcterms:W3CDTF">2018-03-09T16:22:09Z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TC103852689990</vt:lpwstr>
  </property>
</Properties>
</file>