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7" r:id="rId2"/>
    <p:sldId id="2716" r:id="rId3"/>
    <p:sldId id="2757" r:id="rId4"/>
    <p:sldId id="2758" r:id="rId5"/>
    <p:sldId id="2762" r:id="rId6"/>
    <p:sldId id="2759" r:id="rId7"/>
    <p:sldId id="2764" r:id="rId8"/>
    <p:sldId id="2767" r:id="rId9"/>
    <p:sldId id="2770" r:id="rId10"/>
    <p:sldId id="2769" r:id="rId11"/>
    <p:sldId id="2776" r:id="rId12"/>
    <p:sldId id="2771" r:id="rId13"/>
    <p:sldId id="2774" r:id="rId14"/>
    <p:sldId id="2766" r:id="rId15"/>
    <p:sldId id="2760" r:id="rId16"/>
    <p:sldId id="2775" r:id="rId17"/>
    <p:sldId id="2761" r:id="rId18"/>
    <p:sldId id="27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67" d="100"/>
          <a:sy n="67" d="100"/>
        </p:scale>
        <p:origin x="102" y="13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A952D-B526-489D-AC97-6C2DD544EB5C}"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5A0E0-73D0-48F5-B3AF-AA0B5DD1C7E1}" type="slidenum">
              <a:rPr lang="en-US" smtClean="0"/>
              <a:t>‹#›</a:t>
            </a:fld>
            <a:endParaRPr lang="en-US"/>
          </a:p>
        </p:txBody>
      </p:sp>
    </p:spTree>
    <p:extLst>
      <p:ext uri="{BB962C8B-B14F-4D97-AF65-F5344CB8AC3E}">
        <p14:creationId xmlns:p14="http://schemas.microsoft.com/office/powerpoint/2010/main" val="256827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fontAlgn="auto">
              <a:spcAft>
                <a:spcPts val="0"/>
              </a:spcAft>
            </a:pPr>
            <a:endParaRPr lang="en-US" dirty="0"/>
          </a:p>
        </p:txBody>
      </p:sp>
      <p:sp>
        <p:nvSpPr>
          <p:cNvPr id="13" name="Google Shape;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5543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4A89-AB1D-408E-B2BC-C1ECB0AA1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C4AC56-7E8D-49B9-A4AB-5AF302CB6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3524C-7E26-4085-A156-AC76BF7EF638}"/>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5" name="Footer Placeholder 4">
            <a:extLst>
              <a:ext uri="{FF2B5EF4-FFF2-40B4-BE49-F238E27FC236}">
                <a16:creationId xmlns:a16="http://schemas.microsoft.com/office/drawing/2014/main" id="{4D0CCDD7-EFF9-4D61-B5BF-13FCE3A7F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1F56-569A-4E10-BD6D-068848B892D1}"/>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57930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FC74-6718-4C7A-8E77-DE6B151AEE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92B8A-146F-4993-88FE-98A7E0C50A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E4F21-9CBE-4169-87A8-D03C4361941C}"/>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5" name="Footer Placeholder 4">
            <a:extLst>
              <a:ext uri="{FF2B5EF4-FFF2-40B4-BE49-F238E27FC236}">
                <a16:creationId xmlns:a16="http://schemas.microsoft.com/office/drawing/2014/main" id="{DA5A9CF8-6BDA-4E1D-B190-1A7D59D76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F4D67-1C0B-4115-96D3-314908319243}"/>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318150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FA33E-591D-48DB-80DD-4C068B0A6A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16122-5162-484A-BBB3-D70440647C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3D918-489D-471F-970E-34980E14E244}"/>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5" name="Footer Placeholder 4">
            <a:extLst>
              <a:ext uri="{FF2B5EF4-FFF2-40B4-BE49-F238E27FC236}">
                <a16:creationId xmlns:a16="http://schemas.microsoft.com/office/drawing/2014/main" id="{38DFBB7C-746D-4E5E-A8B2-B0F879A21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59F4E-A692-4BDB-ACCB-B98CDD897C20}"/>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350229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ster" type="title">
  <p:cSld name="Master">
    <p:spTree>
      <p:nvGrpSpPr>
        <p:cNvPr id="1" name="Shape 9"/>
        <p:cNvGrpSpPr/>
        <p:nvPr/>
      </p:nvGrpSpPr>
      <p:grpSpPr>
        <a:xfrm>
          <a:off x="0" y="0"/>
          <a:ext cx="0" cy="0"/>
          <a:chOff x="0" y="0"/>
          <a:chExt cx="0" cy="0"/>
        </a:xfrm>
      </p:grpSpPr>
      <p:sp>
        <p:nvSpPr>
          <p:cNvPr id="10" name="Google Shape;10;p21"/>
          <p:cNvSpPr txBox="1">
            <a:spLocks noGrp="1"/>
          </p:cNvSpPr>
          <p:nvPr>
            <p:ph type="sldNum" idx="12"/>
          </p:nvPr>
        </p:nvSpPr>
        <p:spPr>
          <a:xfrm>
            <a:off x="8381224" y="3031456"/>
            <a:ext cx="269045" cy="795089"/>
          </a:xfrm>
          <a:prstGeom prst="rect">
            <a:avLst/>
          </a:prstGeom>
          <a:noFill/>
          <a:ln>
            <a:noFill/>
          </a:ln>
        </p:spPr>
        <p:txBody>
          <a:bodyPr spcFirstLastPara="1" wrap="square" lIns="50800" tIns="50800" rIns="50800" bIns="50800" anchor="ctr" anchorCtr="0">
            <a:spAutoFit/>
          </a:bodyPr>
          <a:lstStyle>
            <a:lvl1pPr marL="0" marR="0" lvl="0"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FFFFFF"/>
              </a:buClr>
              <a:buSzPts val="3000"/>
              <a:buFont typeface="Helvetica Neue"/>
              <a:buNone/>
              <a:defRPr sz="1500" b="0" i="0" u="none" strike="noStrike" cap="none">
                <a:solidFill>
                  <a:srgbClr val="FFFFFF"/>
                </a:solidFill>
                <a:latin typeface="Helvetica Neue"/>
                <a:ea typeface="Helvetica Neue"/>
                <a:cs typeface="Helvetica Neue"/>
                <a:sym typeface="Helvetica Neu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493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4216-0EA9-45EE-93D0-16F7B1ED9486}"/>
              </a:ext>
            </a:extLst>
          </p:cNvPr>
          <p:cNvSpPr>
            <a:spLocks noGrp="1"/>
          </p:cNvSpPr>
          <p:nvPr>
            <p:ph type="title"/>
          </p:nvPr>
        </p:nvSpPr>
        <p:spPr>
          <a:xfrm>
            <a:off x="838200" y="136525"/>
            <a:ext cx="10515600" cy="697321"/>
          </a:xfrm>
        </p:spPr>
        <p:txBody>
          <a:bodyPr>
            <a:normAutofit/>
          </a:bodyPr>
          <a:lstStyle>
            <a:lvl1pPr algn="ctr">
              <a:defRPr sz="44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4B82511-504F-4A37-B384-ED5D99B86DE1}"/>
              </a:ext>
            </a:extLst>
          </p:cNvPr>
          <p:cNvSpPr>
            <a:spLocks noGrp="1"/>
          </p:cNvSpPr>
          <p:nvPr>
            <p:ph idx="1"/>
          </p:nvPr>
        </p:nvSpPr>
        <p:spPr>
          <a:xfrm>
            <a:off x="139337" y="1045029"/>
            <a:ext cx="11956869" cy="5676446"/>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solidFill>
                  <a:srgbClr val="FF0000"/>
                </a:solidFill>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oogle Shape;19;p1" descr="IMG_0014.jpeg">
            <a:extLst>
              <a:ext uri="{FF2B5EF4-FFF2-40B4-BE49-F238E27FC236}">
                <a16:creationId xmlns:a16="http://schemas.microsoft.com/office/drawing/2014/main" id="{BF0548F1-AF8E-47AC-890E-831E829A917F}"/>
              </a:ext>
            </a:extLst>
          </p:cNvPr>
          <p:cNvPicPr preferRelativeResize="0">
            <a:picLocks noChangeAspect="1"/>
          </p:cNvPicPr>
          <p:nvPr userDrawn="1"/>
        </p:nvPicPr>
        <p:blipFill rotWithShape="1">
          <a:blip r:embed="rId2">
            <a:alphaModFix/>
          </a:blip>
          <a:srcRect/>
          <a:stretch/>
        </p:blipFill>
        <p:spPr>
          <a:xfrm>
            <a:off x="10258173" y="12303"/>
            <a:ext cx="1859653" cy="457200"/>
          </a:xfrm>
          <a:prstGeom prst="rect">
            <a:avLst/>
          </a:prstGeom>
          <a:noFill/>
          <a:ln>
            <a:noFill/>
          </a:ln>
        </p:spPr>
      </p:pic>
    </p:spTree>
    <p:extLst>
      <p:ext uri="{BB962C8B-B14F-4D97-AF65-F5344CB8AC3E}">
        <p14:creationId xmlns:p14="http://schemas.microsoft.com/office/powerpoint/2010/main" val="142608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F5B8-B99B-42C9-9AFD-2BBCA96A8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EF15B9-EFFE-4E1F-890F-DBE0DD45D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D76FD8-6690-4758-93BC-4D4CBF29260D}"/>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5" name="Footer Placeholder 4">
            <a:extLst>
              <a:ext uri="{FF2B5EF4-FFF2-40B4-BE49-F238E27FC236}">
                <a16:creationId xmlns:a16="http://schemas.microsoft.com/office/drawing/2014/main" id="{00AC0122-4190-44BD-989B-EBD3EE2DA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C6304-A85F-4121-9E3C-DB99F0C41F7C}"/>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180855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D80E-36CD-4338-825A-0B54C8BE1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1BCA5-2CEB-449A-B803-5EEA9C3B10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D325EE-5024-4723-9A7A-63C41311EF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511C9-7982-4D81-984D-089CB93EAFE5}"/>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6" name="Footer Placeholder 5">
            <a:extLst>
              <a:ext uri="{FF2B5EF4-FFF2-40B4-BE49-F238E27FC236}">
                <a16:creationId xmlns:a16="http://schemas.microsoft.com/office/drawing/2014/main" id="{17B36873-D604-46D7-A895-CC0B47069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7B9A1-9C99-4076-8A97-CE0ACCFE0FFD}"/>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374713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4D81-9372-44FC-9157-0D255239F6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EE69D7-60EE-44B3-8774-23DE6D1EF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5A7919-CE3B-40B6-A6AE-4A14FB5014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28B588-66E6-461A-B447-C8BDABDBC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AB8554-D09A-41EF-96FB-0D9601FEDF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6BB18B-C8E0-4815-B619-D1CBBCDB1051}"/>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8" name="Footer Placeholder 7">
            <a:extLst>
              <a:ext uri="{FF2B5EF4-FFF2-40B4-BE49-F238E27FC236}">
                <a16:creationId xmlns:a16="http://schemas.microsoft.com/office/drawing/2014/main" id="{86EC4E27-1CE6-4D95-B625-CD6E38D5A2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A13689-0C67-4A00-BF2F-D952B20C475A}"/>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51611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FE75-E3BF-41BC-A377-64F71F4B5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858CC1-CA85-405C-9A70-D33B15AE79CE}"/>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4" name="Footer Placeholder 3">
            <a:extLst>
              <a:ext uri="{FF2B5EF4-FFF2-40B4-BE49-F238E27FC236}">
                <a16:creationId xmlns:a16="http://schemas.microsoft.com/office/drawing/2014/main" id="{8EA59D93-46EC-4AE2-8902-B258FB0E7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953934-67D3-4246-B2F5-F9E6FE7BB5C9}"/>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50367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AEFA2-52D9-4BC7-AD44-2647D5510410}"/>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3" name="Footer Placeholder 2">
            <a:extLst>
              <a:ext uri="{FF2B5EF4-FFF2-40B4-BE49-F238E27FC236}">
                <a16:creationId xmlns:a16="http://schemas.microsoft.com/office/drawing/2014/main" id="{F3911E5A-34AF-4E5C-9ED3-93DD953C8F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9D6552-9582-4288-8F6B-AFCD885FC536}"/>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2694424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5BC2-9218-4B9E-85CF-7D8681E36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D9D9AD-FFA7-416F-909E-B9B8A5266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A20391-015B-4E11-84B8-692DBE766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169548-DBDE-4403-8FF1-D0823A14A6D8}"/>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6" name="Footer Placeholder 5">
            <a:extLst>
              <a:ext uri="{FF2B5EF4-FFF2-40B4-BE49-F238E27FC236}">
                <a16:creationId xmlns:a16="http://schemas.microsoft.com/office/drawing/2014/main" id="{7D2D843E-D8BA-41F3-ADCE-503D79E58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5A508-7052-4569-AB35-25B206F79974}"/>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363626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4EC-F5B8-48A6-AECF-7116D38D6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7CE632-03B3-4AB5-B89F-5BC3F2C6A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CFA47C-00BD-41D2-B53A-918507306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384EC5-12C5-4D1C-B980-2FD444941C20}"/>
              </a:ext>
            </a:extLst>
          </p:cNvPr>
          <p:cNvSpPr>
            <a:spLocks noGrp="1"/>
          </p:cNvSpPr>
          <p:nvPr>
            <p:ph type="dt" sz="half" idx="10"/>
          </p:nvPr>
        </p:nvSpPr>
        <p:spPr/>
        <p:txBody>
          <a:bodyPr/>
          <a:lstStyle/>
          <a:p>
            <a:fld id="{DF3015BC-3F58-41F9-9DB9-9E2CCC782289}" type="datetimeFigureOut">
              <a:rPr lang="en-US" smtClean="0"/>
              <a:t>1/11/2023</a:t>
            </a:fld>
            <a:endParaRPr lang="en-US"/>
          </a:p>
        </p:txBody>
      </p:sp>
      <p:sp>
        <p:nvSpPr>
          <p:cNvPr id="6" name="Footer Placeholder 5">
            <a:extLst>
              <a:ext uri="{FF2B5EF4-FFF2-40B4-BE49-F238E27FC236}">
                <a16:creationId xmlns:a16="http://schemas.microsoft.com/office/drawing/2014/main" id="{65B274F6-F63B-4DEE-AB46-1D26E2DC5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379FC-8638-42F2-BB50-4480F27064ED}"/>
              </a:ext>
            </a:extLst>
          </p:cNvPr>
          <p:cNvSpPr>
            <a:spLocks noGrp="1"/>
          </p:cNvSpPr>
          <p:nvPr>
            <p:ph type="sldNum" sz="quarter" idx="12"/>
          </p:nvPr>
        </p:nvSpPr>
        <p:spPr/>
        <p:txBody>
          <a:bodyPr/>
          <a:lstStyle/>
          <a:p>
            <a:fld id="{BEB49391-68F7-4D07-AFD1-0C9D56924575}" type="slidenum">
              <a:rPr lang="en-US" smtClean="0"/>
              <a:t>‹#›</a:t>
            </a:fld>
            <a:endParaRPr lang="en-US"/>
          </a:p>
        </p:txBody>
      </p:sp>
    </p:spTree>
    <p:extLst>
      <p:ext uri="{BB962C8B-B14F-4D97-AF65-F5344CB8AC3E}">
        <p14:creationId xmlns:p14="http://schemas.microsoft.com/office/powerpoint/2010/main" val="210221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D0124-67F0-4116-B488-2C64836B1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16DB04-ABDC-4A38-8120-34D7E0604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29F1B-D3EA-404B-BBEB-BFC7C938C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015BC-3F58-41F9-9DB9-9E2CCC782289}" type="datetimeFigureOut">
              <a:rPr lang="en-US" smtClean="0"/>
              <a:t>1/11/2023</a:t>
            </a:fld>
            <a:endParaRPr lang="en-US"/>
          </a:p>
        </p:txBody>
      </p:sp>
      <p:sp>
        <p:nvSpPr>
          <p:cNvPr id="5" name="Footer Placeholder 4">
            <a:extLst>
              <a:ext uri="{FF2B5EF4-FFF2-40B4-BE49-F238E27FC236}">
                <a16:creationId xmlns:a16="http://schemas.microsoft.com/office/drawing/2014/main" id="{D9C85EA5-73D6-4F4E-904C-8C1ED476C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92A1BF-280D-4BB6-979C-09216E7CD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49391-68F7-4D07-AFD1-0C9D56924575}" type="slidenum">
              <a:rPr lang="en-US" smtClean="0"/>
              <a:t>‹#›</a:t>
            </a:fld>
            <a:endParaRPr lang="en-US"/>
          </a:p>
        </p:txBody>
      </p:sp>
    </p:spTree>
    <p:extLst>
      <p:ext uri="{BB962C8B-B14F-4D97-AF65-F5344CB8AC3E}">
        <p14:creationId xmlns:p14="http://schemas.microsoft.com/office/powerpoint/2010/main" val="286422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cityofroseville.com/DocumentCenter/View/26568/Description-of-Uniform-Crime-Offenses" TargetMode="External"/><Relationship Id="rId3" Type="http://schemas.openxmlformats.org/officeDocument/2006/relationships/hyperlink" Target="https://doi.org/10.14738/assrj.46.2924" TargetMode="External"/><Relationship Id="rId7" Type="http://schemas.openxmlformats.org/officeDocument/2006/relationships/hyperlink" Target="https://ucr.fbi.gov/crime-in-the-u.s/2019/crime-in-the-u.s.-2019/topic-pages/persons-arrested" TargetMode="External"/><Relationship Id="rId2" Type="http://schemas.openxmlformats.org/officeDocument/2006/relationships/hyperlink" Target="https://presleycenter.ucr.edu/article-compendium/2021/07/06/crime-united-states" TargetMode="External"/><Relationship Id="rId1" Type="http://schemas.openxmlformats.org/officeDocument/2006/relationships/slideLayout" Target="../slideLayouts/slideLayout2.xml"/><Relationship Id="rId6" Type="http://schemas.openxmlformats.org/officeDocument/2006/relationships/hyperlink" Target="https://ucr.fbi.gov/crime-in-the-u.s/2019/crime-in-the-u.s.-2019/topic-pages/offense-definitions" TargetMode="External"/><Relationship Id="rId5" Type="http://schemas.openxmlformats.org/officeDocument/2006/relationships/hyperlink" Target="https://crime-data-explorer.fr.cloud.gov/" TargetMode="External"/><Relationship Id="rId4" Type="http://schemas.openxmlformats.org/officeDocument/2006/relationships/hyperlink" Target="https://doi.org/10.1016/b978-0-12-817273-5.00042-9" TargetMode="External"/><Relationship Id="rId9" Type="http://schemas.openxmlformats.org/officeDocument/2006/relationships/hyperlink" Target="https://www.waldenu.edu/online-bachelors-programs/bs-in-criminal-justice/resource/why-national-crime-statistics-are-importan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sp>
        <p:nvSpPr>
          <p:cNvPr id="15" name="Google Shape;15;p1"/>
          <p:cNvSpPr/>
          <p:nvPr/>
        </p:nvSpPr>
        <p:spPr>
          <a:xfrm>
            <a:off x="444500" y="449013"/>
            <a:ext cx="11303001" cy="5959975"/>
          </a:xfrm>
          <a:prstGeom prst="rect">
            <a:avLst/>
          </a:prstGeom>
          <a:solidFill>
            <a:srgbClr val="FFFFFF"/>
          </a:solidFill>
          <a:ln>
            <a:noFill/>
          </a:ln>
        </p:spPr>
        <p:txBody>
          <a:bodyPr spcFirstLastPara="1" wrap="square" lIns="19050" tIns="19050" rIns="19050" bIns="19050" anchor="ctr" anchorCtr="0">
            <a:noAutofit/>
          </a:bodyPr>
          <a:lstStyle/>
          <a:p>
            <a:pPr>
              <a:buClr>
                <a:srgbClr val="FFFFFF"/>
              </a:buClr>
              <a:buSzPts val="3600"/>
            </a:pPr>
            <a:endParaRPr i="1">
              <a:solidFill>
                <a:srgbClr val="AFAFAF"/>
              </a:solidFill>
              <a:latin typeface="Helvetica Neue"/>
              <a:ea typeface="Helvetica Neue"/>
              <a:cs typeface="Helvetica Neue"/>
              <a:sym typeface="Helvetica Neue"/>
            </a:endParaRPr>
          </a:p>
        </p:txBody>
      </p:sp>
      <p:pic>
        <p:nvPicPr>
          <p:cNvPr id="16" name="Google Shape;16;p1" descr="IMG_0068.jpeg"/>
          <p:cNvPicPr preferRelativeResize="0"/>
          <p:nvPr/>
        </p:nvPicPr>
        <p:blipFill rotWithShape="1">
          <a:blip r:embed="rId3">
            <a:alphaModFix/>
          </a:blip>
          <a:srcRect/>
          <a:stretch/>
        </p:blipFill>
        <p:spPr>
          <a:xfrm>
            <a:off x="829" y="3025848"/>
            <a:ext cx="10120010" cy="3952949"/>
          </a:xfrm>
          <a:prstGeom prst="rect">
            <a:avLst/>
          </a:prstGeom>
          <a:noFill/>
          <a:ln>
            <a:noFill/>
          </a:ln>
        </p:spPr>
      </p:pic>
      <p:pic>
        <p:nvPicPr>
          <p:cNvPr id="17" name="Google Shape;17;p1" descr="IMG_0068.jpeg"/>
          <p:cNvPicPr preferRelativeResize="0"/>
          <p:nvPr/>
        </p:nvPicPr>
        <p:blipFill rotWithShape="1">
          <a:blip r:embed="rId4">
            <a:alphaModFix/>
          </a:blip>
          <a:srcRect/>
          <a:stretch/>
        </p:blipFill>
        <p:spPr>
          <a:xfrm rot="10800000">
            <a:off x="9047662" y="51317"/>
            <a:ext cx="3173905" cy="4764351"/>
          </a:xfrm>
          <a:prstGeom prst="rect">
            <a:avLst/>
          </a:prstGeom>
          <a:noFill/>
          <a:ln>
            <a:noFill/>
          </a:ln>
        </p:spPr>
      </p:pic>
      <p:sp>
        <p:nvSpPr>
          <p:cNvPr id="18" name="Google Shape;18;p1"/>
          <p:cNvSpPr/>
          <p:nvPr/>
        </p:nvSpPr>
        <p:spPr>
          <a:xfrm rot="2700000" flipH="1">
            <a:off x="5461000" y="-635000"/>
            <a:ext cx="1270000" cy="1270001"/>
          </a:xfrm>
          <a:custGeom>
            <a:avLst/>
            <a:gdLst/>
            <a:ahLst/>
            <a:cxnLst/>
            <a:rect l="l" t="t" r="r" b="b"/>
            <a:pathLst>
              <a:path w="21600" h="21600" extrusionOk="0">
                <a:moveTo>
                  <a:pt x="0" y="0"/>
                </a:moveTo>
                <a:lnTo>
                  <a:pt x="0" y="21600"/>
                </a:lnTo>
                <a:lnTo>
                  <a:pt x="21600" y="21600"/>
                </a:lnTo>
                <a:lnTo>
                  <a:pt x="0" y="0"/>
                </a:lnTo>
                <a:close/>
              </a:path>
            </a:pathLst>
          </a:custGeom>
          <a:solidFill>
            <a:srgbClr val="003A42"/>
          </a:solidFill>
          <a:ln w="12700" cap="flat" cmpd="sng">
            <a:solidFill>
              <a:srgbClr val="000000"/>
            </a:solidFill>
            <a:prstDash val="solid"/>
            <a:miter lim="400000"/>
            <a:headEnd type="none" w="sm" len="sm"/>
            <a:tailEnd type="none" w="sm" len="sm"/>
          </a:ln>
        </p:spPr>
        <p:txBody>
          <a:bodyPr spcFirstLastPara="1" wrap="square" lIns="19050" tIns="19050" rIns="19050" bIns="19050" anchor="ctr" anchorCtr="0">
            <a:noAutofit/>
          </a:bodyPr>
          <a:lstStyle/>
          <a:p>
            <a:pPr>
              <a:buClr>
                <a:srgbClr val="FFFFFF"/>
              </a:buClr>
              <a:buSzPts val="3600"/>
            </a:pPr>
            <a:endParaRPr i="1">
              <a:solidFill>
                <a:srgbClr val="AFAFAF"/>
              </a:solidFill>
              <a:latin typeface="Helvetica Neue"/>
              <a:ea typeface="Helvetica Neue"/>
              <a:cs typeface="Helvetica Neue"/>
              <a:sym typeface="Helvetica Neue"/>
            </a:endParaRPr>
          </a:p>
        </p:txBody>
      </p:sp>
      <p:pic>
        <p:nvPicPr>
          <p:cNvPr id="19" name="Google Shape;19;p1" descr="IMG_0014.jpeg"/>
          <p:cNvPicPr preferRelativeResize="0"/>
          <p:nvPr/>
        </p:nvPicPr>
        <p:blipFill rotWithShape="1">
          <a:blip r:embed="rId5">
            <a:alphaModFix/>
          </a:blip>
          <a:srcRect/>
          <a:stretch/>
        </p:blipFill>
        <p:spPr>
          <a:xfrm>
            <a:off x="288791" y="449013"/>
            <a:ext cx="2119764" cy="521149"/>
          </a:xfrm>
          <a:prstGeom prst="rect">
            <a:avLst/>
          </a:prstGeom>
          <a:noFill/>
          <a:ln>
            <a:noFill/>
          </a:ln>
        </p:spPr>
      </p:pic>
      <p:sp>
        <p:nvSpPr>
          <p:cNvPr id="20" name="Google Shape;20;p1"/>
          <p:cNvSpPr txBox="1"/>
          <p:nvPr/>
        </p:nvSpPr>
        <p:spPr>
          <a:xfrm>
            <a:off x="2666347" y="2053994"/>
            <a:ext cx="6531755" cy="869100"/>
          </a:xfrm>
          <a:prstGeom prst="rect">
            <a:avLst/>
          </a:prstGeom>
          <a:noFill/>
          <a:ln>
            <a:noFill/>
          </a:ln>
        </p:spPr>
        <p:txBody>
          <a:bodyPr spcFirstLastPara="1" wrap="square" lIns="0" tIns="0" rIns="0" bIns="0" anchor="t" anchorCtr="0">
            <a:noAutofit/>
          </a:bodyPr>
          <a:lstStyle/>
          <a:p>
            <a:pPr algn="ctr">
              <a:lnSpc>
                <a:spcPct val="80000"/>
              </a:lnSpc>
              <a:buClr>
                <a:srgbClr val="007C8C"/>
              </a:buClr>
              <a:buSzPts val="8800"/>
            </a:pPr>
            <a:r>
              <a:rPr lang="en-GB" sz="4400" dirty="0"/>
              <a:t>Arrest Data - Reported Number of Adult Arrests by Crime</a:t>
            </a:r>
            <a:endParaRPr sz="700" dirty="0">
              <a:solidFill>
                <a:srgbClr val="000000"/>
              </a:solidFill>
              <a:latin typeface="Arial"/>
              <a:ea typeface="Arial"/>
              <a:cs typeface="Arial"/>
              <a:sym typeface="Arial"/>
            </a:endParaRPr>
          </a:p>
        </p:txBody>
      </p:sp>
      <p:sp>
        <p:nvSpPr>
          <p:cNvPr id="21" name="Google Shape;21;p1"/>
          <p:cNvSpPr txBox="1"/>
          <p:nvPr/>
        </p:nvSpPr>
        <p:spPr>
          <a:xfrm>
            <a:off x="7592343" y="5704238"/>
            <a:ext cx="4446826" cy="646331"/>
          </a:xfrm>
          <a:prstGeom prst="rect">
            <a:avLst/>
          </a:prstGeom>
          <a:noFill/>
          <a:ln>
            <a:noFill/>
          </a:ln>
        </p:spPr>
        <p:txBody>
          <a:bodyPr spcFirstLastPara="1" wrap="square" lIns="0" tIns="0" rIns="0" bIns="0" anchor="ctr" anchorCtr="0">
            <a:spAutoFit/>
          </a:bodyPr>
          <a:lstStyle/>
          <a:p>
            <a:pPr lvl="0">
              <a:lnSpc>
                <a:spcPct val="150000"/>
              </a:lnSpc>
              <a:buClr>
                <a:srgbClr val="474747"/>
              </a:buClr>
              <a:buSzPts val="2200"/>
            </a:pPr>
            <a:r>
              <a:rPr lang="en-US" sz="2800" dirty="0" smtClean="0">
                <a:solidFill>
                  <a:srgbClr val="007C8C"/>
                </a:solidFill>
                <a:latin typeface="Georgia" panose="02040502050405020303" pitchFamily="18" charset="0"/>
                <a:ea typeface="Helvetica Neue"/>
                <a:cs typeface="Helvetica Neue"/>
                <a:sym typeface="Helvetica Neue"/>
              </a:rPr>
              <a:t>Adewale Omoniyi, Adesola</a:t>
            </a:r>
            <a:endParaRPr lang="tr-TR" sz="2800" dirty="0">
              <a:solidFill>
                <a:srgbClr val="007C8C"/>
              </a:solidFill>
              <a:latin typeface="Georgia" panose="02040502050405020303" pitchFamily="18" charset="0"/>
              <a:ea typeface="Helvetica Neue"/>
              <a:cs typeface="Helvetica Neue"/>
              <a:sym typeface="Helvetica Neue"/>
            </a:endParaRPr>
          </a:p>
        </p:txBody>
      </p:sp>
      <p:sp>
        <p:nvSpPr>
          <p:cNvPr id="22" name="Google Shape;22;p1"/>
          <p:cNvSpPr txBox="1"/>
          <p:nvPr/>
        </p:nvSpPr>
        <p:spPr>
          <a:xfrm>
            <a:off x="11706223" y="6265051"/>
            <a:ext cx="198749" cy="455253"/>
          </a:xfrm>
          <a:prstGeom prst="rect">
            <a:avLst/>
          </a:prstGeom>
          <a:noFill/>
          <a:ln>
            <a:noFill/>
          </a:ln>
        </p:spPr>
        <p:txBody>
          <a:bodyPr spcFirstLastPara="1" wrap="square" lIns="25400" tIns="25400" rIns="25400" bIns="25400" anchor="ctr" anchorCtr="0">
            <a:spAutoFit/>
          </a:bodyPr>
          <a:lstStyle/>
          <a:p>
            <a:pPr>
              <a:lnSpc>
                <a:spcPct val="150000"/>
              </a:lnSpc>
              <a:buClr>
                <a:srgbClr val="003A42"/>
              </a:buClr>
              <a:buSzPts val="3500"/>
            </a:pPr>
            <a:r>
              <a:rPr lang="en-US" sz="1750">
                <a:solidFill>
                  <a:srgbClr val="003A42"/>
                </a:solidFill>
                <a:latin typeface="Helvetica Neue"/>
                <a:ea typeface="Helvetica Neue"/>
                <a:cs typeface="Helvetica Neue"/>
                <a:sym typeface="Helvetica Neue"/>
              </a:rPr>
              <a:t>1</a:t>
            </a:r>
            <a:endParaRPr sz="700">
              <a:solidFill>
                <a:srgbClr val="000000"/>
              </a:solidFill>
              <a:latin typeface="Arial"/>
              <a:ea typeface="Arial"/>
              <a:cs typeface="Arial"/>
              <a:sym typeface="Arial"/>
            </a:endParaRPr>
          </a:p>
        </p:txBody>
      </p:sp>
      <p:sp>
        <p:nvSpPr>
          <p:cNvPr id="23" name="Google Shape;23;p1"/>
          <p:cNvSpPr txBox="1"/>
          <p:nvPr/>
        </p:nvSpPr>
        <p:spPr>
          <a:xfrm>
            <a:off x="3468823" y="4421206"/>
            <a:ext cx="5842814" cy="73051"/>
          </a:xfrm>
          <a:prstGeom prst="rect">
            <a:avLst/>
          </a:prstGeom>
          <a:noFill/>
          <a:ln>
            <a:noFill/>
          </a:ln>
        </p:spPr>
        <p:txBody>
          <a:bodyPr spcFirstLastPara="1" wrap="square" lIns="0" tIns="0" rIns="0" bIns="0" anchor="t" anchorCtr="0">
            <a:noAutofit/>
          </a:bodyPr>
          <a:lstStyle/>
          <a:p>
            <a:pPr algn="ctr">
              <a:lnSpc>
                <a:spcPct val="80000"/>
              </a:lnSpc>
              <a:buClr>
                <a:srgbClr val="007C8C"/>
              </a:buClr>
              <a:buSzPts val="8800"/>
            </a:pPr>
            <a:r>
              <a:rPr lang="en-US" sz="4000" dirty="0" smtClean="0">
                <a:sym typeface="Helvetica Neue"/>
              </a:rPr>
              <a:t>CS1003 Final </a:t>
            </a:r>
            <a:r>
              <a:rPr lang="en-US" sz="4000" dirty="0" smtClean="0">
                <a:sym typeface="Helvetica Neue"/>
              </a:rPr>
              <a:t>Course </a:t>
            </a:r>
            <a:r>
              <a:rPr lang="en-US" sz="4000" dirty="0" smtClean="0">
                <a:sym typeface="Helvetica Neue"/>
              </a:rPr>
              <a:t>Project</a:t>
            </a:r>
            <a:endParaRPr sz="4000" dirty="0">
              <a:solidFill>
                <a:srgbClr val="000000"/>
              </a:solidFill>
              <a:latin typeface="Helvetica Neue"/>
              <a:ea typeface="Helvetica Neue"/>
              <a:cs typeface="Helvetica Neue"/>
              <a:sym typeface="Helvetica Neue"/>
            </a:endParaRPr>
          </a:p>
        </p:txBody>
      </p:sp>
      <p:cxnSp>
        <p:nvCxnSpPr>
          <p:cNvPr id="11" name="Straight Connector 9"/>
          <p:cNvCxnSpPr/>
          <p:nvPr/>
        </p:nvCxnSpPr>
        <p:spPr>
          <a:xfrm>
            <a:off x="4691062" y="3923242"/>
            <a:ext cx="28098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10</a:t>
            </a:fld>
            <a:endParaRPr lang="en-US"/>
          </a:p>
        </p:txBody>
      </p:sp>
      <p:sp>
        <p:nvSpPr>
          <p:cNvPr id="3" name="Title 2"/>
          <p:cNvSpPr>
            <a:spLocks noGrp="1"/>
          </p:cNvSpPr>
          <p:nvPr>
            <p:ph type="title"/>
          </p:nvPr>
        </p:nvSpPr>
        <p:spPr>
          <a:xfrm>
            <a:off x="736979" y="109183"/>
            <a:ext cx="10616821" cy="1228298"/>
          </a:xfrm>
        </p:spPr>
        <p:txBody>
          <a:bodyPr>
            <a:noAutofit/>
          </a:bodyPr>
          <a:lstStyle/>
          <a:p>
            <a:pPr lvl="0" defTabSz="457200">
              <a:lnSpc>
                <a:spcPct val="100000"/>
              </a:lnSpc>
              <a:spcBef>
                <a:spcPts val="0"/>
              </a:spcBef>
              <a:defRPr/>
            </a:pPr>
            <a:r>
              <a:rPr lang="en-CA" sz="4800" dirty="0"/>
              <a:t>Exploratory Data Analysis (EDA) and Visualization</a:t>
            </a:r>
            <a:endParaRPr lang="en-US" sz="4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93" y="1729238"/>
            <a:ext cx="4280875" cy="4992237"/>
          </a:xfrm>
          <a:prstGeom prst="rect">
            <a:avLst/>
          </a:prstGeom>
        </p:spPr>
      </p:pic>
      <p:sp>
        <p:nvSpPr>
          <p:cNvPr id="10" name="TextBox 9"/>
          <p:cNvSpPr txBox="1"/>
          <p:nvPr/>
        </p:nvSpPr>
        <p:spPr>
          <a:xfrm>
            <a:off x="5908343" y="1596785"/>
            <a:ext cx="5445457" cy="523220"/>
          </a:xfrm>
          <a:prstGeom prst="rect">
            <a:avLst/>
          </a:prstGeom>
          <a:noFill/>
        </p:spPr>
        <p:txBody>
          <a:bodyPr wrap="square" rtlCol="0">
            <a:spAutoFit/>
          </a:bodyPr>
          <a:lstStyle/>
          <a:p>
            <a:pPr algn="ctr"/>
            <a:r>
              <a:rPr lang="en-US" sz="2800" dirty="0" smtClean="0">
                <a:latin typeface="Aharoni" panose="02010803020104030203" pitchFamily="2" charset="-79"/>
                <a:cs typeface="Aharoni" panose="02010803020104030203" pitchFamily="2" charset="-79"/>
              </a:rPr>
              <a:t>Trends </a:t>
            </a:r>
            <a:r>
              <a:rPr lang="en-US" sz="2800" dirty="0">
                <a:latin typeface="Aharoni" panose="02010803020104030203" pitchFamily="2" charset="-79"/>
                <a:cs typeface="Aharoni" panose="02010803020104030203" pitchFamily="2" charset="-79"/>
              </a:rPr>
              <a:t>A</a:t>
            </a:r>
            <a:r>
              <a:rPr lang="en-US" sz="2800" dirty="0" smtClean="0">
                <a:latin typeface="Aharoni" panose="02010803020104030203" pitchFamily="2" charset="-79"/>
                <a:cs typeface="Aharoni" panose="02010803020104030203" pitchFamily="2" charset="-79"/>
              </a:rPr>
              <a:t>cross Gender</a:t>
            </a:r>
            <a:endParaRPr lang="en-GB" sz="2800" dirty="0">
              <a:latin typeface="Aharoni" panose="02010803020104030203" pitchFamily="2" charset="-79"/>
              <a:cs typeface="Aharoni" panose="02010803020104030203" pitchFamily="2" charset="-79"/>
            </a:endParaRPr>
          </a:p>
        </p:txBody>
      </p:sp>
      <p:sp>
        <p:nvSpPr>
          <p:cNvPr id="11" name="TextBox 10"/>
          <p:cNvSpPr txBox="1"/>
          <p:nvPr/>
        </p:nvSpPr>
        <p:spPr>
          <a:xfrm>
            <a:off x="5554639" y="2429301"/>
            <a:ext cx="6455391" cy="954107"/>
          </a:xfrm>
          <a:prstGeom prst="rect">
            <a:avLst/>
          </a:prstGeom>
          <a:noFill/>
        </p:spPr>
        <p:txBody>
          <a:bodyPr wrap="square" rtlCol="0">
            <a:spAutoFit/>
          </a:bodyPr>
          <a:lstStyle/>
          <a:p>
            <a:r>
              <a:rPr lang="en-US" sz="2800" dirty="0" err="1" smtClean="0"/>
              <a:t>Approimately</a:t>
            </a:r>
            <a:r>
              <a:rPr lang="en-US" sz="2800" dirty="0" smtClean="0"/>
              <a:t>, yearly ratio of arrested female is 20%</a:t>
            </a:r>
            <a:endParaRPr lang="en-GB" sz="2800" dirty="0"/>
          </a:p>
        </p:txBody>
      </p:sp>
      <p:sp>
        <p:nvSpPr>
          <p:cNvPr id="12" name="TextBox 11"/>
          <p:cNvSpPr txBox="1"/>
          <p:nvPr/>
        </p:nvSpPr>
        <p:spPr>
          <a:xfrm>
            <a:off x="5560325" y="3438718"/>
            <a:ext cx="6455391" cy="954107"/>
          </a:xfrm>
          <a:prstGeom prst="rect">
            <a:avLst/>
          </a:prstGeom>
          <a:noFill/>
        </p:spPr>
        <p:txBody>
          <a:bodyPr wrap="square" rtlCol="0">
            <a:spAutoFit/>
          </a:bodyPr>
          <a:lstStyle/>
          <a:p>
            <a:r>
              <a:rPr lang="en-US" sz="2800" dirty="0" smtClean="0"/>
              <a:t>Significant reduction </a:t>
            </a:r>
            <a:r>
              <a:rPr lang="en-US" sz="2800" dirty="0" smtClean="0"/>
              <a:t>of about 24% in </a:t>
            </a:r>
            <a:r>
              <a:rPr lang="en-US" sz="2800" dirty="0" smtClean="0"/>
              <a:t>male arrest</a:t>
            </a:r>
            <a:endParaRPr lang="en-GB" sz="2800" dirty="0"/>
          </a:p>
        </p:txBody>
      </p:sp>
      <p:sp>
        <p:nvSpPr>
          <p:cNvPr id="13" name="TextBox 12"/>
          <p:cNvSpPr txBox="1"/>
          <p:nvPr/>
        </p:nvSpPr>
        <p:spPr>
          <a:xfrm>
            <a:off x="5566011" y="4448135"/>
            <a:ext cx="6455391" cy="954107"/>
          </a:xfrm>
          <a:prstGeom prst="rect">
            <a:avLst/>
          </a:prstGeom>
          <a:noFill/>
        </p:spPr>
        <p:txBody>
          <a:bodyPr wrap="square" rtlCol="0">
            <a:spAutoFit/>
          </a:bodyPr>
          <a:lstStyle/>
          <a:p>
            <a:r>
              <a:rPr lang="en-US" sz="2800" dirty="0" smtClean="0"/>
              <a:t>Significant </a:t>
            </a:r>
            <a:r>
              <a:rPr lang="en-US" sz="2800" dirty="0" smtClean="0"/>
              <a:t>increase of about 17% </a:t>
            </a:r>
            <a:r>
              <a:rPr lang="en-US" sz="2800" dirty="0" smtClean="0"/>
              <a:t>in female arrest</a:t>
            </a:r>
            <a:endParaRPr lang="en-GB" sz="2800" dirty="0"/>
          </a:p>
        </p:txBody>
      </p:sp>
    </p:spTree>
    <p:extLst>
      <p:ext uri="{BB962C8B-B14F-4D97-AF65-F5344CB8AC3E}">
        <p14:creationId xmlns:p14="http://schemas.microsoft.com/office/powerpoint/2010/main" val="1424970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11</a:t>
            </a:fld>
            <a:endParaRPr lang="en-US"/>
          </a:p>
        </p:txBody>
      </p:sp>
      <p:sp>
        <p:nvSpPr>
          <p:cNvPr id="3" name="Title 2"/>
          <p:cNvSpPr>
            <a:spLocks noGrp="1"/>
          </p:cNvSpPr>
          <p:nvPr>
            <p:ph type="title"/>
          </p:nvPr>
        </p:nvSpPr>
        <p:spPr>
          <a:xfrm>
            <a:off x="0" y="0"/>
            <a:ext cx="6591869" cy="764274"/>
          </a:xfrm>
        </p:spPr>
        <p:txBody>
          <a:bodyPr>
            <a:noAutofit/>
          </a:bodyPr>
          <a:lstStyle/>
          <a:p>
            <a:pPr lvl="0" defTabSz="457200">
              <a:lnSpc>
                <a:spcPct val="100000"/>
              </a:lnSpc>
              <a:spcBef>
                <a:spcPts val="0"/>
              </a:spcBef>
              <a:defRPr/>
            </a:pPr>
            <a:r>
              <a:rPr lang="en-CA" sz="4800" dirty="0" smtClean="0"/>
              <a:t>EDA </a:t>
            </a:r>
            <a:r>
              <a:rPr lang="en-CA" sz="4800" dirty="0"/>
              <a:t>and Visualization</a:t>
            </a:r>
            <a:endParaRPr lang="en-US" sz="4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02" y="1865762"/>
            <a:ext cx="4280875" cy="4992237"/>
          </a:xfrm>
          <a:prstGeom prst="rect">
            <a:avLst/>
          </a:prstGeom>
        </p:spPr>
      </p:pic>
      <p:sp>
        <p:nvSpPr>
          <p:cNvPr id="10" name="TextBox 9"/>
          <p:cNvSpPr txBox="1"/>
          <p:nvPr/>
        </p:nvSpPr>
        <p:spPr>
          <a:xfrm>
            <a:off x="271818" y="764274"/>
            <a:ext cx="11044766" cy="523220"/>
          </a:xfrm>
          <a:prstGeom prst="rect">
            <a:avLst/>
          </a:prstGeom>
          <a:noFill/>
        </p:spPr>
        <p:txBody>
          <a:bodyPr wrap="square" rtlCol="0">
            <a:spAutoFit/>
          </a:bodyPr>
          <a:lstStyle/>
          <a:p>
            <a:pPr algn="ctr"/>
            <a:r>
              <a:rPr lang="en-US" sz="2800" dirty="0" smtClean="0">
                <a:latin typeface="Arial Rounded MT Bold" panose="020F0704030504030204" pitchFamily="34" charset="0"/>
                <a:cs typeface="Aharoni" panose="02010803020104030203" pitchFamily="2" charset="-79"/>
              </a:rPr>
              <a:t>Part 1 and Part 2 Crime Arrest Trends </a:t>
            </a:r>
            <a:r>
              <a:rPr lang="en-US" sz="2800" dirty="0">
                <a:latin typeface="Arial Rounded MT Bold" panose="020F0704030504030204" pitchFamily="34" charset="0"/>
                <a:cs typeface="Aharoni" panose="02010803020104030203" pitchFamily="2" charset="-79"/>
              </a:rPr>
              <a:t>A</a:t>
            </a:r>
            <a:r>
              <a:rPr lang="en-US" sz="2800" dirty="0" smtClean="0">
                <a:latin typeface="Arial Rounded MT Bold" panose="020F0704030504030204" pitchFamily="34" charset="0"/>
                <a:cs typeface="Aharoni" panose="02010803020104030203" pitchFamily="2" charset="-79"/>
              </a:rPr>
              <a:t>cross Gender</a:t>
            </a:r>
            <a:endParaRPr lang="en-GB" sz="2800" dirty="0">
              <a:latin typeface="Arial Rounded MT Bold" panose="020F0704030504030204" pitchFamily="34" charset="0"/>
              <a:cs typeface="Aharoni" panose="02010803020104030203" pitchFamily="2" charset="-79"/>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985" y="1865763"/>
            <a:ext cx="4585745" cy="4992237"/>
          </a:xfrm>
          <a:prstGeom prst="rect">
            <a:avLst/>
          </a:prstGeom>
        </p:spPr>
      </p:pic>
    </p:spTree>
    <p:extLst>
      <p:ext uri="{BB962C8B-B14F-4D97-AF65-F5344CB8AC3E}">
        <p14:creationId xmlns:p14="http://schemas.microsoft.com/office/powerpoint/2010/main" val="1489315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12</a:t>
            </a:fld>
            <a:endParaRPr lang="en-US"/>
          </a:p>
        </p:txBody>
      </p:sp>
      <p:sp>
        <p:nvSpPr>
          <p:cNvPr id="14" name="Title 2"/>
          <p:cNvSpPr>
            <a:spLocks noGrp="1"/>
          </p:cNvSpPr>
          <p:nvPr>
            <p:ph type="title"/>
          </p:nvPr>
        </p:nvSpPr>
        <p:spPr>
          <a:xfrm>
            <a:off x="0" y="0"/>
            <a:ext cx="4408226" cy="518614"/>
          </a:xfrm>
        </p:spPr>
        <p:txBody>
          <a:bodyPr>
            <a:normAutofit fontScale="90000"/>
          </a:bodyPr>
          <a:lstStyle/>
          <a:p>
            <a:pPr lvl="0" algn="l" defTabSz="457200">
              <a:lnSpc>
                <a:spcPct val="100000"/>
              </a:lnSpc>
              <a:spcBef>
                <a:spcPts val="0"/>
              </a:spcBef>
              <a:defRPr/>
            </a:pPr>
            <a:r>
              <a:rPr lang="en-CA" sz="3600" dirty="0" smtClean="0"/>
              <a:t>EDA </a:t>
            </a:r>
            <a:r>
              <a:rPr lang="en-CA" sz="3600" dirty="0"/>
              <a:t>and Visualization</a:t>
            </a:r>
            <a:endParaRPr lang="en-US" sz="3600" dirty="0"/>
          </a:p>
        </p:txBody>
      </p:sp>
      <p:sp>
        <p:nvSpPr>
          <p:cNvPr id="15" name="TextBox 14"/>
          <p:cNvSpPr txBox="1"/>
          <p:nvPr/>
        </p:nvSpPr>
        <p:spPr>
          <a:xfrm>
            <a:off x="191068" y="627797"/>
            <a:ext cx="11900847"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Arrest  for crimes follows different pattern between the two genders. However All other offense remains most dominant across board</a:t>
            </a:r>
            <a:endParaRPr lang="en-GB"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194" y="1407524"/>
            <a:ext cx="5486400" cy="529420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95" y="1567977"/>
            <a:ext cx="4394580" cy="263553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36" y="4225405"/>
            <a:ext cx="4045239" cy="2476320"/>
          </a:xfrm>
          <a:prstGeom prst="rect">
            <a:avLst/>
          </a:prstGeom>
        </p:spPr>
      </p:pic>
    </p:spTree>
    <p:extLst>
      <p:ext uri="{BB962C8B-B14F-4D97-AF65-F5344CB8AC3E}">
        <p14:creationId xmlns:p14="http://schemas.microsoft.com/office/powerpoint/2010/main" val="1330536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13</a:t>
            </a:fld>
            <a:endParaRPr lang="en-US"/>
          </a:p>
        </p:txBody>
      </p:sp>
      <p:sp>
        <p:nvSpPr>
          <p:cNvPr id="3" name="Title 2"/>
          <p:cNvSpPr>
            <a:spLocks noGrp="1"/>
          </p:cNvSpPr>
          <p:nvPr>
            <p:ph type="title"/>
          </p:nvPr>
        </p:nvSpPr>
        <p:spPr>
          <a:xfrm>
            <a:off x="736979" y="109183"/>
            <a:ext cx="10616821" cy="1228298"/>
          </a:xfrm>
        </p:spPr>
        <p:txBody>
          <a:bodyPr>
            <a:noAutofit/>
          </a:bodyPr>
          <a:lstStyle/>
          <a:p>
            <a:pPr lvl="0" defTabSz="457200">
              <a:lnSpc>
                <a:spcPct val="100000"/>
              </a:lnSpc>
              <a:spcBef>
                <a:spcPts val="0"/>
              </a:spcBef>
              <a:defRPr/>
            </a:pPr>
            <a:r>
              <a:rPr lang="en-CA" sz="4800" dirty="0"/>
              <a:t>Exploratory Data Analysis (EDA) and Visualization</a:t>
            </a:r>
            <a:endParaRPr lang="en-US" sz="4800" dirty="0"/>
          </a:p>
        </p:txBody>
      </p:sp>
      <p:sp>
        <p:nvSpPr>
          <p:cNvPr id="10" name="TextBox 9"/>
          <p:cNvSpPr txBox="1"/>
          <p:nvPr/>
        </p:nvSpPr>
        <p:spPr>
          <a:xfrm>
            <a:off x="-482173" y="1074718"/>
            <a:ext cx="5445457" cy="523220"/>
          </a:xfrm>
          <a:prstGeom prst="rect">
            <a:avLst/>
          </a:prstGeom>
          <a:noFill/>
        </p:spPr>
        <p:txBody>
          <a:bodyPr wrap="square" rtlCol="0">
            <a:spAutoFit/>
          </a:bodyPr>
          <a:lstStyle/>
          <a:p>
            <a:pPr algn="ctr"/>
            <a:r>
              <a:rPr lang="en-US" sz="2800" dirty="0" smtClean="0">
                <a:latin typeface="Aharoni" panose="02010803020104030203" pitchFamily="2" charset="-79"/>
                <a:cs typeface="Aharoni" panose="02010803020104030203" pitchFamily="2" charset="-79"/>
              </a:rPr>
              <a:t>Trends </a:t>
            </a:r>
            <a:r>
              <a:rPr lang="en-US" sz="2800" dirty="0">
                <a:latin typeface="Aharoni" panose="02010803020104030203" pitchFamily="2" charset="-79"/>
                <a:cs typeface="Aharoni" panose="02010803020104030203" pitchFamily="2" charset="-79"/>
              </a:rPr>
              <a:t>A</a:t>
            </a:r>
            <a:r>
              <a:rPr lang="en-US" sz="2800" dirty="0" smtClean="0">
                <a:latin typeface="Aharoni" panose="02010803020104030203" pitchFamily="2" charset="-79"/>
                <a:cs typeface="Aharoni" panose="02010803020104030203" pitchFamily="2" charset="-79"/>
              </a:rPr>
              <a:t>cross Race</a:t>
            </a:r>
            <a:endParaRPr lang="en-GB" sz="2800" dirty="0">
              <a:latin typeface="Aharoni" panose="02010803020104030203" pitchFamily="2" charset="-79"/>
              <a:cs typeface="Aharoni" panose="02010803020104030203" pitchFamily="2" charset="-79"/>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1" y="1729238"/>
            <a:ext cx="4280875" cy="499223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127" y="1716535"/>
            <a:ext cx="4585745" cy="5004940"/>
          </a:xfrm>
          <a:prstGeom prst="rect">
            <a:avLst/>
          </a:prstGeom>
        </p:spPr>
      </p:pic>
      <p:sp>
        <p:nvSpPr>
          <p:cNvPr id="8" name="TextBox 7"/>
          <p:cNvSpPr txBox="1"/>
          <p:nvPr/>
        </p:nvSpPr>
        <p:spPr>
          <a:xfrm>
            <a:off x="9266828" y="1597938"/>
            <a:ext cx="2702257"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Pacific Islanders and American Indiana Asian shows similar increase in arrest trends</a:t>
            </a:r>
            <a:endParaRPr lang="en-GB" sz="2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9376010" y="4225356"/>
            <a:ext cx="2702257"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Whites shows an oscillatory arrest trend pattern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64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14</a:t>
            </a:fld>
            <a:endParaRPr lang="en-US"/>
          </a:p>
        </p:txBody>
      </p:sp>
      <p:sp>
        <p:nvSpPr>
          <p:cNvPr id="3" name="Title 2"/>
          <p:cNvSpPr>
            <a:spLocks noGrp="1"/>
          </p:cNvSpPr>
          <p:nvPr>
            <p:ph type="title"/>
          </p:nvPr>
        </p:nvSpPr>
        <p:spPr>
          <a:xfrm>
            <a:off x="736980" y="109183"/>
            <a:ext cx="10580192" cy="1228298"/>
          </a:xfrm>
        </p:spPr>
        <p:txBody>
          <a:bodyPr>
            <a:normAutofit fontScale="90000"/>
          </a:bodyPr>
          <a:lstStyle/>
          <a:p>
            <a:pPr lvl="0" defTabSz="457200">
              <a:lnSpc>
                <a:spcPct val="100000"/>
              </a:lnSpc>
              <a:spcBef>
                <a:spcPts val="0"/>
              </a:spcBef>
              <a:defRPr/>
            </a:pPr>
            <a:r>
              <a:rPr lang="en-CA" sz="4800" dirty="0"/>
              <a:t>Exploratory Data Analysis (EDA) and Visualization</a:t>
            </a:r>
            <a:endParaRPr lang="en-US" sz="4800" dirty="0"/>
          </a:p>
        </p:txBody>
      </p:sp>
      <p:sp>
        <p:nvSpPr>
          <p:cNvPr id="2" name="Rectangle 1"/>
          <p:cNvSpPr/>
          <p:nvPr/>
        </p:nvSpPr>
        <p:spPr>
          <a:xfrm>
            <a:off x="792943" y="1251119"/>
            <a:ext cx="10524228" cy="923330"/>
          </a:xfrm>
          <a:prstGeom prst="rect">
            <a:avLst/>
          </a:prstGeom>
          <a:noFill/>
        </p:spPr>
        <p:txBody>
          <a:bodyPr wrap="none" lIns="91440" tIns="45720" rIns="91440" bIns="45720">
            <a:spAutoFit/>
          </a:bodyPr>
          <a:lstStyle/>
          <a:p>
            <a:pPr algn="just"/>
            <a:r>
              <a:rPr lang="en-GB" sz="5400" b="1" dirty="0" smtClean="0">
                <a:ln w="22225">
                  <a:solidFill>
                    <a:schemeClr val="accent2"/>
                  </a:solidFill>
                  <a:prstDash val="solid"/>
                </a:ln>
                <a:solidFill>
                  <a:schemeClr val="accent2">
                    <a:lumMod val="40000"/>
                    <a:lumOff val="60000"/>
                  </a:schemeClr>
                </a:solidFill>
              </a:rPr>
              <a:t>Arrest Rate Per </a:t>
            </a:r>
            <a:r>
              <a:rPr lang="en-GB" sz="5400" b="1" dirty="0">
                <a:ln w="22225">
                  <a:solidFill>
                    <a:schemeClr val="accent2"/>
                  </a:solidFill>
                  <a:prstDash val="solid"/>
                </a:ln>
                <a:solidFill>
                  <a:schemeClr val="accent2">
                    <a:lumMod val="40000"/>
                    <a:lumOff val="60000"/>
                  </a:schemeClr>
                </a:solidFill>
              </a:rPr>
              <a:t>100,000 </a:t>
            </a:r>
            <a:r>
              <a:rPr lang="en-GB" sz="5400" b="1" dirty="0" smtClean="0">
                <a:ln w="22225">
                  <a:solidFill>
                    <a:schemeClr val="accent2"/>
                  </a:solidFill>
                  <a:prstDash val="solid"/>
                </a:ln>
                <a:solidFill>
                  <a:schemeClr val="accent2">
                    <a:lumMod val="40000"/>
                    <a:lumOff val="60000"/>
                  </a:schemeClr>
                </a:solidFill>
              </a:rPr>
              <a:t>Populations</a:t>
            </a:r>
            <a:endParaRPr lang="en-GB" sz="5400" b="1" dirty="0">
              <a:ln w="22225">
                <a:solidFill>
                  <a:schemeClr val="accent2"/>
                </a:solidFill>
                <a:prstDash val="solid"/>
              </a:ln>
              <a:solidFill>
                <a:schemeClr val="accent2">
                  <a:lumMod val="40000"/>
                  <a:lumOff val="6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392" y="2173831"/>
            <a:ext cx="4507606" cy="3200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79" y="2188109"/>
            <a:ext cx="5119266" cy="3607622"/>
          </a:xfrm>
          <a:prstGeom prst="rect">
            <a:avLst/>
          </a:prstGeom>
        </p:spPr>
      </p:pic>
      <p:sp>
        <p:nvSpPr>
          <p:cNvPr id="8" name="TextBox 7"/>
          <p:cNvSpPr txBox="1"/>
          <p:nvPr/>
        </p:nvSpPr>
        <p:spPr>
          <a:xfrm>
            <a:off x="557213" y="5795731"/>
            <a:ext cx="11634787" cy="89255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1997 had the highest arrest proportion of about 4800 in every 100,000 population</a:t>
            </a:r>
          </a:p>
          <a:p>
            <a:r>
              <a:rPr lang="en-US" sz="2600" dirty="0" smtClean="0">
                <a:latin typeface="Times New Roman" panose="02020603050405020304" pitchFamily="18" charset="0"/>
                <a:cs typeface="Times New Roman" panose="02020603050405020304" pitchFamily="18" charset="0"/>
              </a:rPr>
              <a:t>2016 had </a:t>
            </a:r>
            <a:r>
              <a:rPr lang="en-US" sz="2600" dirty="0">
                <a:latin typeface="Times New Roman" panose="02020603050405020304" pitchFamily="18" charset="0"/>
                <a:cs typeface="Times New Roman" panose="02020603050405020304" pitchFamily="18" charset="0"/>
              </a:rPr>
              <a:t>the </a:t>
            </a:r>
            <a:r>
              <a:rPr lang="en-US" sz="2600" dirty="0" smtClean="0">
                <a:latin typeface="Times New Roman" panose="02020603050405020304" pitchFamily="18" charset="0"/>
                <a:cs typeface="Times New Roman" panose="02020603050405020304" pitchFamily="18" charset="0"/>
              </a:rPr>
              <a:t>least </a:t>
            </a:r>
            <a:r>
              <a:rPr lang="en-US" sz="2600" dirty="0">
                <a:latin typeface="Times New Roman" panose="02020603050405020304" pitchFamily="18" charset="0"/>
                <a:cs typeface="Times New Roman" panose="02020603050405020304" pitchFamily="18" charset="0"/>
              </a:rPr>
              <a:t>arrest proportion of about </a:t>
            </a:r>
            <a:r>
              <a:rPr lang="en-US" sz="2600" dirty="0" smtClean="0">
                <a:latin typeface="Times New Roman" panose="02020603050405020304" pitchFamily="18" charset="0"/>
                <a:cs typeface="Times New Roman" panose="02020603050405020304" pitchFamily="18" charset="0"/>
              </a:rPr>
              <a:t>3040 </a:t>
            </a:r>
            <a:r>
              <a:rPr lang="en-US" sz="2600" dirty="0">
                <a:latin typeface="Times New Roman" panose="02020603050405020304" pitchFamily="18" charset="0"/>
                <a:cs typeface="Times New Roman" panose="02020603050405020304" pitchFamily="18" charset="0"/>
              </a:rPr>
              <a:t>in every 100,000 </a:t>
            </a:r>
            <a:r>
              <a:rPr lang="en-US" sz="2600" dirty="0" smtClean="0">
                <a:latin typeface="Times New Roman" panose="02020603050405020304" pitchFamily="18" charset="0"/>
                <a:cs typeface="Times New Roman" panose="02020603050405020304" pitchFamily="18" charset="0"/>
              </a:rPr>
              <a:t>population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99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15</a:t>
            </a:fld>
            <a:endParaRPr lang="en-US"/>
          </a:p>
        </p:txBody>
      </p:sp>
      <p:sp>
        <p:nvSpPr>
          <p:cNvPr id="3" name="Title 2"/>
          <p:cNvSpPr>
            <a:spLocks noGrp="1"/>
          </p:cNvSpPr>
          <p:nvPr>
            <p:ph type="title"/>
          </p:nvPr>
        </p:nvSpPr>
        <p:spPr>
          <a:xfrm>
            <a:off x="736979" y="109183"/>
            <a:ext cx="10616821" cy="1228298"/>
          </a:xfrm>
        </p:spPr>
        <p:txBody>
          <a:bodyPr>
            <a:noAutofit/>
          </a:bodyPr>
          <a:lstStyle/>
          <a:p>
            <a:pPr lvl="0" defTabSz="457200">
              <a:lnSpc>
                <a:spcPct val="100000"/>
              </a:lnSpc>
              <a:spcBef>
                <a:spcPts val="0"/>
              </a:spcBef>
              <a:defRPr/>
            </a:pPr>
            <a:r>
              <a:rPr lang="en-CA" sz="5200" dirty="0"/>
              <a:t>conclusions </a:t>
            </a:r>
            <a:r>
              <a:rPr lang="en-CA" sz="5200" dirty="0" smtClean="0"/>
              <a:t>and Recommendations</a:t>
            </a:r>
            <a:endParaRPr lang="en-CA" sz="5200" dirty="0"/>
          </a:p>
        </p:txBody>
      </p:sp>
      <p:sp>
        <p:nvSpPr>
          <p:cNvPr id="5" name="Rectangle 4"/>
          <p:cNvSpPr/>
          <p:nvPr/>
        </p:nvSpPr>
        <p:spPr>
          <a:xfrm>
            <a:off x="573206" y="1378424"/>
            <a:ext cx="10780593" cy="5262979"/>
          </a:xfrm>
          <a:prstGeom prst="rect">
            <a:avLst/>
          </a:prstGeom>
        </p:spPr>
        <p:txBody>
          <a:bodyPr wrap="square">
            <a:spAutoFit/>
          </a:bodyPr>
          <a:lstStyle/>
          <a:p>
            <a:pPr marL="457200" indent="-457200" algn="just">
              <a:buFont typeface="Arial" panose="020B0604020202020204" pitchFamily="34" charset="0"/>
              <a:buChar char="•"/>
            </a:pPr>
            <a:r>
              <a:rPr lang="en-US" sz="2800" dirty="0" smtClean="0"/>
              <a:t>Overall, there have been significant reduction </a:t>
            </a:r>
            <a:r>
              <a:rPr lang="en-US" sz="2800" dirty="0" smtClean="0"/>
              <a:t>of about 35% in </a:t>
            </a:r>
            <a:r>
              <a:rPr lang="en-US" sz="2800" dirty="0" smtClean="0"/>
              <a:t>the number of crime arrest made in the United State (US) within the period under consideration. </a:t>
            </a:r>
          </a:p>
          <a:p>
            <a:pPr marL="457200" indent="-457200" algn="just">
              <a:buFont typeface="Arial" panose="020B0604020202020204" pitchFamily="34" charset="0"/>
              <a:buChar char="•"/>
            </a:pPr>
            <a:r>
              <a:rPr lang="en-US" sz="2800" dirty="0" smtClean="0"/>
              <a:t>This is largely due in part, to the drastic reduction in the number of male arrest which was about 80%  of total arrest in 1994 and about 70% in 2016</a:t>
            </a:r>
          </a:p>
          <a:p>
            <a:pPr marL="457200" indent="-457200" algn="just">
              <a:buFont typeface="Arial" panose="020B0604020202020204" pitchFamily="34" charset="0"/>
              <a:buChar char="•"/>
            </a:pPr>
            <a:r>
              <a:rPr lang="en-US" sz="2800" dirty="0" smtClean="0"/>
              <a:t>Despite the overall reduction in crime arrest, an unpleasant growth in the number of crime arrest of the female gender, elderly, middle age, American Indian and Asian Pacific Islanders was observed. </a:t>
            </a:r>
          </a:p>
          <a:p>
            <a:pPr marL="457200" indent="-457200" algn="just">
              <a:buFont typeface="Arial" panose="020B0604020202020204" pitchFamily="34" charset="0"/>
              <a:buChar char="•"/>
            </a:pPr>
            <a:r>
              <a:rPr lang="en-US" sz="2800" dirty="0" smtClean="0"/>
              <a:t>We can infer that the current crime prevention/control policies/campaigns  in the US have been largely  successful in part as it’s most effective in checkmating the male gender and blacks</a:t>
            </a:r>
            <a:endParaRPr lang="en-GB" sz="2800" dirty="0"/>
          </a:p>
        </p:txBody>
      </p:sp>
    </p:spTree>
    <p:extLst>
      <p:ext uri="{BB962C8B-B14F-4D97-AF65-F5344CB8AC3E}">
        <p14:creationId xmlns:p14="http://schemas.microsoft.com/office/powerpoint/2010/main" val="333344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16</a:t>
            </a:fld>
            <a:endParaRPr lang="en-US"/>
          </a:p>
        </p:txBody>
      </p:sp>
      <p:sp>
        <p:nvSpPr>
          <p:cNvPr id="3" name="Title 2"/>
          <p:cNvSpPr>
            <a:spLocks noGrp="1"/>
          </p:cNvSpPr>
          <p:nvPr>
            <p:ph type="title"/>
          </p:nvPr>
        </p:nvSpPr>
        <p:spPr>
          <a:xfrm>
            <a:off x="736979" y="109183"/>
            <a:ext cx="10616821" cy="1228298"/>
          </a:xfrm>
        </p:spPr>
        <p:txBody>
          <a:bodyPr>
            <a:noAutofit/>
          </a:bodyPr>
          <a:lstStyle/>
          <a:p>
            <a:pPr lvl="0" defTabSz="457200">
              <a:lnSpc>
                <a:spcPct val="100000"/>
              </a:lnSpc>
              <a:spcBef>
                <a:spcPts val="0"/>
              </a:spcBef>
              <a:defRPr/>
            </a:pPr>
            <a:r>
              <a:rPr lang="en-CA" sz="5200" dirty="0"/>
              <a:t>conclusions </a:t>
            </a:r>
            <a:r>
              <a:rPr lang="en-CA" sz="5200" dirty="0" smtClean="0"/>
              <a:t>and Recommendations</a:t>
            </a:r>
            <a:endParaRPr lang="en-CA" sz="5200" dirty="0"/>
          </a:p>
        </p:txBody>
      </p:sp>
      <p:sp>
        <p:nvSpPr>
          <p:cNvPr id="5" name="Rectangle 4"/>
          <p:cNvSpPr/>
          <p:nvPr/>
        </p:nvSpPr>
        <p:spPr>
          <a:xfrm>
            <a:off x="573206" y="1378424"/>
            <a:ext cx="10780593" cy="1815882"/>
          </a:xfrm>
          <a:prstGeom prst="rect">
            <a:avLst/>
          </a:prstGeom>
        </p:spPr>
        <p:txBody>
          <a:bodyPr wrap="square">
            <a:spAutoFit/>
          </a:bodyPr>
          <a:lstStyle/>
          <a:p>
            <a:pPr marL="457200" indent="-457200" algn="just">
              <a:buFont typeface="Arial" panose="020B0604020202020204" pitchFamily="34" charset="0"/>
              <a:buChar char="•"/>
            </a:pPr>
            <a:r>
              <a:rPr lang="en-US" sz="2800" dirty="0"/>
              <a:t>There is need for policy makers and law enforcement agencies to review the current crime prevention /control policies, to adequately checkmate the increasing trend of crime among the middle age, elderly, American Indian, Asian Pacific Islander and the female </a:t>
            </a:r>
            <a:r>
              <a:rPr lang="en-US" sz="2800" dirty="0" smtClean="0"/>
              <a:t>gender.</a:t>
            </a:r>
            <a:endParaRPr lang="en-GB" sz="2800" dirty="0"/>
          </a:p>
        </p:txBody>
      </p:sp>
    </p:spTree>
    <p:extLst>
      <p:ext uri="{BB962C8B-B14F-4D97-AF65-F5344CB8AC3E}">
        <p14:creationId xmlns:p14="http://schemas.microsoft.com/office/powerpoint/2010/main" val="2429849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17</a:t>
            </a:fld>
            <a:endParaRPr lang="en-US"/>
          </a:p>
        </p:txBody>
      </p:sp>
      <p:sp>
        <p:nvSpPr>
          <p:cNvPr id="3" name="Title 2"/>
          <p:cNvSpPr>
            <a:spLocks noGrp="1"/>
          </p:cNvSpPr>
          <p:nvPr>
            <p:ph type="title"/>
          </p:nvPr>
        </p:nvSpPr>
        <p:spPr>
          <a:xfrm>
            <a:off x="0" y="0"/>
            <a:ext cx="12191999" cy="1064525"/>
          </a:xfrm>
        </p:spPr>
        <p:txBody>
          <a:bodyPr>
            <a:noAutofit/>
          </a:bodyPr>
          <a:lstStyle/>
          <a:p>
            <a:pPr lvl="0" algn="l" defTabSz="457200">
              <a:lnSpc>
                <a:spcPct val="100000"/>
              </a:lnSpc>
              <a:spcBef>
                <a:spcPts val="0"/>
              </a:spcBef>
              <a:defRPr/>
            </a:pPr>
            <a:r>
              <a:rPr lang="en-CA" sz="4800" dirty="0" smtClean="0"/>
              <a:t>References</a:t>
            </a:r>
            <a:endParaRPr lang="en-CA" sz="4800" dirty="0"/>
          </a:p>
        </p:txBody>
      </p:sp>
      <p:sp>
        <p:nvSpPr>
          <p:cNvPr id="5" name="Rectangle 4"/>
          <p:cNvSpPr/>
          <p:nvPr/>
        </p:nvSpPr>
        <p:spPr>
          <a:xfrm>
            <a:off x="200026" y="1064526"/>
            <a:ext cx="11153774" cy="5586145"/>
          </a:xfrm>
          <a:prstGeom prst="rect">
            <a:avLst/>
          </a:prstGeom>
        </p:spPr>
        <p:txBody>
          <a:bodyPr wrap="square">
            <a:spAutoFit/>
          </a:bodyPr>
          <a:lstStyle/>
          <a:p>
            <a:pPr marL="457200" indent="-457200">
              <a:buFont typeface="+mj-lt"/>
              <a:buAutoNum type="arabicPeriod"/>
            </a:pPr>
            <a:r>
              <a:rPr lang="en-GB" sz="2100" i="1" dirty="0" smtClean="0">
                <a:latin typeface="Times New Roman" panose="02020603050405020304" pitchFamily="18" charset="0"/>
                <a:cs typeface="Times New Roman" panose="02020603050405020304" pitchFamily="18" charset="0"/>
              </a:rPr>
              <a:t>Crime </a:t>
            </a:r>
            <a:r>
              <a:rPr lang="en-GB" sz="2100" i="1" dirty="0">
                <a:latin typeface="Times New Roman" panose="02020603050405020304" pitchFamily="18" charset="0"/>
                <a:cs typeface="Times New Roman" panose="02020603050405020304" pitchFamily="18" charset="0"/>
              </a:rPr>
              <a:t>in the United States</a:t>
            </a:r>
            <a:r>
              <a:rPr lang="en-GB" sz="2100" dirty="0">
                <a:latin typeface="Times New Roman" panose="02020603050405020304" pitchFamily="18" charset="0"/>
                <a:cs typeface="Times New Roman" panose="02020603050405020304" pitchFamily="18" charset="0"/>
              </a:rPr>
              <a:t>. (2021, July 6). Robert Presley </a:t>
            </a:r>
            <a:r>
              <a:rPr lang="en-GB" sz="2100" dirty="0" err="1">
                <a:latin typeface="Times New Roman" panose="02020603050405020304" pitchFamily="18" charset="0"/>
                <a:cs typeface="Times New Roman" panose="02020603050405020304" pitchFamily="18" charset="0"/>
              </a:rPr>
              <a:t>Center</a:t>
            </a:r>
            <a:r>
              <a:rPr lang="en-GB" sz="2100" dirty="0">
                <a:latin typeface="Times New Roman" panose="02020603050405020304" pitchFamily="18" charset="0"/>
                <a:cs typeface="Times New Roman" panose="02020603050405020304" pitchFamily="18" charset="0"/>
              </a:rPr>
              <a:t> of Crime and Justice Studies. </a:t>
            </a:r>
            <a:r>
              <a:rPr lang="en-GB" sz="2100" dirty="0">
                <a:latin typeface="Times New Roman" panose="02020603050405020304" pitchFamily="18" charset="0"/>
                <a:cs typeface="Times New Roman" panose="02020603050405020304" pitchFamily="18" charset="0"/>
                <a:hlinkClick r:id="rId2"/>
              </a:rPr>
              <a:t>https://presleycenter.ucr.edu/article-compendium/2021/07/06/crime-united-states</a:t>
            </a:r>
            <a:endParaRPr lang="en-GB" sz="21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100" dirty="0" err="1">
                <a:latin typeface="Times New Roman" panose="02020603050405020304" pitchFamily="18" charset="0"/>
                <a:cs typeface="Times New Roman" panose="02020603050405020304" pitchFamily="18" charset="0"/>
              </a:rPr>
              <a:t>Dyussenbayev</a:t>
            </a:r>
            <a:r>
              <a:rPr lang="en-GB" sz="2100" dirty="0">
                <a:latin typeface="Times New Roman" panose="02020603050405020304" pitchFamily="18" charset="0"/>
                <a:cs typeface="Times New Roman" panose="02020603050405020304" pitchFamily="18" charset="0"/>
              </a:rPr>
              <a:t>, A. (2017). Age periods of human life. </a:t>
            </a:r>
            <a:r>
              <a:rPr lang="en-GB" sz="2100" i="1" dirty="0">
                <a:latin typeface="Times New Roman" panose="02020603050405020304" pitchFamily="18" charset="0"/>
                <a:cs typeface="Times New Roman" panose="02020603050405020304" pitchFamily="18" charset="0"/>
              </a:rPr>
              <a:t>Advances in Social Sciences Research Journal</a:t>
            </a:r>
            <a:r>
              <a:rPr lang="en-GB" sz="2100" dirty="0">
                <a:latin typeface="Times New Roman" panose="02020603050405020304" pitchFamily="18" charset="0"/>
                <a:cs typeface="Times New Roman" panose="02020603050405020304" pitchFamily="18" charset="0"/>
              </a:rPr>
              <a:t>, </a:t>
            </a:r>
            <a:r>
              <a:rPr lang="en-GB" sz="2100" i="1" dirty="0">
                <a:latin typeface="Times New Roman" panose="02020603050405020304" pitchFamily="18" charset="0"/>
                <a:cs typeface="Times New Roman" panose="02020603050405020304" pitchFamily="18" charset="0"/>
              </a:rPr>
              <a:t>4</a:t>
            </a:r>
            <a:r>
              <a:rPr lang="en-GB" sz="2100" dirty="0">
                <a:latin typeface="Times New Roman" panose="02020603050405020304" pitchFamily="18" charset="0"/>
                <a:cs typeface="Times New Roman" panose="02020603050405020304" pitchFamily="18" charset="0"/>
              </a:rPr>
              <a:t>(6). </a:t>
            </a:r>
            <a:r>
              <a:rPr lang="en-GB" sz="2100" dirty="0">
                <a:latin typeface="Times New Roman" panose="02020603050405020304" pitchFamily="18" charset="0"/>
                <a:cs typeface="Times New Roman" panose="02020603050405020304" pitchFamily="18" charset="0"/>
                <a:hlinkClick r:id="rId3"/>
              </a:rPr>
              <a:t>https://doi.org/10.14738/assrj.46.2924</a:t>
            </a:r>
            <a:endParaRPr lang="en-GB" sz="21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100" dirty="0">
                <a:latin typeface="Times New Roman" panose="02020603050405020304" pitchFamily="18" charset="0"/>
                <a:cs typeface="Times New Roman" panose="02020603050405020304" pitchFamily="18" charset="0"/>
              </a:rPr>
              <a:t>Girard, C. M. (2020). Planning, management, and evaluation. </a:t>
            </a:r>
            <a:r>
              <a:rPr lang="en-GB" sz="2100" i="1" dirty="0">
                <a:latin typeface="Times New Roman" panose="02020603050405020304" pitchFamily="18" charset="0"/>
                <a:cs typeface="Times New Roman" panose="02020603050405020304" pitchFamily="18" charset="0"/>
              </a:rPr>
              <a:t>Handbook of Loss Prevention and Crime Prevention</a:t>
            </a:r>
            <a:r>
              <a:rPr lang="en-GB" sz="2100" dirty="0">
                <a:latin typeface="Times New Roman" panose="02020603050405020304" pitchFamily="18" charset="0"/>
                <a:cs typeface="Times New Roman" panose="02020603050405020304" pitchFamily="18" charset="0"/>
              </a:rPr>
              <a:t>, 475-487. </a:t>
            </a:r>
            <a:r>
              <a:rPr lang="en-GB" sz="2100" dirty="0">
                <a:latin typeface="Times New Roman" panose="02020603050405020304" pitchFamily="18" charset="0"/>
                <a:cs typeface="Times New Roman" panose="02020603050405020304" pitchFamily="18" charset="0"/>
                <a:hlinkClick r:id="rId4"/>
              </a:rPr>
              <a:t>https://doi.org/10.1016/b978-0-12-817273-5.00042-9</a:t>
            </a:r>
            <a:endParaRPr lang="en-GB" sz="21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100" dirty="0">
                <a:latin typeface="Times New Roman" panose="02020603050405020304" pitchFamily="18" charset="0"/>
                <a:cs typeface="Times New Roman" panose="02020603050405020304" pitchFamily="18" charset="0"/>
              </a:rPr>
              <a:t>(</a:t>
            </a:r>
            <a:r>
              <a:rPr lang="en-GB" sz="2100" dirty="0" err="1">
                <a:latin typeface="Times New Roman" panose="02020603050405020304" pitchFamily="18" charset="0"/>
                <a:cs typeface="Times New Roman" panose="02020603050405020304" pitchFamily="18" charset="0"/>
              </a:rPr>
              <a:t>n.d.</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notitle</a:t>
            </a:r>
            <a:r>
              <a:rPr lang="en-GB" sz="2100" dirty="0">
                <a:latin typeface="Times New Roman" panose="02020603050405020304" pitchFamily="18" charset="0"/>
                <a:cs typeface="Times New Roman" panose="02020603050405020304" pitchFamily="18" charset="0"/>
              </a:rPr>
              <a:t>. </a:t>
            </a:r>
            <a:r>
              <a:rPr lang="en-GB" sz="2100" dirty="0">
                <a:latin typeface="Times New Roman" panose="02020603050405020304" pitchFamily="18" charset="0"/>
                <a:cs typeface="Times New Roman" panose="02020603050405020304" pitchFamily="18" charset="0"/>
                <a:hlinkClick r:id="rId5"/>
              </a:rPr>
              <a:t>https://crime-data-explorer.fr.cloud.gov/</a:t>
            </a:r>
            <a:endParaRPr lang="en-GB" sz="21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100" i="1" dirty="0">
                <a:latin typeface="Times New Roman" panose="02020603050405020304" pitchFamily="18" charset="0"/>
                <a:cs typeface="Times New Roman" panose="02020603050405020304" pitchFamily="18" charset="0"/>
              </a:rPr>
              <a:t>Offense definitions</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n.d.</a:t>
            </a:r>
            <a:r>
              <a:rPr lang="en-GB" sz="2100" dirty="0">
                <a:latin typeface="Times New Roman" panose="02020603050405020304" pitchFamily="18" charset="0"/>
                <a:cs typeface="Times New Roman" panose="02020603050405020304" pitchFamily="18" charset="0"/>
              </a:rPr>
              <a:t>). FBI. </a:t>
            </a:r>
            <a:r>
              <a:rPr lang="en-GB" sz="2100" dirty="0">
                <a:latin typeface="Times New Roman" panose="02020603050405020304" pitchFamily="18" charset="0"/>
                <a:cs typeface="Times New Roman" panose="02020603050405020304" pitchFamily="18" charset="0"/>
                <a:hlinkClick r:id="rId6"/>
              </a:rPr>
              <a:t>https://ucr.fbi.gov/crime-in-the-u.s/2019/crime-in-the-u.s.-2019/topic-pages/offense-definitions</a:t>
            </a:r>
            <a:endParaRPr lang="en-GB" sz="21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100" i="1" dirty="0">
                <a:latin typeface="Times New Roman" panose="02020603050405020304" pitchFamily="18" charset="0"/>
                <a:cs typeface="Times New Roman" panose="02020603050405020304" pitchFamily="18" charset="0"/>
              </a:rPr>
              <a:t>Persons arrested</a:t>
            </a:r>
            <a:r>
              <a:rPr lang="en-GB" sz="2100" dirty="0">
                <a:latin typeface="Times New Roman" panose="02020603050405020304" pitchFamily="18" charset="0"/>
                <a:cs typeface="Times New Roman" panose="02020603050405020304" pitchFamily="18" charset="0"/>
              </a:rPr>
              <a:t>. (</a:t>
            </a:r>
            <a:r>
              <a:rPr lang="en-GB" sz="2100" dirty="0" err="1">
                <a:latin typeface="Times New Roman" panose="02020603050405020304" pitchFamily="18" charset="0"/>
                <a:cs typeface="Times New Roman" panose="02020603050405020304" pitchFamily="18" charset="0"/>
              </a:rPr>
              <a:t>n.d.</a:t>
            </a:r>
            <a:r>
              <a:rPr lang="en-GB" sz="2100" dirty="0">
                <a:latin typeface="Times New Roman" panose="02020603050405020304" pitchFamily="18" charset="0"/>
                <a:cs typeface="Times New Roman" panose="02020603050405020304" pitchFamily="18" charset="0"/>
              </a:rPr>
              <a:t>). FBI. </a:t>
            </a:r>
            <a:r>
              <a:rPr lang="en-GB" sz="2100" dirty="0">
                <a:latin typeface="Times New Roman" panose="02020603050405020304" pitchFamily="18" charset="0"/>
                <a:cs typeface="Times New Roman" panose="02020603050405020304" pitchFamily="18" charset="0"/>
                <a:hlinkClick r:id="rId7"/>
              </a:rPr>
              <a:t>https://ucr.fbi.gov/crime-in-the-u.s/2019/crime-in-the-u.s.-2019/topic-pages/persons-arrested</a:t>
            </a:r>
            <a:endParaRPr lang="en-GB" sz="21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100" dirty="0">
                <a:latin typeface="Times New Roman" panose="02020603050405020304" pitchFamily="18" charset="0"/>
                <a:cs typeface="Times New Roman" panose="02020603050405020304" pitchFamily="18" charset="0"/>
              </a:rPr>
              <a:t>(</a:t>
            </a:r>
            <a:r>
              <a:rPr lang="en-GB" sz="2100" dirty="0" err="1">
                <a:latin typeface="Times New Roman" panose="02020603050405020304" pitchFamily="18" charset="0"/>
                <a:cs typeface="Times New Roman" panose="02020603050405020304" pitchFamily="18" charset="0"/>
              </a:rPr>
              <a:t>n.d.</a:t>
            </a:r>
            <a:r>
              <a:rPr lang="en-GB" sz="2100" dirty="0">
                <a:latin typeface="Times New Roman" panose="02020603050405020304" pitchFamily="18" charset="0"/>
                <a:cs typeface="Times New Roman" panose="02020603050405020304" pitchFamily="18" charset="0"/>
              </a:rPr>
              <a:t>). Roseville, MN - Official Website | Official Website. </a:t>
            </a:r>
            <a:r>
              <a:rPr lang="en-GB" sz="2100" dirty="0">
                <a:latin typeface="Times New Roman" panose="02020603050405020304" pitchFamily="18" charset="0"/>
                <a:cs typeface="Times New Roman" panose="02020603050405020304" pitchFamily="18" charset="0"/>
                <a:hlinkClick r:id="rId8"/>
              </a:rPr>
              <a:t>https://www.cityofroseville.com/DocumentCenter/View/26568/Description-of-Uniform-Crime-Offenses</a:t>
            </a:r>
            <a:endParaRPr lang="en-GB" sz="21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100" dirty="0">
                <a:latin typeface="Times New Roman" panose="02020603050405020304" pitchFamily="18" charset="0"/>
                <a:cs typeface="Times New Roman" panose="02020603050405020304" pitchFamily="18" charset="0"/>
              </a:rPr>
              <a:t>Walden University. (2019, January 14). </a:t>
            </a:r>
            <a:r>
              <a:rPr lang="en-GB" sz="2100" i="1" dirty="0">
                <a:latin typeface="Times New Roman" panose="02020603050405020304" pitchFamily="18" charset="0"/>
                <a:cs typeface="Times New Roman" panose="02020603050405020304" pitchFamily="18" charset="0"/>
              </a:rPr>
              <a:t>Why-national-crime-statistics-are-important</a:t>
            </a:r>
            <a:r>
              <a:rPr lang="en-GB" sz="2100" dirty="0">
                <a:latin typeface="Times New Roman" panose="02020603050405020304" pitchFamily="18" charset="0"/>
                <a:cs typeface="Times New Roman" panose="02020603050405020304" pitchFamily="18" charset="0"/>
              </a:rPr>
              <a:t>. Accredited Online University | Walden University. </a:t>
            </a:r>
            <a:r>
              <a:rPr lang="en-GB" sz="2100" dirty="0">
                <a:latin typeface="Times New Roman" panose="02020603050405020304" pitchFamily="18" charset="0"/>
                <a:cs typeface="Times New Roman" panose="02020603050405020304" pitchFamily="18" charset="0"/>
                <a:hlinkClick r:id="rId9"/>
              </a:rPr>
              <a:t>https://www.waldenu.edu/online-bachelors-programs/bs-in-criminal-justice/resource/why-national-crime-statistics-are-important</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899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1000" b="1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18</a:t>
            </a:fld>
            <a:endParaRPr lang="en-US"/>
          </a:p>
        </p:txBody>
      </p:sp>
      <p:sp>
        <p:nvSpPr>
          <p:cNvPr id="3" name="Rectangle 2"/>
          <p:cNvSpPr/>
          <p:nvPr/>
        </p:nvSpPr>
        <p:spPr>
          <a:xfrm>
            <a:off x="1445528" y="2105561"/>
            <a:ext cx="9300944" cy="2646878"/>
          </a:xfrm>
          <a:prstGeom prst="rect">
            <a:avLst/>
          </a:prstGeom>
          <a:noFill/>
        </p:spPr>
        <p:txBody>
          <a:bodyPr wrap="none" lIns="91440" tIns="45720" rIns="91440" bIns="45720">
            <a:spAutoFit/>
          </a:bodyPr>
          <a:lstStyle/>
          <a:p>
            <a:pPr algn="ctr"/>
            <a:r>
              <a:rPr lang="en-US" sz="1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1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92131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12"/>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2</a:t>
            </a:fld>
            <a:endParaRPr lang="en-US"/>
          </a:p>
        </p:txBody>
      </p:sp>
      <p:sp>
        <p:nvSpPr>
          <p:cNvPr id="3" name="Title 2"/>
          <p:cNvSpPr>
            <a:spLocks noGrp="1"/>
          </p:cNvSpPr>
          <p:nvPr>
            <p:ph type="title"/>
          </p:nvPr>
        </p:nvSpPr>
        <p:spPr>
          <a:xfrm>
            <a:off x="736979" y="109183"/>
            <a:ext cx="10616821" cy="1228298"/>
          </a:xfrm>
        </p:spPr>
        <p:txBody>
          <a:bodyPr>
            <a:noAutofit/>
          </a:bodyPr>
          <a:lstStyle/>
          <a:p>
            <a:pPr lvl="0" defTabSz="457200">
              <a:lnSpc>
                <a:spcPct val="100000"/>
              </a:lnSpc>
              <a:spcBef>
                <a:spcPts val="0"/>
              </a:spcBef>
              <a:defRPr/>
            </a:pPr>
            <a:r>
              <a:rPr lang="en-US" sz="6000" dirty="0" smtClean="0"/>
              <a:t>Background/Motivation</a:t>
            </a:r>
            <a:endParaRPr lang="en-CA" sz="6000" dirty="0"/>
          </a:p>
        </p:txBody>
      </p:sp>
      <p:sp>
        <p:nvSpPr>
          <p:cNvPr id="5" name="Rectangle 4"/>
          <p:cNvSpPr/>
          <p:nvPr/>
        </p:nvSpPr>
        <p:spPr>
          <a:xfrm>
            <a:off x="573206" y="1378424"/>
            <a:ext cx="10780593" cy="3539430"/>
          </a:xfrm>
          <a:prstGeom prst="rect">
            <a:avLst/>
          </a:prstGeom>
        </p:spPr>
        <p:txBody>
          <a:bodyPr wrap="square">
            <a:spAutoFit/>
          </a:bodyPr>
          <a:lstStyle/>
          <a:p>
            <a:pPr algn="just"/>
            <a:r>
              <a:rPr lang="en-US" sz="2800" dirty="0"/>
              <a:t>Crime is an act against the law and a threat to the well-being of the </a:t>
            </a:r>
            <a:r>
              <a:rPr lang="en-US" sz="2800" dirty="0" smtClean="0"/>
              <a:t>society and arrests are usually made to prevent crime and  preserve law and order. </a:t>
            </a:r>
          </a:p>
          <a:p>
            <a:pPr algn="just"/>
            <a:r>
              <a:rPr lang="en-GB" sz="2800" dirty="0" smtClean="0"/>
              <a:t>The </a:t>
            </a:r>
            <a:r>
              <a:rPr lang="en-GB" sz="2800" dirty="0"/>
              <a:t>Federal Bureau of Investigation (FBI</a:t>
            </a:r>
            <a:r>
              <a:rPr lang="en-GB" sz="2800" dirty="0" smtClean="0"/>
              <a:t>) have been collecting crime data in the United State through </a:t>
            </a:r>
            <a:r>
              <a:rPr lang="en-GB" sz="2800" dirty="0"/>
              <a:t>the </a:t>
            </a:r>
            <a:r>
              <a:rPr lang="en-GB" sz="2800" dirty="0" smtClean="0"/>
              <a:t>Uniform </a:t>
            </a:r>
            <a:r>
              <a:rPr lang="en-GB" sz="2800" dirty="0"/>
              <a:t>Crime </a:t>
            </a:r>
            <a:r>
              <a:rPr lang="en-GB" sz="2800" dirty="0" smtClean="0"/>
              <a:t>Reporting (UCR) Program. Detailed information that pinpoints the types and trends of crime within a community is invaluable to the design of crime prevention </a:t>
            </a:r>
            <a:r>
              <a:rPr lang="en-GB" sz="2800" dirty="0"/>
              <a:t>policies  (Girard, 2020, p. xx</a:t>
            </a:r>
            <a:r>
              <a:rPr lang="en-GB" sz="2800" dirty="0" smtClean="0"/>
              <a:t>).</a:t>
            </a:r>
            <a:endParaRPr lang="en-GB" sz="2800" dirty="0"/>
          </a:p>
        </p:txBody>
      </p:sp>
    </p:spTree>
    <p:extLst>
      <p:ext uri="{BB962C8B-B14F-4D97-AF65-F5344CB8AC3E}">
        <p14:creationId xmlns:p14="http://schemas.microsoft.com/office/powerpoint/2010/main" val="114623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3</a:t>
            </a:fld>
            <a:endParaRPr lang="en-US"/>
          </a:p>
        </p:txBody>
      </p:sp>
      <p:sp>
        <p:nvSpPr>
          <p:cNvPr id="3" name="Title 2"/>
          <p:cNvSpPr>
            <a:spLocks noGrp="1"/>
          </p:cNvSpPr>
          <p:nvPr>
            <p:ph type="title"/>
          </p:nvPr>
        </p:nvSpPr>
        <p:spPr>
          <a:xfrm>
            <a:off x="736979" y="109183"/>
            <a:ext cx="10616821" cy="1228298"/>
          </a:xfrm>
        </p:spPr>
        <p:txBody>
          <a:bodyPr>
            <a:noAutofit/>
          </a:bodyPr>
          <a:lstStyle/>
          <a:p>
            <a:pPr lvl="0" defTabSz="457200">
              <a:lnSpc>
                <a:spcPct val="100000"/>
              </a:lnSpc>
              <a:spcBef>
                <a:spcPts val="0"/>
              </a:spcBef>
              <a:defRPr/>
            </a:pPr>
            <a:r>
              <a:rPr lang="en-US" sz="6000" dirty="0"/>
              <a:t>Problem Statement</a:t>
            </a:r>
            <a:endParaRPr lang="en-CA" sz="6000" dirty="0"/>
          </a:p>
        </p:txBody>
      </p:sp>
      <p:sp>
        <p:nvSpPr>
          <p:cNvPr id="5" name="Rectangle 4"/>
          <p:cNvSpPr/>
          <p:nvPr/>
        </p:nvSpPr>
        <p:spPr>
          <a:xfrm>
            <a:off x="573206" y="1378424"/>
            <a:ext cx="10780593" cy="1815882"/>
          </a:xfrm>
          <a:prstGeom prst="rect">
            <a:avLst/>
          </a:prstGeom>
        </p:spPr>
        <p:txBody>
          <a:bodyPr wrap="square">
            <a:spAutoFit/>
          </a:bodyPr>
          <a:lstStyle/>
          <a:p>
            <a:pPr algn="just"/>
            <a:r>
              <a:rPr lang="en-US" sz="2800" dirty="0" smtClean="0"/>
              <a:t>Law enforcement agencies and Policy makers need to know the trends of arrest across gender, age and race over the past years in order to assess the effectiveness of their campaigns and/or evaluate the effectiveness of the crime prevention/control policies in place. </a:t>
            </a:r>
          </a:p>
        </p:txBody>
      </p:sp>
      <p:sp>
        <p:nvSpPr>
          <p:cNvPr id="6" name="Title 2"/>
          <p:cNvSpPr txBox="1">
            <a:spLocks/>
          </p:cNvSpPr>
          <p:nvPr/>
        </p:nvSpPr>
        <p:spPr>
          <a:xfrm>
            <a:off x="848435" y="3796361"/>
            <a:ext cx="10616821" cy="122829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defTabSz="457200">
              <a:lnSpc>
                <a:spcPct val="100000"/>
              </a:lnSpc>
              <a:spcBef>
                <a:spcPts val="0"/>
              </a:spcBef>
              <a:defRPr/>
            </a:pPr>
            <a:r>
              <a:rPr lang="en-US" b="1" dirty="0"/>
              <a:t>Project Goal</a:t>
            </a:r>
            <a:endParaRPr lang="en-CA" sz="6000" dirty="0"/>
          </a:p>
        </p:txBody>
      </p:sp>
      <p:sp>
        <p:nvSpPr>
          <p:cNvPr id="7" name="Rectangle 6"/>
          <p:cNvSpPr/>
          <p:nvPr/>
        </p:nvSpPr>
        <p:spPr>
          <a:xfrm>
            <a:off x="725606" y="5147490"/>
            <a:ext cx="10780593" cy="1384995"/>
          </a:xfrm>
          <a:prstGeom prst="rect">
            <a:avLst/>
          </a:prstGeom>
        </p:spPr>
        <p:txBody>
          <a:bodyPr wrap="square">
            <a:spAutoFit/>
          </a:bodyPr>
          <a:lstStyle/>
          <a:p>
            <a:pPr algn="just"/>
            <a:r>
              <a:rPr lang="en-GB" sz="2800" dirty="0"/>
              <a:t>The goal of this project is to evaluate the effectiveness of the crime control/prevention policies in the United State by studying trends in arrest data over a period of 23 years.</a:t>
            </a:r>
          </a:p>
        </p:txBody>
      </p:sp>
    </p:spTree>
    <p:extLst>
      <p:ext uri="{BB962C8B-B14F-4D97-AF65-F5344CB8AC3E}">
        <p14:creationId xmlns:p14="http://schemas.microsoft.com/office/powerpoint/2010/main" val="150161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4</a:t>
            </a:fld>
            <a:endParaRPr lang="en-US"/>
          </a:p>
        </p:txBody>
      </p:sp>
      <p:sp>
        <p:nvSpPr>
          <p:cNvPr id="3" name="Title 2"/>
          <p:cNvSpPr>
            <a:spLocks noGrp="1"/>
          </p:cNvSpPr>
          <p:nvPr>
            <p:ph type="title"/>
          </p:nvPr>
        </p:nvSpPr>
        <p:spPr>
          <a:xfrm>
            <a:off x="0" y="109183"/>
            <a:ext cx="12191999" cy="834314"/>
          </a:xfrm>
        </p:spPr>
        <p:txBody>
          <a:bodyPr>
            <a:noAutofit/>
          </a:bodyPr>
          <a:lstStyle/>
          <a:p>
            <a:pPr lvl="0" defTabSz="457200">
              <a:lnSpc>
                <a:spcPct val="100000"/>
              </a:lnSpc>
              <a:spcBef>
                <a:spcPts val="0"/>
              </a:spcBef>
              <a:defRPr/>
            </a:pPr>
            <a:r>
              <a:rPr lang="en-US" sz="5400" dirty="0"/>
              <a:t>Analysis Questions</a:t>
            </a:r>
            <a:endParaRPr lang="en-CA" sz="5400" dirty="0"/>
          </a:p>
        </p:txBody>
      </p:sp>
      <p:sp>
        <p:nvSpPr>
          <p:cNvPr id="5" name="Rectangle 4"/>
          <p:cNvSpPr/>
          <p:nvPr/>
        </p:nvSpPr>
        <p:spPr>
          <a:xfrm>
            <a:off x="0" y="1093624"/>
            <a:ext cx="12191999" cy="1815882"/>
          </a:xfrm>
          <a:prstGeom prst="rect">
            <a:avLst/>
          </a:prstGeom>
        </p:spPr>
        <p:txBody>
          <a:bodyPr wrap="square">
            <a:spAutoFit/>
          </a:bodyPr>
          <a:lstStyle/>
          <a:p>
            <a:pPr marL="457200" indent="-457200">
              <a:buFont typeface="Arial" panose="020B0604020202020204" pitchFamily="34" charset="0"/>
              <a:buChar char="•"/>
            </a:pPr>
            <a:r>
              <a:rPr lang="en-GB" sz="2800" dirty="0"/>
              <a:t>How does arrest trend vary across race?</a:t>
            </a:r>
          </a:p>
          <a:p>
            <a:pPr marL="457200" indent="-457200">
              <a:buFont typeface="Arial" panose="020B0604020202020204" pitchFamily="34" charset="0"/>
              <a:buChar char="•"/>
            </a:pPr>
            <a:r>
              <a:rPr lang="en-GB" sz="2800" dirty="0"/>
              <a:t>How does arrest trend vary across gender? </a:t>
            </a:r>
          </a:p>
          <a:p>
            <a:pPr marL="457200" indent="-457200">
              <a:buFont typeface="Arial" panose="020B0604020202020204" pitchFamily="34" charset="0"/>
              <a:buChar char="•"/>
            </a:pPr>
            <a:r>
              <a:rPr lang="en-GB" sz="2800" dirty="0"/>
              <a:t>How does arrest trend vary across age groups?</a:t>
            </a:r>
          </a:p>
          <a:p>
            <a:pPr marL="457200" indent="-457200">
              <a:buFont typeface="Arial" panose="020B0604020202020204" pitchFamily="34" charset="0"/>
              <a:buChar char="•"/>
            </a:pPr>
            <a:r>
              <a:rPr lang="en-GB" sz="2800" dirty="0"/>
              <a:t>Which year had the highest and lowest arrest rate per 100,000 populations?</a:t>
            </a:r>
          </a:p>
        </p:txBody>
      </p:sp>
      <p:sp>
        <p:nvSpPr>
          <p:cNvPr id="6" name="Title 2"/>
          <p:cNvSpPr txBox="1">
            <a:spLocks/>
          </p:cNvSpPr>
          <p:nvPr/>
        </p:nvSpPr>
        <p:spPr>
          <a:xfrm>
            <a:off x="1" y="3114224"/>
            <a:ext cx="12191998" cy="98418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b="1" dirty="0"/>
              <a:t>Dataset Description</a:t>
            </a:r>
            <a:endParaRPr lang="en-GB" dirty="0"/>
          </a:p>
        </p:txBody>
      </p:sp>
      <p:sp>
        <p:nvSpPr>
          <p:cNvPr id="7" name="Rectangle 6"/>
          <p:cNvSpPr/>
          <p:nvPr/>
        </p:nvSpPr>
        <p:spPr>
          <a:xfrm>
            <a:off x="0" y="4203509"/>
            <a:ext cx="12191999" cy="2677656"/>
          </a:xfrm>
          <a:prstGeom prst="rect">
            <a:avLst/>
          </a:prstGeom>
        </p:spPr>
        <p:txBody>
          <a:bodyPr wrap="square">
            <a:spAutoFit/>
          </a:bodyPr>
          <a:lstStyle/>
          <a:p>
            <a:pPr marL="457200" indent="-457200">
              <a:buFont typeface="Arial" panose="020B0604020202020204" pitchFamily="34" charset="0"/>
              <a:buChar char="•"/>
            </a:pPr>
            <a:r>
              <a:rPr lang="en-GB" sz="2800" dirty="0"/>
              <a:t>The analysis will be based on Arrest Data; Reported Number of Adult Arrests by Crime in the United State. </a:t>
            </a:r>
            <a:endParaRPr lang="en-GB" sz="2800" dirty="0" smtClean="0"/>
          </a:p>
          <a:p>
            <a:pPr marL="457200" indent="-457200">
              <a:buFont typeface="Arial" panose="020B0604020202020204" pitchFamily="34" charset="0"/>
              <a:buChar char="•"/>
            </a:pPr>
            <a:r>
              <a:rPr lang="en-GB" sz="2800" dirty="0" smtClean="0"/>
              <a:t>It </a:t>
            </a:r>
            <a:r>
              <a:rPr lang="en-GB" sz="2800" dirty="0"/>
              <a:t>contains the yearly number of arrests of adults for various offences obtained from </a:t>
            </a:r>
            <a:r>
              <a:rPr lang="en-GB" sz="2800" dirty="0" smtClean="0"/>
              <a:t>the FBI </a:t>
            </a:r>
            <a:r>
              <a:rPr lang="en-GB" sz="2800" dirty="0"/>
              <a:t>crime data explorer as reported by participating law enforcement agencies from 1995–2016. </a:t>
            </a:r>
            <a:endParaRPr lang="en-GB" sz="2800" dirty="0" smtClean="0"/>
          </a:p>
          <a:p>
            <a:pPr marL="457200" indent="-457200">
              <a:buFont typeface="Arial" panose="020B0604020202020204" pitchFamily="34" charset="0"/>
              <a:buChar char="•"/>
            </a:pPr>
            <a:r>
              <a:rPr lang="en-GB" sz="2800" dirty="0" smtClean="0"/>
              <a:t>The </a:t>
            </a:r>
            <a:r>
              <a:rPr lang="en-GB" sz="2800" dirty="0"/>
              <a:t>arrests are by offense and broken down by age, gender and race. </a:t>
            </a:r>
          </a:p>
        </p:txBody>
      </p:sp>
    </p:spTree>
    <p:extLst>
      <p:ext uri="{BB962C8B-B14F-4D97-AF65-F5344CB8AC3E}">
        <p14:creationId xmlns:p14="http://schemas.microsoft.com/office/powerpoint/2010/main" val="219344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5</a:t>
            </a:fld>
            <a:endParaRPr lang="en-US"/>
          </a:p>
        </p:txBody>
      </p:sp>
      <p:sp>
        <p:nvSpPr>
          <p:cNvPr id="7" name="Rectangle 6"/>
          <p:cNvSpPr/>
          <p:nvPr/>
        </p:nvSpPr>
        <p:spPr>
          <a:xfrm>
            <a:off x="0" y="1162337"/>
            <a:ext cx="12191999" cy="5262979"/>
          </a:xfrm>
          <a:prstGeom prst="rect">
            <a:avLst/>
          </a:prstGeom>
        </p:spPr>
        <p:txBody>
          <a:bodyPr wrap="square">
            <a:spAutoFit/>
          </a:bodyPr>
          <a:lstStyle/>
          <a:p>
            <a:pPr marL="457200" indent="-457200">
              <a:buFont typeface="Arial" panose="020B0604020202020204" pitchFamily="34" charset="0"/>
              <a:buChar char="•"/>
            </a:pPr>
            <a:r>
              <a:rPr lang="en-US" sz="2800" dirty="0" smtClean="0"/>
              <a:t>It contains 644 observations (rows) over 47 features (columns).</a:t>
            </a:r>
            <a:endParaRPr lang="en-GB" sz="2800" dirty="0" smtClean="0"/>
          </a:p>
          <a:p>
            <a:pPr marL="457200" indent="-457200">
              <a:buFont typeface="Arial" panose="020B0604020202020204" pitchFamily="34" charset="0"/>
              <a:buChar char="•"/>
            </a:pPr>
            <a:r>
              <a:rPr lang="en-GB" sz="2800" dirty="0" smtClean="0"/>
              <a:t>The age and </a:t>
            </a:r>
            <a:r>
              <a:rPr lang="en-US" sz="2800" dirty="0"/>
              <a:t>race</a:t>
            </a:r>
            <a:r>
              <a:rPr lang="en-GB" sz="2800" dirty="0" smtClean="0"/>
              <a:t> </a:t>
            </a:r>
            <a:r>
              <a:rPr lang="en-GB" sz="2800" dirty="0"/>
              <a:t>distribution spans through </a:t>
            </a:r>
            <a:r>
              <a:rPr lang="en-GB" sz="2800" dirty="0" smtClean="0"/>
              <a:t>32 &amp; 4 columns respectively.</a:t>
            </a:r>
          </a:p>
          <a:p>
            <a:pPr marL="457200" indent="-457200">
              <a:buFont typeface="Arial" panose="020B0604020202020204" pitchFamily="34" charset="0"/>
              <a:buChar char="•"/>
            </a:pPr>
            <a:r>
              <a:rPr lang="en-GB" sz="2800" dirty="0" smtClean="0"/>
              <a:t>It covers </a:t>
            </a:r>
            <a:r>
              <a:rPr lang="en-GB" sz="2800" dirty="0"/>
              <a:t>a period of 23 years for 28 different offenses with approximately a yearly average of 73,000 female arrested and 249,000 male arrested. </a:t>
            </a:r>
            <a:endParaRPr lang="en-GB" sz="2800" dirty="0" smtClean="0"/>
          </a:p>
          <a:p>
            <a:pPr marL="457200" indent="-457200">
              <a:buFont typeface="Arial" panose="020B0604020202020204" pitchFamily="34" charset="0"/>
              <a:buChar char="•"/>
            </a:pPr>
            <a:r>
              <a:rPr lang="en-GB" sz="2800" dirty="0" smtClean="0"/>
              <a:t>In </a:t>
            </a:r>
            <a:r>
              <a:rPr lang="en-GB" sz="2800" dirty="0"/>
              <a:t>the year 1994, a record high of 2,236,508 male arrest was made </a:t>
            </a:r>
            <a:r>
              <a:rPr lang="en-GB" sz="2800" dirty="0" smtClean="0"/>
              <a:t>for all other offenses</a:t>
            </a:r>
          </a:p>
          <a:p>
            <a:pPr marL="457200" indent="-457200">
              <a:buFont typeface="Arial" panose="020B0604020202020204" pitchFamily="34" charset="0"/>
              <a:buChar char="•"/>
            </a:pPr>
            <a:r>
              <a:rPr lang="en-GB" sz="2800" dirty="0"/>
              <a:t>I</a:t>
            </a:r>
            <a:r>
              <a:rPr lang="en-GB" sz="2800" dirty="0" smtClean="0"/>
              <a:t>n </a:t>
            </a:r>
            <a:r>
              <a:rPr lang="en-GB" sz="2800" dirty="0"/>
              <a:t>2016, a record high of 675,720 female arrest was made </a:t>
            </a:r>
            <a:r>
              <a:rPr lang="en-GB" sz="2800" dirty="0" smtClean="0"/>
              <a:t>for </a:t>
            </a:r>
            <a:r>
              <a:rPr lang="en-GB" sz="2800" dirty="0"/>
              <a:t>all other offenses. </a:t>
            </a:r>
            <a:endParaRPr lang="en-GB" sz="2800" dirty="0" smtClean="0"/>
          </a:p>
          <a:p>
            <a:pPr marL="457200" indent="-457200">
              <a:buFont typeface="Arial" panose="020B0604020202020204" pitchFamily="34" charset="0"/>
              <a:buChar char="•"/>
            </a:pPr>
            <a:r>
              <a:rPr lang="en-GB" sz="2800" dirty="0" smtClean="0"/>
              <a:t>Conversely</a:t>
            </a:r>
            <a:r>
              <a:rPr lang="en-GB" sz="2800" dirty="0"/>
              <a:t>, a record low of 526 male arrest was made in the year 2013 for </a:t>
            </a:r>
            <a:r>
              <a:rPr lang="en-GB" sz="2800" dirty="0" smtClean="0"/>
              <a:t>Suspicion</a:t>
            </a:r>
          </a:p>
          <a:p>
            <a:pPr marL="457200" indent="-457200">
              <a:buFont typeface="Arial" panose="020B0604020202020204" pitchFamily="34" charset="0"/>
              <a:buChar char="•"/>
            </a:pPr>
            <a:r>
              <a:rPr lang="en-GB" sz="2800" dirty="0" smtClean="0"/>
              <a:t>Also in the year 2012, a </a:t>
            </a:r>
            <a:r>
              <a:rPr lang="en-GB" sz="2800" dirty="0"/>
              <a:t>record low of 127 female arrest was made for rape. </a:t>
            </a:r>
            <a:endParaRPr lang="en-GB" sz="2800" dirty="0" smtClean="0"/>
          </a:p>
          <a:p>
            <a:pPr marL="457200" indent="-457200">
              <a:buFont typeface="Arial" panose="020B0604020202020204" pitchFamily="34" charset="0"/>
              <a:buChar char="•"/>
            </a:pPr>
            <a:r>
              <a:rPr lang="en-US" sz="2800" dirty="0" smtClean="0"/>
              <a:t>The average yearly arrest of </a:t>
            </a:r>
            <a:r>
              <a:rPr lang="en-GB" sz="2800" dirty="0"/>
              <a:t>White, black, Asian pacific islander and American </a:t>
            </a:r>
            <a:r>
              <a:rPr lang="en-GB" sz="2800" dirty="0" err="1" smtClean="0"/>
              <a:t>indian</a:t>
            </a:r>
            <a:r>
              <a:rPr lang="en-GB" sz="2800" dirty="0" smtClean="0"/>
              <a:t> are 219800, 92,400, 3,600 and 4,400 respectively.</a:t>
            </a:r>
            <a:endParaRPr lang="en-GB" sz="2800" dirty="0"/>
          </a:p>
        </p:txBody>
      </p:sp>
      <p:sp>
        <p:nvSpPr>
          <p:cNvPr id="2" name="Title 1"/>
          <p:cNvSpPr>
            <a:spLocks noGrp="1"/>
          </p:cNvSpPr>
          <p:nvPr>
            <p:ph type="title"/>
          </p:nvPr>
        </p:nvSpPr>
        <p:spPr>
          <a:xfrm>
            <a:off x="0" y="136525"/>
            <a:ext cx="12192000" cy="928000"/>
          </a:xfrm>
        </p:spPr>
        <p:txBody>
          <a:bodyPr>
            <a:normAutofit/>
          </a:bodyPr>
          <a:lstStyle/>
          <a:p>
            <a:r>
              <a:rPr lang="en-US" b="1" dirty="0"/>
              <a:t>Dataset </a:t>
            </a:r>
            <a:r>
              <a:rPr lang="en-US" b="1" dirty="0" smtClean="0"/>
              <a:t>Description</a:t>
            </a:r>
            <a:endParaRPr lang="en-GB" dirty="0"/>
          </a:p>
        </p:txBody>
      </p:sp>
    </p:spTree>
    <p:extLst>
      <p:ext uri="{BB962C8B-B14F-4D97-AF65-F5344CB8AC3E}">
        <p14:creationId xmlns:p14="http://schemas.microsoft.com/office/powerpoint/2010/main" val="356393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6</a:t>
            </a:fld>
            <a:endParaRPr lang="en-US"/>
          </a:p>
        </p:txBody>
      </p:sp>
      <p:sp>
        <p:nvSpPr>
          <p:cNvPr id="3" name="Title 2"/>
          <p:cNvSpPr>
            <a:spLocks noGrp="1"/>
          </p:cNvSpPr>
          <p:nvPr>
            <p:ph type="title"/>
          </p:nvPr>
        </p:nvSpPr>
        <p:spPr>
          <a:xfrm>
            <a:off x="0" y="109183"/>
            <a:ext cx="12191999" cy="1173707"/>
          </a:xfrm>
        </p:spPr>
        <p:txBody>
          <a:bodyPr>
            <a:noAutofit/>
          </a:bodyPr>
          <a:lstStyle/>
          <a:p>
            <a:pPr lvl="0" defTabSz="457200">
              <a:lnSpc>
                <a:spcPct val="100000"/>
              </a:lnSpc>
              <a:spcBef>
                <a:spcPts val="0"/>
              </a:spcBef>
              <a:defRPr/>
            </a:pPr>
            <a:r>
              <a:rPr lang="en-CA" dirty="0"/>
              <a:t>Exploratory Data Analysis (EDA) and Visualization</a:t>
            </a:r>
            <a:endParaRPr lang="en-US" dirty="0"/>
          </a:p>
        </p:txBody>
      </p:sp>
      <p:sp>
        <p:nvSpPr>
          <p:cNvPr id="5" name="Rectangle 4"/>
          <p:cNvSpPr/>
          <p:nvPr/>
        </p:nvSpPr>
        <p:spPr>
          <a:xfrm>
            <a:off x="0" y="1378424"/>
            <a:ext cx="12192000" cy="5262979"/>
          </a:xfrm>
          <a:prstGeom prst="rect">
            <a:avLst/>
          </a:prstGeom>
        </p:spPr>
        <p:txBody>
          <a:bodyPr wrap="square">
            <a:spAutoFit/>
          </a:bodyPr>
          <a:lstStyle/>
          <a:p>
            <a:pPr marL="457200" indent="-457200" algn="just">
              <a:buFont typeface="Wingdings" panose="05000000000000000000" pitchFamily="2" charset="2"/>
              <a:buChar char="Ø"/>
            </a:pPr>
            <a:r>
              <a:rPr lang="en-GB" sz="2800" dirty="0"/>
              <a:t>The dataset was inspected for missing values and was also checked for data integrity. </a:t>
            </a:r>
            <a:endParaRPr lang="en-GB" sz="2800" dirty="0" smtClean="0"/>
          </a:p>
          <a:p>
            <a:pPr marL="457200" indent="-457200" algn="just">
              <a:buFont typeface="Wingdings" panose="05000000000000000000" pitchFamily="2" charset="2"/>
              <a:buChar char="Ø"/>
            </a:pPr>
            <a:r>
              <a:rPr lang="en-GB" sz="2800" dirty="0" smtClean="0"/>
              <a:t>We created </a:t>
            </a:r>
            <a:r>
              <a:rPr lang="en-GB" sz="2800" dirty="0"/>
              <a:t>4 different age categories (youth, young age, middle age and elderly) from the 32 age columns based on the 2015 revised United </a:t>
            </a:r>
            <a:r>
              <a:rPr lang="en-GB" sz="2800" dirty="0" smtClean="0"/>
              <a:t>Nation (UN) </a:t>
            </a:r>
            <a:r>
              <a:rPr lang="en-GB" sz="2800" dirty="0"/>
              <a:t>Age standards </a:t>
            </a:r>
            <a:r>
              <a:rPr lang="en-US" sz="2800" dirty="0"/>
              <a:t>(</a:t>
            </a:r>
            <a:r>
              <a:rPr lang="en-US" sz="2800" dirty="0" err="1"/>
              <a:t>Dyussenbayev</a:t>
            </a:r>
            <a:r>
              <a:rPr lang="en-US" sz="2800" dirty="0"/>
              <a:t>, 2017, p. xx)</a:t>
            </a:r>
            <a:r>
              <a:rPr lang="en-GB" sz="2800" dirty="0" smtClean="0"/>
              <a:t>.</a:t>
            </a:r>
          </a:p>
          <a:p>
            <a:pPr marL="457200" indent="-457200" algn="just">
              <a:buFont typeface="Wingdings" panose="05000000000000000000" pitchFamily="2" charset="2"/>
              <a:buChar char="Ø"/>
            </a:pPr>
            <a:r>
              <a:rPr lang="en-GB" sz="2800" dirty="0"/>
              <a:t>The 28 offenses for which arrest was made, </a:t>
            </a:r>
            <a:r>
              <a:rPr lang="en-GB" sz="2800" dirty="0" smtClean="0"/>
              <a:t>was </a:t>
            </a:r>
            <a:r>
              <a:rPr lang="en-GB" sz="2800" dirty="0"/>
              <a:t>also </a:t>
            </a:r>
            <a:r>
              <a:rPr lang="en-GB" sz="2800" dirty="0" smtClean="0"/>
              <a:t>broken </a:t>
            </a:r>
            <a:r>
              <a:rPr lang="en-GB" sz="2800" dirty="0"/>
              <a:t>down into </a:t>
            </a:r>
            <a:r>
              <a:rPr lang="en-GB" sz="2800" dirty="0" smtClean="0"/>
              <a:t>two </a:t>
            </a:r>
            <a:r>
              <a:rPr lang="en-GB" sz="2800" dirty="0"/>
              <a:t>distinct categories Part I and Part II based on the FBI classification </a:t>
            </a:r>
            <a:r>
              <a:rPr lang="en-US" sz="2800" dirty="0"/>
              <a:t>("Persons arrested," </a:t>
            </a:r>
            <a:r>
              <a:rPr lang="en-US" sz="2800" dirty="0" err="1"/>
              <a:t>n.d.</a:t>
            </a:r>
            <a:r>
              <a:rPr lang="en-US" sz="2800" dirty="0"/>
              <a:t>)</a:t>
            </a:r>
            <a:endParaRPr lang="en-US" sz="2800" dirty="0" smtClean="0"/>
          </a:p>
          <a:p>
            <a:pPr marL="457200" indent="-457200">
              <a:buFont typeface="Wingdings" panose="05000000000000000000" pitchFamily="2" charset="2"/>
              <a:buChar char="Ø"/>
            </a:pPr>
            <a:r>
              <a:rPr lang="en-GB" sz="2800" dirty="0" smtClean="0"/>
              <a:t>Trend </a:t>
            </a:r>
            <a:r>
              <a:rPr lang="en-GB" sz="2800" dirty="0"/>
              <a:t>of the arrest categories over the 23-year period </a:t>
            </a:r>
            <a:r>
              <a:rPr lang="en-GB" sz="2800" dirty="0" smtClean="0"/>
              <a:t>was computed for </a:t>
            </a:r>
            <a:endParaRPr lang="en-GB" sz="2800" dirty="0"/>
          </a:p>
          <a:p>
            <a:pPr marL="1371600" lvl="2" indent="-457200">
              <a:buFont typeface="Arial" panose="020B0604020202020204" pitchFamily="34" charset="0"/>
              <a:buChar char="•"/>
            </a:pPr>
            <a:r>
              <a:rPr lang="en-GB" sz="2800" dirty="0"/>
              <a:t>Gender</a:t>
            </a:r>
          </a:p>
          <a:p>
            <a:pPr marL="1371600" lvl="2" indent="-457200">
              <a:buFont typeface="Arial" panose="020B0604020202020204" pitchFamily="34" charset="0"/>
              <a:buChar char="•"/>
            </a:pPr>
            <a:r>
              <a:rPr lang="en-GB" sz="2800" dirty="0"/>
              <a:t>Age category and </a:t>
            </a:r>
          </a:p>
          <a:p>
            <a:pPr marL="1371600" lvl="2" indent="-457200">
              <a:buFont typeface="Arial" panose="020B0604020202020204" pitchFamily="34" charset="0"/>
              <a:buChar char="•"/>
            </a:pPr>
            <a:r>
              <a:rPr lang="en-GB" sz="2800" dirty="0" smtClean="0"/>
              <a:t>Race</a:t>
            </a:r>
            <a:endParaRPr lang="en-GB" sz="2800" dirty="0"/>
          </a:p>
        </p:txBody>
      </p:sp>
    </p:spTree>
    <p:extLst>
      <p:ext uri="{BB962C8B-B14F-4D97-AF65-F5344CB8AC3E}">
        <p14:creationId xmlns:p14="http://schemas.microsoft.com/office/powerpoint/2010/main" val="5757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7</a:t>
            </a:fld>
            <a:endParaRPr lang="en-US"/>
          </a:p>
        </p:txBody>
      </p:sp>
      <p:sp>
        <p:nvSpPr>
          <p:cNvPr id="3" name="Title 2"/>
          <p:cNvSpPr>
            <a:spLocks noGrp="1"/>
          </p:cNvSpPr>
          <p:nvPr>
            <p:ph type="title"/>
          </p:nvPr>
        </p:nvSpPr>
        <p:spPr>
          <a:xfrm>
            <a:off x="736979" y="109183"/>
            <a:ext cx="10616821" cy="1228298"/>
          </a:xfrm>
        </p:spPr>
        <p:txBody>
          <a:bodyPr>
            <a:noAutofit/>
          </a:bodyPr>
          <a:lstStyle/>
          <a:p>
            <a:pPr lvl="0" defTabSz="457200">
              <a:lnSpc>
                <a:spcPct val="100000"/>
              </a:lnSpc>
              <a:spcBef>
                <a:spcPts val="0"/>
              </a:spcBef>
              <a:defRPr/>
            </a:pPr>
            <a:r>
              <a:rPr lang="en-CA" sz="4800" dirty="0"/>
              <a:t>Exploratory Data Analysis (EDA) and Visualization</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79" y="2793730"/>
            <a:ext cx="4852506" cy="3607622"/>
          </a:xfrm>
          <a:prstGeom prst="rect">
            <a:avLst/>
          </a:prstGeom>
        </p:spPr>
      </p:pic>
      <p:sp>
        <p:nvSpPr>
          <p:cNvPr id="10" name="TextBox 9"/>
          <p:cNvSpPr txBox="1"/>
          <p:nvPr/>
        </p:nvSpPr>
        <p:spPr>
          <a:xfrm>
            <a:off x="259307" y="1569490"/>
            <a:ext cx="5445457" cy="954107"/>
          </a:xfrm>
          <a:prstGeom prst="rect">
            <a:avLst/>
          </a:prstGeom>
          <a:noFill/>
        </p:spPr>
        <p:txBody>
          <a:bodyPr wrap="square" rtlCol="0">
            <a:spAutoFit/>
          </a:bodyPr>
          <a:lstStyle/>
          <a:p>
            <a:pPr algn="ctr"/>
            <a:r>
              <a:rPr lang="en-US" sz="2800" dirty="0" smtClean="0">
                <a:latin typeface="Aharoni" panose="02010803020104030203" pitchFamily="2" charset="-79"/>
                <a:cs typeface="Aharoni" panose="02010803020104030203" pitchFamily="2" charset="-79"/>
              </a:rPr>
              <a:t>Trends across the Various age groups</a:t>
            </a:r>
            <a:endParaRPr lang="en-GB" sz="2800" dirty="0">
              <a:latin typeface="Aharoni" panose="02010803020104030203" pitchFamily="2" charset="-79"/>
              <a:cs typeface="Aharoni" panose="02010803020104030203" pitchFamily="2" charset="-79"/>
            </a:endParaRPr>
          </a:p>
        </p:txBody>
      </p:sp>
      <p:sp>
        <p:nvSpPr>
          <p:cNvPr id="11" name="TextBox 10"/>
          <p:cNvSpPr txBox="1"/>
          <p:nvPr/>
        </p:nvSpPr>
        <p:spPr>
          <a:xfrm>
            <a:off x="5909481" y="1992573"/>
            <a:ext cx="6086901" cy="954107"/>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chemeClr val="bg1"/>
                </a:solidFill>
              </a:rPr>
              <a:t>Most arrested – Young age</a:t>
            </a:r>
          </a:p>
          <a:p>
            <a:r>
              <a:rPr lang="en-US" sz="2800" dirty="0" smtClean="0">
                <a:solidFill>
                  <a:schemeClr val="bg1"/>
                </a:solidFill>
              </a:rPr>
              <a:t>	Significant drop </a:t>
            </a:r>
            <a:endParaRPr lang="en-GB" sz="2800" dirty="0">
              <a:solidFill>
                <a:schemeClr val="bg1"/>
              </a:solidFill>
            </a:endParaRPr>
          </a:p>
        </p:txBody>
      </p:sp>
      <p:sp>
        <p:nvSpPr>
          <p:cNvPr id="12" name="TextBox 11"/>
          <p:cNvSpPr txBox="1"/>
          <p:nvPr/>
        </p:nvSpPr>
        <p:spPr>
          <a:xfrm>
            <a:off x="5909481" y="4229369"/>
            <a:ext cx="6086901"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dirty="0" smtClean="0"/>
              <a:t>Youth</a:t>
            </a:r>
          </a:p>
          <a:p>
            <a:r>
              <a:rPr lang="en-US" sz="2800" dirty="0" smtClean="0"/>
              <a:t>	Sharp decrease over last 5 years</a:t>
            </a:r>
            <a:endParaRPr lang="en-GB" sz="2800" dirty="0"/>
          </a:p>
        </p:txBody>
      </p:sp>
      <p:sp>
        <p:nvSpPr>
          <p:cNvPr id="13" name="TextBox 12"/>
          <p:cNvSpPr txBox="1"/>
          <p:nvPr/>
        </p:nvSpPr>
        <p:spPr>
          <a:xfrm>
            <a:off x="5909481" y="3179726"/>
            <a:ext cx="6086901" cy="954107"/>
          </a:xfrm>
          <a:prstGeom prst="rect">
            <a:avLst/>
          </a:prstGeom>
          <a:solidFill>
            <a:srgbClr val="FF33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800" dirty="0" smtClean="0"/>
              <a:t>Least arrested – Elderly</a:t>
            </a:r>
          </a:p>
          <a:p>
            <a:r>
              <a:rPr lang="en-US" sz="2800" dirty="0" smtClean="0"/>
              <a:t>	Increased arrest</a:t>
            </a:r>
            <a:endParaRPr lang="en-GB" sz="2800" dirty="0"/>
          </a:p>
        </p:txBody>
      </p:sp>
      <p:sp>
        <p:nvSpPr>
          <p:cNvPr id="15" name="TextBox 14"/>
          <p:cNvSpPr txBox="1"/>
          <p:nvPr/>
        </p:nvSpPr>
        <p:spPr>
          <a:xfrm>
            <a:off x="5909480" y="5402243"/>
            <a:ext cx="6086901" cy="95410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800" dirty="0" smtClean="0"/>
              <a:t>Middle Age</a:t>
            </a:r>
          </a:p>
          <a:p>
            <a:r>
              <a:rPr lang="en-US" sz="2800" dirty="0" smtClean="0"/>
              <a:t>	Increased arrest </a:t>
            </a:r>
            <a:endParaRPr lang="en-GB" sz="2800" dirty="0"/>
          </a:p>
        </p:txBody>
      </p:sp>
    </p:spTree>
    <p:extLst>
      <p:ext uri="{BB962C8B-B14F-4D97-AF65-F5344CB8AC3E}">
        <p14:creationId xmlns:p14="http://schemas.microsoft.com/office/powerpoint/2010/main" val="44474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8</a:t>
            </a:fld>
            <a:endParaRPr lang="en-US"/>
          </a:p>
        </p:txBody>
      </p:sp>
      <p:sp>
        <p:nvSpPr>
          <p:cNvPr id="3" name="Title 2"/>
          <p:cNvSpPr>
            <a:spLocks noGrp="1"/>
          </p:cNvSpPr>
          <p:nvPr>
            <p:ph type="title"/>
          </p:nvPr>
        </p:nvSpPr>
        <p:spPr>
          <a:xfrm>
            <a:off x="736979" y="109183"/>
            <a:ext cx="10616821" cy="1228298"/>
          </a:xfrm>
        </p:spPr>
        <p:txBody>
          <a:bodyPr>
            <a:noAutofit/>
          </a:bodyPr>
          <a:lstStyle/>
          <a:p>
            <a:pPr lvl="0" defTabSz="457200">
              <a:lnSpc>
                <a:spcPct val="100000"/>
              </a:lnSpc>
              <a:spcBef>
                <a:spcPts val="0"/>
              </a:spcBef>
              <a:defRPr/>
            </a:pPr>
            <a:r>
              <a:rPr lang="en-CA" sz="4800" dirty="0"/>
              <a:t>Exploratory Data Analysis (EDA) and Visualization</a:t>
            </a:r>
            <a:endParaRPr lang="en-US" sz="4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79" y="1337481"/>
            <a:ext cx="4369796" cy="49922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415" y="1337480"/>
            <a:ext cx="4585745" cy="4992237"/>
          </a:xfrm>
          <a:prstGeom prst="rect">
            <a:avLst/>
          </a:prstGeom>
        </p:spPr>
      </p:pic>
      <p:sp>
        <p:nvSpPr>
          <p:cNvPr id="10" name="TextBox 9"/>
          <p:cNvSpPr txBox="1"/>
          <p:nvPr/>
        </p:nvSpPr>
        <p:spPr>
          <a:xfrm>
            <a:off x="1" y="6250676"/>
            <a:ext cx="12192000" cy="523220"/>
          </a:xfrm>
          <a:prstGeom prst="rect">
            <a:avLst/>
          </a:prstGeom>
          <a:noFill/>
        </p:spPr>
        <p:txBody>
          <a:bodyPr wrap="square" rtlCol="0">
            <a:spAutoFit/>
          </a:bodyPr>
          <a:lstStyle/>
          <a:p>
            <a:pPr algn="ctr"/>
            <a:r>
              <a:rPr lang="en-US" sz="2800" dirty="0" smtClean="0">
                <a:latin typeface="Aharoni" panose="02010803020104030203" pitchFamily="2" charset="-79"/>
                <a:cs typeface="Aharoni" panose="02010803020104030203" pitchFamily="2" charset="-79"/>
              </a:rPr>
              <a:t>Trends across the Various age groups</a:t>
            </a:r>
            <a:endParaRPr lang="en-GB"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40465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6DCA0B-8F1E-4306-A64B-F341C3A7D615}"/>
              </a:ext>
            </a:extLst>
          </p:cNvPr>
          <p:cNvSpPr>
            <a:spLocks noGrp="1"/>
          </p:cNvSpPr>
          <p:nvPr>
            <p:ph type="sldNum" sz="quarter" idx="4294967295"/>
          </p:nvPr>
        </p:nvSpPr>
        <p:spPr>
          <a:xfrm>
            <a:off x="8436858" y="6356350"/>
            <a:ext cx="249942" cy="365125"/>
          </a:xfrm>
          <a:prstGeom prst="rect">
            <a:avLst/>
          </a:prstGeom>
        </p:spPr>
        <p:txBody>
          <a:bodyPr vert="horz" lIns="91440" tIns="45720" rIns="0" bIns="45720" rtlCol="0" anchor="ctr">
            <a:noAutofit/>
          </a:bodyPr>
          <a:lstStyle>
            <a:defPPr>
              <a:defRPr lang="en-US"/>
            </a:defPPr>
            <a:lvl1pPr marL="0" algn="r" defTabSz="457200" rtl="0" eaLnBrk="1" latinLnBrk="0" hangingPunct="1">
              <a:defRPr sz="90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mtClean="0"/>
              <a:pPr/>
              <a:t>9</a:t>
            </a:fld>
            <a:endParaRPr lang="en-US"/>
          </a:p>
        </p:txBody>
      </p:sp>
      <p:sp>
        <p:nvSpPr>
          <p:cNvPr id="3" name="Title 2"/>
          <p:cNvSpPr>
            <a:spLocks noGrp="1"/>
          </p:cNvSpPr>
          <p:nvPr>
            <p:ph type="title"/>
          </p:nvPr>
        </p:nvSpPr>
        <p:spPr>
          <a:xfrm>
            <a:off x="0" y="0"/>
            <a:ext cx="4408226" cy="518614"/>
          </a:xfrm>
        </p:spPr>
        <p:txBody>
          <a:bodyPr>
            <a:normAutofit fontScale="90000"/>
          </a:bodyPr>
          <a:lstStyle/>
          <a:p>
            <a:pPr lvl="0" algn="l" defTabSz="457200">
              <a:lnSpc>
                <a:spcPct val="100000"/>
              </a:lnSpc>
              <a:spcBef>
                <a:spcPts val="0"/>
              </a:spcBef>
              <a:defRPr/>
            </a:pPr>
            <a:r>
              <a:rPr lang="en-CA" sz="3600" dirty="0" smtClean="0"/>
              <a:t>EDA </a:t>
            </a:r>
            <a:r>
              <a:rPr lang="en-CA" sz="3600" dirty="0"/>
              <a:t>and Visualization</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07" y="1405721"/>
            <a:ext cx="5303520" cy="51351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424" y="1405721"/>
            <a:ext cx="5303520" cy="5135154"/>
          </a:xfrm>
          <a:prstGeom prst="rect">
            <a:avLst/>
          </a:prstGeom>
        </p:spPr>
      </p:pic>
      <p:sp>
        <p:nvSpPr>
          <p:cNvPr id="6" name="TextBox 5"/>
          <p:cNvSpPr txBox="1"/>
          <p:nvPr/>
        </p:nvSpPr>
        <p:spPr>
          <a:xfrm>
            <a:off x="191068" y="627797"/>
            <a:ext cx="11900847"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Arrest  for crimes follows the same pattern among all classes with All Other Offences being dominant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882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13124</TotalTime>
  <Words>985</Words>
  <Application>Microsoft Office PowerPoint</Application>
  <PresentationFormat>Widescreen</PresentationFormat>
  <Paragraphs>102</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Aharoni</vt:lpstr>
      <vt:lpstr>Arial</vt:lpstr>
      <vt:lpstr>Arial Rounded MT Bold</vt:lpstr>
      <vt:lpstr>Calibri</vt:lpstr>
      <vt:lpstr>Calibri Light</vt:lpstr>
      <vt:lpstr>Georgia</vt:lpstr>
      <vt:lpstr>Helvetica Neue</vt:lpstr>
      <vt:lpstr>Tahoma</vt:lpstr>
      <vt:lpstr>Times New Roman</vt:lpstr>
      <vt:lpstr>Wingdings</vt:lpstr>
      <vt:lpstr>Office Theme</vt:lpstr>
      <vt:lpstr>PowerPoint Presentation</vt:lpstr>
      <vt:lpstr>Background/Motivation</vt:lpstr>
      <vt:lpstr>Problem Statement</vt:lpstr>
      <vt:lpstr>Analysis Questions</vt:lpstr>
      <vt:lpstr>Dataset Description</vt:lpstr>
      <vt:lpstr>Exploratory Data Analysis (EDA) and Visualization</vt:lpstr>
      <vt:lpstr>Exploratory Data Analysis (EDA) and Visualization</vt:lpstr>
      <vt:lpstr>Exploratory Data Analysis (EDA) and Visualization</vt:lpstr>
      <vt:lpstr>EDA and Visualization</vt:lpstr>
      <vt:lpstr>Exploratory Data Analysis (EDA) and Visualization</vt:lpstr>
      <vt:lpstr>EDA and Visualization</vt:lpstr>
      <vt:lpstr>EDA and Visualization</vt:lpstr>
      <vt:lpstr>Exploratory Data Analysis (EDA) and Visualization</vt:lpstr>
      <vt:lpstr>Exploratory Data Analysis (EDA) and Visualization</vt:lpstr>
      <vt:lpstr>conclusions and Recommendations</vt:lpstr>
      <vt:lpstr>conclusions and Recommendations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axonbook</dc:creator>
  <cp:lastModifiedBy>GBOTEMI</cp:lastModifiedBy>
  <cp:revision>117</cp:revision>
  <dcterms:created xsi:type="dcterms:W3CDTF">2022-04-26T17:11:55Z</dcterms:created>
  <dcterms:modified xsi:type="dcterms:W3CDTF">2023-01-12T16:43:25Z</dcterms:modified>
</cp:coreProperties>
</file>