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67" r:id="rId5"/>
    <p:sldId id="260" r:id="rId6"/>
    <p:sldId id="268" r:id="rId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63DCA0-62C0-4D53-9B25-56095151B93F}" type="datetimeFigureOut">
              <a:rPr lang="en-US" smtClean="0"/>
              <a:t>10/13/2023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4D0CF48-2F55-4D9A-A42E-65176BFDDFFB}" type="slidenum">
              <a:rPr lang="en-US" smtClean="0"/>
              <a:t>‹#›</a:t>
            </a:fld>
            <a:endParaRPr lang="en-US"/>
          </a:p>
        </p:txBody>
      </p:sp>
    </p:spTree>
    <p:extLst>
      <p:ext uri="{BB962C8B-B14F-4D97-AF65-F5344CB8AC3E}">
        <p14:creationId xmlns:p14="http://schemas.microsoft.com/office/powerpoint/2010/main" val="289622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0CF48-2F55-4D9A-A42E-65176BFDDFFB}" type="slidenum">
              <a:rPr lang="en-US" smtClean="0"/>
              <a:t>4</a:t>
            </a:fld>
            <a:endParaRPr lang="en-US"/>
          </a:p>
        </p:txBody>
      </p:sp>
    </p:spTree>
    <p:extLst>
      <p:ext uri="{BB962C8B-B14F-4D97-AF65-F5344CB8AC3E}">
        <p14:creationId xmlns:p14="http://schemas.microsoft.com/office/powerpoint/2010/main" val="101706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D0CF48-2F55-4D9A-A42E-65176BFDDFFB}" type="slidenum">
              <a:rPr lang="en-US" smtClean="0"/>
              <a:t>5</a:t>
            </a:fld>
            <a:endParaRPr lang="en-US"/>
          </a:p>
        </p:txBody>
      </p:sp>
    </p:spTree>
    <p:extLst>
      <p:ext uri="{BB962C8B-B14F-4D97-AF65-F5344CB8AC3E}">
        <p14:creationId xmlns:p14="http://schemas.microsoft.com/office/powerpoint/2010/main" val="27645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06932" y="186944"/>
            <a:ext cx="10778134"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013107" y="6492820"/>
            <a:ext cx="940065" cy="262462"/>
          </a:xfrm>
          <a:prstGeom prst="rect">
            <a:avLst/>
          </a:prstGeom>
        </p:spPr>
      </p:pic>
      <p:sp>
        <p:nvSpPr>
          <p:cNvPr id="17" name="bg object 17"/>
          <p:cNvSpPr/>
          <p:nvPr/>
        </p:nvSpPr>
        <p:spPr>
          <a:xfrm>
            <a:off x="0" y="6379464"/>
            <a:ext cx="12192000" cy="0"/>
          </a:xfrm>
          <a:custGeom>
            <a:avLst/>
            <a:gdLst/>
            <a:ahLst/>
            <a:cxnLst/>
            <a:rect l="l" t="t" r="r" b="b"/>
            <a:pathLst>
              <a:path w="12192000">
                <a:moveTo>
                  <a:pt x="0" y="0"/>
                </a:moveTo>
                <a:lnTo>
                  <a:pt x="12192000" y="0"/>
                </a:lnTo>
              </a:path>
            </a:pathLst>
          </a:custGeom>
          <a:ln w="9525">
            <a:solidFill>
              <a:srgbClr val="878279"/>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0"/>
            <a:ext cx="12191999" cy="778763"/>
          </a:xfrm>
          <a:prstGeom prst="rect">
            <a:avLst/>
          </a:prstGeom>
        </p:spPr>
      </p:pic>
      <p:sp>
        <p:nvSpPr>
          <p:cNvPr id="2" name="Holder 2"/>
          <p:cNvSpPr>
            <a:spLocks noGrp="1"/>
          </p:cNvSpPr>
          <p:nvPr>
            <p:ph type="title"/>
          </p:nvPr>
        </p:nvSpPr>
        <p:spPr>
          <a:xfrm>
            <a:off x="706932" y="186944"/>
            <a:ext cx="10778134" cy="391159"/>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slide" Target="slide5.xml"/><Relationship Id="rId4" Type="http://schemas.openxmlformats.org/officeDocument/2006/relationships/image" Target="../media/image11.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sv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slide" Target="slide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29286"/>
            <a:ext cx="12191999" cy="5728714"/>
          </a:xfrm>
          <a:prstGeom prst="rect">
            <a:avLst/>
          </a:prstGeom>
        </p:spPr>
      </p:pic>
      <p:pic>
        <p:nvPicPr>
          <p:cNvPr id="3" name="object 3"/>
          <p:cNvPicPr/>
          <p:nvPr/>
        </p:nvPicPr>
        <p:blipFill>
          <a:blip r:embed="rId3" cstate="print"/>
          <a:stretch>
            <a:fillRect/>
          </a:stretch>
        </p:blipFill>
        <p:spPr>
          <a:xfrm>
            <a:off x="9331152" y="309915"/>
            <a:ext cx="2622019" cy="680685"/>
          </a:xfrm>
          <a:prstGeom prst="rect">
            <a:avLst/>
          </a:prstGeom>
        </p:spPr>
      </p:pic>
      <p:pic>
        <p:nvPicPr>
          <p:cNvPr id="4" name="object 4"/>
          <p:cNvPicPr/>
          <p:nvPr/>
        </p:nvPicPr>
        <p:blipFill>
          <a:blip r:embed="rId4" cstate="print"/>
          <a:stretch>
            <a:fillRect/>
          </a:stretch>
        </p:blipFill>
        <p:spPr>
          <a:xfrm>
            <a:off x="0" y="1126235"/>
            <a:ext cx="239267" cy="5731761"/>
          </a:xfrm>
          <a:prstGeom prst="rect">
            <a:avLst/>
          </a:prstGeom>
        </p:spPr>
      </p:pic>
      <p:sp>
        <p:nvSpPr>
          <p:cNvPr id="5" name="object 5"/>
          <p:cNvSpPr txBox="1"/>
          <p:nvPr/>
        </p:nvSpPr>
        <p:spPr>
          <a:xfrm>
            <a:off x="706932" y="2614421"/>
            <a:ext cx="10951668" cy="474489"/>
          </a:xfrm>
          <a:prstGeom prst="rect">
            <a:avLst/>
          </a:prstGeom>
          <a:effectLst/>
        </p:spPr>
        <p:txBody>
          <a:bodyPr vert="horz" wrap="square" lIns="0" tIns="12700" rIns="0" bIns="0" rtlCol="0">
            <a:spAutoFit/>
          </a:bodyPr>
          <a:lstStyle/>
          <a:p>
            <a:pPr marL="12700">
              <a:lnSpc>
                <a:spcPct val="100000"/>
              </a:lnSpc>
              <a:spcBef>
                <a:spcPts val="100"/>
              </a:spcBef>
            </a:pPr>
            <a:r>
              <a:rPr lang="en-US" sz="3000" dirty="0" err="1">
                <a:effectLst>
                  <a:outerShdw blurRad="50800" dist="38100" dir="16200000" rotWithShape="0">
                    <a:prstClr val="black">
                      <a:alpha val="40000"/>
                    </a:prstClr>
                  </a:outerShdw>
                </a:effectLst>
                <a:latin typeface="Arial MT"/>
                <a:cs typeface="Arial MT"/>
              </a:rPr>
              <a:t>Zentrale</a:t>
            </a:r>
            <a:r>
              <a:rPr lang="en-US" sz="3000" dirty="0">
                <a:effectLst>
                  <a:outerShdw blurRad="50800" dist="38100" dir="16200000" rotWithShape="0">
                    <a:prstClr val="black">
                      <a:alpha val="40000"/>
                    </a:prstClr>
                  </a:outerShdw>
                </a:effectLst>
                <a:latin typeface="Arial MT"/>
                <a:cs typeface="Arial MT"/>
              </a:rPr>
              <a:t> </a:t>
            </a:r>
            <a:r>
              <a:rPr lang="en-US" sz="3000" dirty="0" err="1">
                <a:effectLst>
                  <a:outerShdw blurRad="50800" dist="38100" dir="16200000" rotWithShape="0">
                    <a:prstClr val="black">
                      <a:alpha val="40000"/>
                    </a:prstClr>
                  </a:outerShdw>
                </a:effectLst>
                <a:latin typeface="Arial MT"/>
                <a:cs typeface="Arial MT"/>
              </a:rPr>
              <a:t>Blöcke</a:t>
            </a:r>
            <a:r>
              <a:rPr lang="uk-UA" sz="3000" dirty="0">
                <a:effectLst>
                  <a:outerShdw blurRad="50800" dist="38100" dir="16200000" rotWithShape="0">
                    <a:prstClr val="black">
                      <a:alpha val="40000"/>
                    </a:prstClr>
                  </a:outerShdw>
                </a:effectLst>
                <a:latin typeface="Arial MT"/>
                <a:cs typeface="Arial MT"/>
              </a:rPr>
              <a:t>: </a:t>
            </a:r>
            <a:r>
              <a:rPr lang="en-US" sz="3000" dirty="0">
                <a:effectLst>
                  <a:outerShdw blurRad="50800" dist="38100" dir="16200000" rotWithShape="0">
                    <a:prstClr val="black">
                      <a:alpha val="40000"/>
                    </a:prstClr>
                  </a:outerShdw>
                </a:effectLst>
                <a:latin typeface="Arial MT"/>
                <a:cs typeface="Arial MT"/>
              </a:rPr>
              <a:t>Overview</a:t>
            </a:r>
            <a:endParaRPr sz="3000" dirty="0">
              <a:effectLst>
                <a:outerShdw blurRad="50800" dist="38100" dir="16200000" rotWithShape="0">
                  <a:prstClr val="black">
                    <a:alpha val="40000"/>
                  </a:prstClr>
                </a:outerShdw>
              </a:effectLst>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932" y="179323"/>
            <a:ext cx="4101465" cy="391160"/>
          </a:xfrm>
          <a:prstGeom prst="rect">
            <a:avLst/>
          </a:prstGeom>
        </p:spPr>
        <p:txBody>
          <a:bodyPr vert="horz" wrap="square" lIns="0" tIns="12700" rIns="0" bIns="0" rtlCol="0">
            <a:spAutoFit/>
          </a:bodyPr>
          <a:lstStyle/>
          <a:p>
            <a:pPr marL="12700">
              <a:lnSpc>
                <a:spcPct val="100000"/>
              </a:lnSpc>
              <a:spcBef>
                <a:spcPts val="100"/>
              </a:spcBef>
            </a:pPr>
            <a:r>
              <a:rPr lang="en-US" spc="-5" dirty="0">
                <a:cs typeface="Consolas"/>
              </a:rPr>
              <a:t>Use case</a:t>
            </a:r>
            <a:endParaRPr dirty="0">
              <a:cs typeface="Consolas"/>
            </a:endParaRPr>
          </a:p>
        </p:txBody>
      </p:sp>
      <p:sp>
        <p:nvSpPr>
          <p:cNvPr id="3" name="object 3"/>
          <p:cNvSpPr txBox="1"/>
          <p:nvPr/>
        </p:nvSpPr>
        <p:spPr>
          <a:xfrm>
            <a:off x="881940" y="762000"/>
            <a:ext cx="11197886" cy="446917"/>
          </a:xfrm>
          <a:prstGeom prst="rect">
            <a:avLst/>
          </a:prstGeom>
        </p:spPr>
        <p:txBody>
          <a:bodyPr vert="horz" wrap="square" lIns="0" tIns="137795" rIns="0" bIns="0" rtlCol="0">
            <a:spAutoFit/>
          </a:bodyPr>
          <a:lstStyle/>
          <a:p>
            <a:pPr marL="12065">
              <a:lnSpc>
                <a:spcPct val="100000"/>
              </a:lnSpc>
              <a:spcBef>
                <a:spcPts val="1085"/>
              </a:spcBef>
              <a:buClr>
                <a:srgbClr val="006DC6"/>
              </a:buClr>
              <a:buSzPct val="58333"/>
              <a:tabLst>
                <a:tab pos="405765" algn="l"/>
                <a:tab pos="406400" algn="l"/>
              </a:tabLst>
            </a:pPr>
            <a:r>
              <a:rPr lang="de-DE" sz="2000" i="1" dirty="0">
                <a:latin typeface="Arial MT"/>
                <a:cs typeface="Arial MT"/>
              </a:rPr>
              <a:t>Es gibt zwei Möglichkeiten, Referenzblöcke/zentralisierte Blöcke zu verwenden:</a:t>
            </a:r>
          </a:p>
        </p:txBody>
      </p:sp>
      <p:pic>
        <p:nvPicPr>
          <p:cNvPr id="14" name="Picture 13" descr="A screenshot of a computer&#10;&#10;Description automatically generated">
            <a:extLst>
              <a:ext uri="{FF2B5EF4-FFF2-40B4-BE49-F238E27FC236}">
                <a16:creationId xmlns:a16="http://schemas.microsoft.com/office/drawing/2014/main" id="{06E15137-9546-0591-C815-D766AFFAA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33" y="3468618"/>
            <a:ext cx="11018124" cy="3490521"/>
          </a:xfrm>
          <a:prstGeom prst="rect">
            <a:avLst/>
          </a:prstGeom>
          <a:ln>
            <a:noFill/>
          </a:ln>
          <a:effectLst>
            <a:outerShdw blurRad="292100" dist="139700" dir="2700000" algn="tl" rotWithShape="0">
              <a:srgbClr val="333333">
                <a:alpha val="65000"/>
              </a:srgbClr>
            </a:outerShdw>
          </a:effectLst>
        </p:spPr>
      </p:pic>
      <p:sp>
        <p:nvSpPr>
          <p:cNvPr id="17" name="Arrow: Right 16">
            <a:extLst>
              <a:ext uri="{FF2B5EF4-FFF2-40B4-BE49-F238E27FC236}">
                <a16:creationId xmlns:a16="http://schemas.microsoft.com/office/drawing/2014/main" id="{6A8FAEE6-2890-C23F-9720-5D814A0FCCFA}"/>
              </a:ext>
            </a:extLst>
          </p:cNvPr>
          <p:cNvSpPr/>
          <p:nvPr/>
        </p:nvSpPr>
        <p:spPr>
          <a:xfrm>
            <a:off x="308314" y="5737098"/>
            <a:ext cx="533400" cy="152400"/>
          </a:xfrm>
          <a:prstGeom prst="rightArrow">
            <a:avLst/>
          </a:prstGeom>
          <a:ln>
            <a:solidFill>
              <a:schemeClr val="accent2">
                <a:lumMod val="75000"/>
              </a:schemeClr>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9" name="Picture 18">
            <a:extLst>
              <a:ext uri="{FF2B5EF4-FFF2-40B4-BE49-F238E27FC236}">
                <a16:creationId xmlns:a16="http://schemas.microsoft.com/office/drawing/2014/main" id="{A460950E-56D7-E07B-CA73-356557846C17}"/>
              </a:ext>
            </a:extLst>
          </p:cNvPr>
          <p:cNvPicPr>
            <a:picLocks noChangeAspect="1"/>
          </p:cNvPicPr>
          <p:nvPr/>
        </p:nvPicPr>
        <p:blipFill>
          <a:blip r:embed="rId3"/>
          <a:stretch>
            <a:fillRect/>
          </a:stretch>
        </p:blipFill>
        <p:spPr>
          <a:xfrm>
            <a:off x="881940" y="2262674"/>
            <a:ext cx="10883343" cy="1126708"/>
          </a:xfrm>
          <a:prstGeom prst="rect">
            <a:avLst/>
          </a:prstGeom>
          <a:ln>
            <a:noFill/>
          </a:ln>
          <a:effectLst>
            <a:outerShdw blurRad="292100" dist="139700" dir="2700000" algn="tl" rotWithShape="0">
              <a:srgbClr val="333333">
                <a:alpha val="65000"/>
              </a:srgbClr>
            </a:outerShdw>
          </a:effectLst>
        </p:spPr>
      </p:pic>
      <p:sp>
        <p:nvSpPr>
          <p:cNvPr id="20" name="Arrow: Right 19">
            <a:extLst>
              <a:ext uri="{FF2B5EF4-FFF2-40B4-BE49-F238E27FC236}">
                <a16:creationId xmlns:a16="http://schemas.microsoft.com/office/drawing/2014/main" id="{D82E76A4-0F18-945E-1C74-42A5C7F65C06}"/>
              </a:ext>
            </a:extLst>
          </p:cNvPr>
          <p:cNvSpPr/>
          <p:nvPr/>
        </p:nvSpPr>
        <p:spPr>
          <a:xfrm flipH="1">
            <a:off x="11310060" y="2895600"/>
            <a:ext cx="533400" cy="152400"/>
          </a:xfrm>
          <a:prstGeom prst="rightArrow">
            <a:avLst/>
          </a:prstGeom>
          <a:ln>
            <a:solidFill>
              <a:schemeClr val="accent2">
                <a:lumMod val="75000"/>
              </a:schemeClr>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D4474939-B905-4BB0-9699-99C416C54CC7}"/>
              </a:ext>
            </a:extLst>
          </p:cNvPr>
          <p:cNvSpPr txBox="1"/>
          <p:nvPr/>
        </p:nvSpPr>
        <p:spPr>
          <a:xfrm>
            <a:off x="426717" y="1288153"/>
            <a:ext cx="11201400" cy="1064394"/>
          </a:xfrm>
          <a:prstGeom prst="rect">
            <a:avLst/>
          </a:prstGeom>
          <a:noFill/>
        </p:spPr>
        <p:txBody>
          <a:bodyPr wrap="square">
            <a:spAutoFit/>
          </a:bodyPr>
          <a:lstStyle/>
          <a:p>
            <a:pPr marL="405765" indent="-393700">
              <a:spcBef>
                <a:spcPts val="1085"/>
              </a:spcBef>
              <a:buClr>
                <a:srgbClr val="006DC6"/>
              </a:buClr>
              <a:buSzPct val="58333"/>
              <a:buFont typeface="Arial MT"/>
              <a:buChar char="►"/>
              <a:tabLst>
                <a:tab pos="405765" algn="l"/>
                <a:tab pos="406400" algn="l"/>
              </a:tabLst>
            </a:pPr>
            <a:r>
              <a:rPr lang="de-DE" dirty="0">
                <a:latin typeface="Arial MT"/>
                <a:cs typeface="Arial MT"/>
              </a:rPr>
              <a:t>Im ersten Fall fügt der Benutzer über das modale Fenster </a:t>
            </a:r>
            <a:r>
              <a:rPr lang="en-US" dirty="0">
                <a:latin typeface="Arial MT"/>
                <a:cs typeface="Arial MT"/>
              </a:rPr>
              <a:t>“</a:t>
            </a:r>
            <a:r>
              <a:rPr lang="en-US" i="1" dirty="0">
                <a:latin typeface="Arial MT"/>
                <a:cs typeface="Arial MT"/>
              </a:rPr>
              <a:t>Add Block</a:t>
            </a:r>
            <a:r>
              <a:rPr lang="en-US" dirty="0">
                <a:latin typeface="Arial MT"/>
                <a:cs typeface="Arial MT"/>
              </a:rPr>
              <a:t>” </a:t>
            </a:r>
            <a:r>
              <a:rPr lang="de-DE" dirty="0">
                <a:latin typeface="Arial MT"/>
                <a:cs typeface="Arial MT"/>
              </a:rPr>
              <a:t>mit der Checkbox </a:t>
            </a:r>
            <a:r>
              <a:rPr lang="en-US" dirty="0">
                <a:latin typeface="Arial MT"/>
                <a:cs typeface="Arial MT"/>
              </a:rPr>
              <a:t>“</a:t>
            </a:r>
            <a:r>
              <a:rPr lang="en-US" b="0" i="1" dirty="0">
                <a:solidFill>
                  <a:srgbClr val="212529"/>
                </a:solidFill>
                <a:effectLst/>
                <a:latin typeface="Roboto" panose="02000000000000000000" pitchFamily="2" charset="0"/>
              </a:rPr>
              <a:t>Add Block as Reference</a:t>
            </a:r>
            <a:r>
              <a:rPr lang="en-US" i="1" dirty="0">
                <a:latin typeface="Arial MT"/>
                <a:cs typeface="Arial MT"/>
              </a:rPr>
              <a:t>”</a:t>
            </a:r>
            <a:r>
              <a:rPr lang="de-DE" i="1" dirty="0">
                <a:latin typeface="Arial MT"/>
                <a:cs typeface="Arial MT"/>
              </a:rPr>
              <a:t> </a:t>
            </a:r>
            <a:r>
              <a:rPr lang="de-DE" dirty="0">
                <a:latin typeface="Arial MT"/>
                <a:cs typeface="Arial MT"/>
              </a:rPr>
              <a:t>einen gewöhnlichen gespeicherten Block als Referenzblock hinzu.</a:t>
            </a:r>
          </a:p>
          <a:p>
            <a:pPr marL="405765" indent="-393700">
              <a:lnSpc>
                <a:spcPct val="100000"/>
              </a:lnSpc>
              <a:spcBef>
                <a:spcPts val="1085"/>
              </a:spcBef>
              <a:buClr>
                <a:srgbClr val="006DC6"/>
              </a:buClr>
              <a:buSzPct val="58333"/>
              <a:buFont typeface="Arial MT"/>
              <a:buChar char="►"/>
              <a:tabLst>
                <a:tab pos="405765" algn="l"/>
                <a:tab pos="406400" algn="l"/>
              </a:tabLst>
            </a:pPr>
            <a:endParaRPr lang="en-US"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4618FE5-8B21-3EC4-FA4C-4FB49CEF88F4}"/>
              </a:ext>
            </a:extLst>
          </p:cNvPr>
          <p:cNvPicPr>
            <a:picLocks noChangeAspect="1"/>
          </p:cNvPicPr>
          <p:nvPr/>
        </p:nvPicPr>
        <p:blipFill>
          <a:blip r:embed="rId2"/>
          <a:stretch>
            <a:fillRect/>
          </a:stretch>
        </p:blipFill>
        <p:spPr>
          <a:xfrm>
            <a:off x="381000" y="1981200"/>
            <a:ext cx="6199781" cy="2329707"/>
          </a:xfrm>
          <a:prstGeom prst="rect">
            <a:avLst/>
          </a:prstGeom>
          <a:ln>
            <a:noFill/>
          </a:ln>
          <a:effectLst>
            <a:outerShdw blurRad="292100" dist="139700" dir="2700000" algn="tl" rotWithShape="0">
              <a:srgbClr val="333333">
                <a:alpha val="65000"/>
              </a:srgbClr>
            </a:outerShdw>
          </a:effectLst>
        </p:spPr>
      </p:pic>
      <p:sp>
        <p:nvSpPr>
          <p:cNvPr id="5" name="object 5"/>
          <p:cNvSpPr txBox="1">
            <a:spLocks noGrp="1"/>
          </p:cNvSpPr>
          <p:nvPr>
            <p:ph type="title"/>
          </p:nvPr>
        </p:nvSpPr>
        <p:spPr>
          <a:xfrm>
            <a:off x="706932" y="186944"/>
            <a:ext cx="2973070" cy="391160"/>
          </a:xfrm>
          <a:prstGeom prst="rect">
            <a:avLst/>
          </a:prstGeom>
        </p:spPr>
        <p:txBody>
          <a:bodyPr vert="horz" wrap="square" lIns="0" tIns="12700" rIns="0" bIns="0" rtlCol="0">
            <a:spAutoFit/>
          </a:bodyPr>
          <a:lstStyle/>
          <a:p>
            <a:pPr marL="12700">
              <a:lnSpc>
                <a:spcPct val="100000"/>
              </a:lnSpc>
              <a:spcBef>
                <a:spcPts val="100"/>
              </a:spcBef>
            </a:pPr>
            <a:r>
              <a:rPr lang="en-US" spc="-5" dirty="0">
                <a:cs typeface="Consolas"/>
              </a:rPr>
              <a:t>Use case</a:t>
            </a:r>
            <a:endParaRPr spc="-35" dirty="0"/>
          </a:p>
        </p:txBody>
      </p:sp>
      <p:sp>
        <p:nvSpPr>
          <p:cNvPr id="7" name="TextBox 6">
            <a:extLst>
              <a:ext uri="{FF2B5EF4-FFF2-40B4-BE49-F238E27FC236}">
                <a16:creationId xmlns:a16="http://schemas.microsoft.com/office/drawing/2014/main" id="{EE79BBEA-69AD-3318-5D61-EF4C0CF6015D}"/>
              </a:ext>
            </a:extLst>
          </p:cNvPr>
          <p:cNvSpPr txBox="1"/>
          <p:nvPr/>
        </p:nvSpPr>
        <p:spPr>
          <a:xfrm>
            <a:off x="533400" y="1066800"/>
            <a:ext cx="11201400" cy="923330"/>
          </a:xfrm>
          <a:prstGeom prst="rect">
            <a:avLst/>
          </a:prstGeom>
          <a:noFill/>
        </p:spPr>
        <p:txBody>
          <a:bodyPr wrap="square">
            <a:spAutoFit/>
          </a:bodyPr>
          <a:lstStyle/>
          <a:p>
            <a:pPr marL="405765" indent="-393700">
              <a:lnSpc>
                <a:spcPct val="100000"/>
              </a:lnSpc>
              <a:spcBef>
                <a:spcPts val="1085"/>
              </a:spcBef>
              <a:buClr>
                <a:srgbClr val="006DC6"/>
              </a:buClr>
              <a:buSzPct val="58333"/>
              <a:buFont typeface="Arial MT"/>
              <a:buChar char="►"/>
              <a:tabLst>
                <a:tab pos="405765" algn="l"/>
                <a:tab pos="406400" algn="l"/>
              </a:tabLst>
            </a:pPr>
            <a:r>
              <a:rPr lang="de-DE" sz="1800" dirty="0">
                <a:latin typeface="Arial MT"/>
                <a:cs typeface="Arial MT"/>
              </a:rPr>
              <a:t>Die zweite Möglichkeit besteht darin, dass der Benutzer bereits hinzugefügte Schritte im Szenario in einen Referenzblock umwandeln möchte, indem er das modale Fenster "Als Block speichern" öffnet und das Häkchen bei "Schritte in Referenz umwandeln" setzt.</a:t>
            </a:r>
            <a:endParaRPr lang="en-US" sz="1800" dirty="0">
              <a:latin typeface="Arial MT"/>
              <a:cs typeface="Arial MT"/>
            </a:endParaRPr>
          </a:p>
        </p:txBody>
      </p:sp>
      <p:pic>
        <p:nvPicPr>
          <p:cNvPr id="11" name="Picture 10" descr="A screenshot of a computer screen&#10;&#10;Description automatically generated">
            <a:extLst>
              <a:ext uri="{FF2B5EF4-FFF2-40B4-BE49-F238E27FC236}">
                <a16:creationId xmlns:a16="http://schemas.microsoft.com/office/drawing/2014/main" id="{3DB5558E-E5BD-1954-0C70-F4B2FA83F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352800"/>
            <a:ext cx="7772400" cy="3772378"/>
          </a:xfrm>
          <a:prstGeom prst="rect">
            <a:avLst/>
          </a:prstGeom>
          <a:ln>
            <a:noFill/>
          </a:ln>
          <a:effectLst>
            <a:outerShdw blurRad="292100" dist="139700" dir="2700000" algn="tl" rotWithShape="0">
              <a:srgbClr val="333333">
                <a:alpha val="65000"/>
              </a:srgbClr>
            </a:outerShdw>
          </a:effectLst>
        </p:spPr>
      </p:pic>
      <p:sp>
        <p:nvSpPr>
          <p:cNvPr id="14" name="Arrow: Right 13">
            <a:extLst>
              <a:ext uri="{FF2B5EF4-FFF2-40B4-BE49-F238E27FC236}">
                <a16:creationId xmlns:a16="http://schemas.microsoft.com/office/drawing/2014/main" id="{47847A85-321E-943A-A4A8-890D18395130}"/>
              </a:ext>
            </a:extLst>
          </p:cNvPr>
          <p:cNvSpPr/>
          <p:nvPr/>
        </p:nvSpPr>
        <p:spPr>
          <a:xfrm>
            <a:off x="549667" y="2667000"/>
            <a:ext cx="533400" cy="152400"/>
          </a:xfrm>
          <a:prstGeom prst="rightArrow">
            <a:avLst/>
          </a:prstGeom>
          <a:ln>
            <a:solidFill>
              <a:schemeClr val="accent2">
                <a:lumMod val="75000"/>
              </a:schemeClr>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Arrow: Right 14">
            <a:extLst>
              <a:ext uri="{FF2B5EF4-FFF2-40B4-BE49-F238E27FC236}">
                <a16:creationId xmlns:a16="http://schemas.microsoft.com/office/drawing/2014/main" id="{996FEC7B-963B-9F96-1C89-912031D192A7}"/>
              </a:ext>
            </a:extLst>
          </p:cNvPr>
          <p:cNvSpPr/>
          <p:nvPr/>
        </p:nvSpPr>
        <p:spPr>
          <a:xfrm>
            <a:off x="4457700" y="5874376"/>
            <a:ext cx="533400" cy="152400"/>
          </a:xfrm>
          <a:prstGeom prst="rightArrow">
            <a:avLst/>
          </a:prstGeom>
          <a:ln>
            <a:solidFill>
              <a:schemeClr val="accent2">
                <a:lumMod val="75000"/>
              </a:schemeClr>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458F9E6-21F5-91B7-D3A2-FD35D24BF99B}"/>
              </a:ext>
            </a:extLst>
          </p:cNvPr>
          <p:cNvPicPr>
            <a:picLocks noChangeAspect="1"/>
          </p:cNvPicPr>
          <p:nvPr/>
        </p:nvPicPr>
        <p:blipFill>
          <a:blip r:embed="rId3"/>
          <a:stretch>
            <a:fillRect/>
          </a:stretch>
        </p:blipFill>
        <p:spPr>
          <a:xfrm>
            <a:off x="409272" y="3211383"/>
            <a:ext cx="11373454" cy="2405076"/>
          </a:xfrm>
          <a:prstGeom prst="rect">
            <a:avLst/>
          </a:prstGeom>
          <a:ln>
            <a:noFill/>
          </a:ln>
          <a:effectLst>
            <a:outerShdw blurRad="292100" dist="139700" dir="2700000" algn="tl" rotWithShape="0">
              <a:srgbClr val="333333">
                <a:alpha val="65000"/>
              </a:srgbClr>
            </a:outerShdw>
          </a:effectLst>
        </p:spPr>
      </p:pic>
      <p:sp>
        <p:nvSpPr>
          <p:cNvPr id="5" name="object 5"/>
          <p:cNvSpPr txBox="1">
            <a:spLocks noGrp="1"/>
          </p:cNvSpPr>
          <p:nvPr>
            <p:ph type="title"/>
          </p:nvPr>
        </p:nvSpPr>
        <p:spPr>
          <a:xfrm>
            <a:off x="762000" y="152400"/>
            <a:ext cx="6038850" cy="391160"/>
          </a:xfrm>
          <a:prstGeom prst="rect">
            <a:avLst/>
          </a:prstGeom>
        </p:spPr>
        <p:txBody>
          <a:bodyPr vert="horz" wrap="square" lIns="0" tIns="12700" rIns="0" bIns="0" rtlCol="0">
            <a:spAutoFit/>
          </a:bodyPr>
          <a:lstStyle/>
          <a:p>
            <a:pPr marL="12700">
              <a:lnSpc>
                <a:spcPct val="100000"/>
              </a:lnSpc>
              <a:spcBef>
                <a:spcPts val="100"/>
              </a:spcBef>
            </a:pPr>
            <a:r>
              <a:rPr lang="en-US" spc="-5" dirty="0">
                <a:cs typeface="Consolas"/>
              </a:rPr>
              <a:t>User Interface. Expansion-panel.</a:t>
            </a:r>
            <a:endParaRPr lang="en-US" spc="-35" dirty="0"/>
          </a:p>
        </p:txBody>
      </p:sp>
      <p:sp>
        <p:nvSpPr>
          <p:cNvPr id="10" name="TextBox 9">
            <a:extLst>
              <a:ext uri="{FF2B5EF4-FFF2-40B4-BE49-F238E27FC236}">
                <a16:creationId xmlns:a16="http://schemas.microsoft.com/office/drawing/2014/main" id="{1E5F1944-7436-FEC4-4431-55371FF4856A}"/>
              </a:ext>
            </a:extLst>
          </p:cNvPr>
          <p:cNvSpPr txBox="1"/>
          <p:nvPr/>
        </p:nvSpPr>
        <p:spPr>
          <a:xfrm>
            <a:off x="7765802" y="5685015"/>
            <a:ext cx="2362200" cy="369332"/>
          </a:xfrm>
          <a:prstGeom prst="rect">
            <a:avLst/>
          </a:prstGeom>
          <a:noFill/>
        </p:spPr>
        <p:txBody>
          <a:bodyPr wrap="square" rtlCol="0">
            <a:spAutoFit/>
          </a:bodyPr>
          <a:lstStyle/>
          <a:p>
            <a:r>
              <a:rPr lang="en-US" dirty="0" err="1">
                <a:solidFill>
                  <a:srgbClr val="FF0000"/>
                </a:solidFill>
              </a:rPr>
              <a:t>Klicken</a:t>
            </a:r>
            <a:r>
              <a:rPr lang="en-US" dirty="0">
                <a:solidFill>
                  <a:srgbClr val="FF0000"/>
                </a:solidFill>
              </a:rPr>
              <a:t> Sie auf </a:t>
            </a:r>
            <a:r>
              <a:rPr lang="en-US" dirty="0" err="1">
                <a:solidFill>
                  <a:srgbClr val="FF0000"/>
                </a:solidFill>
              </a:rPr>
              <a:t>uns</a:t>
            </a:r>
            <a:r>
              <a:rPr lang="en-US" dirty="0">
                <a:solidFill>
                  <a:srgbClr val="FF0000"/>
                </a:solidFill>
              </a:rPr>
              <a:t>!</a:t>
            </a:r>
          </a:p>
        </p:txBody>
      </p:sp>
      <p:pic>
        <p:nvPicPr>
          <p:cNvPr id="16" name="Picture 15">
            <a:extLst>
              <a:ext uri="{FF2B5EF4-FFF2-40B4-BE49-F238E27FC236}">
                <a16:creationId xmlns:a16="http://schemas.microsoft.com/office/drawing/2014/main" id="{1F845836-FB34-B50F-CA44-628C5E6E9C79}"/>
              </a:ext>
            </a:extLst>
          </p:cNvPr>
          <p:cNvPicPr>
            <a:picLocks noChangeAspect="1"/>
          </p:cNvPicPr>
          <p:nvPr/>
        </p:nvPicPr>
        <p:blipFill>
          <a:blip r:embed="rId4"/>
          <a:stretch>
            <a:fillRect/>
          </a:stretch>
        </p:blipFill>
        <p:spPr>
          <a:xfrm>
            <a:off x="8991600" y="4413659"/>
            <a:ext cx="1108678" cy="459150"/>
          </a:xfrm>
          <a:prstGeom prst="rect">
            <a:avLst/>
          </a:prstGeom>
        </p:spPr>
      </p:pic>
      <p:pic>
        <p:nvPicPr>
          <p:cNvPr id="20" name="Picture 19">
            <a:extLst>
              <a:ext uri="{FF2B5EF4-FFF2-40B4-BE49-F238E27FC236}">
                <a16:creationId xmlns:a16="http://schemas.microsoft.com/office/drawing/2014/main" id="{D8F37D6F-0E00-286B-F1C8-78521003986A}"/>
              </a:ext>
            </a:extLst>
          </p:cNvPr>
          <p:cNvPicPr>
            <a:picLocks noChangeAspect="1"/>
          </p:cNvPicPr>
          <p:nvPr/>
        </p:nvPicPr>
        <p:blipFill>
          <a:blip r:embed="rId5"/>
          <a:stretch>
            <a:fillRect/>
          </a:stretch>
        </p:blipFill>
        <p:spPr>
          <a:xfrm>
            <a:off x="9757087" y="5735562"/>
            <a:ext cx="2362200" cy="542954"/>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8BDB39EC-A6B4-BCAA-DD24-A82A79A84A4A}"/>
              </a:ext>
            </a:extLst>
          </p:cNvPr>
          <p:cNvPicPr>
            <a:picLocks noChangeAspect="1"/>
          </p:cNvPicPr>
          <p:nvPr/>
        </p:nvPicPr>
        <p:blipFill>
          <a:blip r:embed="rId6"/>
          <a:stretch>
            <a:fillRect/>
          </a:stretch>
        </p:blipFill>
        <p:spPr>
          <a:xfrm>
            <a:off x="409272" y="1654100"/>
            <a:ext cx="11401530" cy="1326978"/>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B61FD1A-7075-3F7F-8484-662EE6B7B812}"/>
              </a:ext>
            </a:extLst>
          </p:cNvPr>
          <p:cNvSpPr txBox="1"/>
          <p:nvPr/>
        </p:nvSpPr>
        <p:spPr>
          <a:xfrm>
            <a:off x="381198" y="823630"/>
            <a:ext cx="11429604" cy="646331"/>
          </a:xfrm>
          <a:prstGeom prst="rect">
            <a:avLst/>
          </a:prstGeom>
          <a:noFill/>
        </p:spPr>
        <p:txBody>
          <a:bodyPr wrap="square">
            <a:spAutoFit/>
          </a:bodyPr>
          <a:lstStyle/>
          <a:p>
            <a:pPr marL="405765" indent="-393700">
              <a:spcBef>
                <a:spcPts val="1085"/>
              </a:spcBef>
              <a:buClr>
                <a:srgbClr val="006DC6"/>
              </a:buClr>
              <a:buSzPct val="58333"/>
              <a:buFont typeface="Arial MT"/>
              <a:buChar char="►"/>
              <a:tabLst>
                <a:tab pos="405765" algn="l"/>
                <a:tab pos="406400" algn="l"/>
              </a:tabLst>
            </a:pPr>
            <a:r>
              <a:rPr lang="de-DE" dirty="0">
                <a:latin typeface="Arial MT"/>
                <a:cs typeface="Arial MT"/>
              </a:rPr>
              <a:t>Zentraler Block wird dem Szenario hinzugefügt. Wenn Sie darauf klicken, können Sie den Inhalt der zentralen Blöcke sehen.</a:t>
            </a:r>
          </a:p>
        </p:txBody>
      </p:sp>
      <p:sp>
        <p:nvSpPr>
          <p:cNvPr id="9" name="Rectangle 8">
            <a:extLst>
              <a:ext uri="{FF2B5EF4-FFF2-40B4-BE49-F238E27FC236}">
                <a16:creationId xmlns:a16="http://schemas.microsoft.com/office/drawing/2014/main" id="{E9DF4D9C-5DE0-DA60-B7CC-DCB3B43A518E}"/>
              </a:ext>
            </a:extLst>
          </p:cNvPr>
          <p:cNvSpPr/>
          <p:nvPr/>
        </p:nvSpPr>
        <p:spPr>
          <a:xfrm>
            <a:off x="9690211" y="4922438"/>
            <a:ext cx="410067" cy="399489"/>
          </a:xfrm>
          <a:prstGeom prst="rect">
            <a:avLst/>
          </a:prstGeom>
          <a:noFill/>
          <a:ln>
            <a:solidFill>
              <a:srgbClr val="FF0000"/>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ffectLst>
                <a:glow rad="228600">
                  <a:schemeClr val="accent2">
                    <a:satMod val="175000"/>
                    <a:alpha val="40000"/>
                  </a:schemeClr>
                </a:glow>
              </a:effectLst>
            </a:endParaRPr>
          </a:p>
        </p:txBody>
      </p:sp>
      <p:sp>
        <p:nvSpPr>
          <p:cNvPr id="11" name="Rectangle 10">
            <a:extLst>
              <a:ext uri="{FF2B5EF4-FFF2-40B4-BE49-F238E27FC236}">
                <a16:creationId xmlns:a16="http://schemas.microsoft.com/office/drawing/2014/main" id="{DEBE59B8-3866-85DB-9CAB-BFD4CC934BAF}"/>
              </a:ext>
            </a:extLst>
          </p:cNvPr>
          <p:cNvSpPr/>
          <p:nvPr/>
        </p:nvSpPr>
        <p:spPr>
          <a:xfrm>
            <a:off x="10224784" y="4930767"/>
            <a:ext cx="410067" cy="399489"/>
          </a:xfrm>
          <a:prstGeom prst="rect">
            <a:avLst/>
          </a:prstGeom>
          <a:noFill/>
          <a:ln>
            <a:solidFill>
              <a:srgbClr val="FF0000"/>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ffectLst>
                <a:glow rad="228600">
                  <a:schemeClr val="accent2">
                    <a:satMod val="175000"/>
                    <a:alpha val="40000"/>
                  </a:schemeClr>
                </a:glow>
              </a:effectLst>
            </a:endParaRPr>
          </a:p>
        </p:txBody>
      </p:sp>
      <p:pic>
        <p:nvPicPr>
          <p:cNvPr id="8" name="Graphic 7" descr="Cursor with solid fill">
            <a:hlinkClick r:id="rId7" action="ppaction://hlinksldjump"/>
            <a:extLst>
              <a:ext uri="{FF2B5EF4-FFF2-40B4-BE49-F238E27FC236}">
                <a16:creationId xmlns:a16="http://schemas.microsoft.com/office/drawing/2014/main" id="{745E4C69-7CE5-153A-E072-5F2FC23384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42868" y="5129115"/>
            <a:ext cx="657471" cy="657471"/>
          </a:xfrm>
          <a:prstGeom prst="rect">
            <a:avLst/>
          </a:prstGeom>
          <a:effectLst>
            <a:glow rad="63500">
              <a:schemeClr val="accent2">
                <a:satMod val="175000"/>
                <a:alpha val="40000"/>
              </a:schemeClr>
            </a:glow>
          </a:effectLst>
        </p:spPr>
      </p:pic>
      <p:pic>
        <p:nvPicPr>
          <p:cNvPr id="7" name="Graphic 6" descr="Cursor with solid fill">
            <a:hlinkClick r:id="rId10" action="ppaction://hlinksldjump"/>
            <a:extLst>
              <a:ext uri="{FF2B5EF4-FFF2-40B4-BE49-F238E27FC236}">
                <a16:creationId xmlns:a16="http://schemas.microsoft.com/office/drawing/2014/main" id="{2194477E-46A1-01B2-1355-FB9B744D8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092127">
            <a:off x="9289271" y="5151588"/>
            <a:ext cx="598307" cy="598307"/>
          </a:xfrm>
          <a:prstGeom prst="rect">
            <a:avLst/>
          </a:prstGeom>
          <a:effectLst>
            <a:glow rad="63500">
              <a:schemeClr val="accent2">
                <a:satMod val="175000"/>
                <a:alpha val="40000"/>
              </a:schemeClr>
            </a:glow>
          </a:effectLst>
        </p:spPr>
      </p:pic>
    </p:spTree>
    <p:extLst>
      <p:ext uri="{BB962C8B-B14F-4D97-AF65-F5344CB8AC3E}">
        <p14:creationId xmlns:p14="http://schemas.microsoft.com/office/powerpoint/2010/main" val="152022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94BAFC2-967F-8824-2C69-95DD78A44362}"/>
              </a:ext>
            </a:extLst>
          </p:cNvPr>
          <p:cNvPicPr>
            <a:picLocks noChangeAspect="1"/>
          </p:cNvPicPr>
          <p:nvPr/>
        </p:nvPicPr>
        <p:blipFill>
          <a:blip r:embed="rId3"/>
          <a:stretch>
            <a:fillRect/>
          </a:stretch>
        </p:blipFill>
        <p:spPr>
          <a:xfrm>
            <a:off x="9181209" y="116372"/>
            <a:ext cx="1592349" cy="6624174"/>
          </a:xfrm>
          <a:prstGeom prst="rect">
            <a:avLst/>
          </a:prstGeom>
          <a:effectLst>
            <a:outerShdw blurRad="50800" dist="38100" dir="5400000" algn="t" rotWithShape="0">
              <a:prstClr val="black">
                <a:alpha val="40000"/>
              </a:prstClr>
            </a:outerShdw>
          </a:effectLst>
        </p:spPr>
      </p:pic>
      <p:pic>
        <p:nvPicPr>
          <p:cNvPr id="3" name="Picture 2">
            <a:extLst>
              <a:ext uri="{FF2B5EF4-FFF2-40B4-BE49-F238E27FC236}">
                <a16:creationId xmlns:a16="http://schemas.microsoft.com/office/drawing/2014/main" id="{8B170CD9-2844-F691-B200-4574E71B7052}"/>
              </a:ext>
            </a:extLst>
          </p:cNvPr>
          <p:cNvPicPr>
            <a:picLocks noChangeAspect="1"/>
          </p:cNvPicPr>
          <p:nvPr/>
        </p:nvPicPr>
        <p:blipFill>
          <a:blip r:embed="rId4"/>
          <a:stretch>
            <a:fillRect/>
          </a:stretch>
        </p:blipFill>
        <p:spPr>
          <a:xfrm>
            <a:off x="304800" y="1176271"/>
            <a:ext cx="7594990" cy="4324572"/>
          </a:xfrm>
          <a:prstGeom prst="rect">
            <a:avLst/>
          </a:prstGeom>
          <a:effectLst>
            <a:outerShdw blurRad="50800" dist="38100" dir="5400000" algn="t" rotWithShape="0">
              <a:prstClr val="black">
                <a:alpha val="40000"/>
              </a:prstClr>
            </a:outerShdw>
          </a:effectLst>
        </p:spPr>
      </p:pic>
      <p:sp>
        <p:nvSpPr>
          <p:cNvPr id="5" name="object 5"/>
          <p:cNvSpPr txBox="1">
            <a:spLocks noGrp="1"/>
          </p:cNvSpPr>
          <p:nvPr>
            <p:ph type="title"/>
          </p:nvPr>
        </p:nvSpPr>
        <p:spPr>
          <a:xfrm>
            <a:off x="706932" y="186944"/>
            <a:ext cx="6038850" cy="391160"/>
          </a:xfrm>
          <a:prstGeom prst="rect">
            <a:avLst/>
          </a:prstGeom>
        </p:spPr>
        <p:txBody>
          <a:bodyPr vert="horz" wrap="square" lIns="0" tIns="12700" rIns="0" bIns="0" rtlCol="0">
            <a:spAutoFit/>
          </a:bodyPr>
          <a:lstStyle/>
          <a:p>
            <a:pPr marL="12700">
              <a:lnSpc>
                <a:spcPct val="100000"/>
              </a:lnSpc>
              <a:spcBef>
                <a:spcPts val="100"/>
              </a:spcBef>
            </a:pPr>
            <a:r>
              <a:rPr lang="en-US" spc="-5" dirty="0">
                <a:cs typeface="Consolas"/>
              </a:rPr>
              <a:t>User Interface</a:t>
            </a:r>
            <a:endParaRPr spc="-35" dirty="0"/>
          </a:p>
        </p:txBody>
      </p:sp>
      <p:sp>
        <p:nvSpPr>
          <p:cNvPr id="17" name="TextBox 16">
            <a:extLst>
              <a:ext uri="{FF2B5EF4-FFF2-40B4-BE49-F238E27FC236}">
                <a16:creationId xmlns:a16="http://schemas.microsoft.com/office/drawing/2014/main" id="{AAC2307E-26A6-E056-9497-37AA5E7BABB0}"/>
              </a:ext>
            </a:extLst>
          </p:cNvPr>
          <p:cNvSpPr txBox="1"/>
          <p:nvPr/>
        </p:nvSpPr>
        <p:spPr>
          <a:xfrm>
            <a:off x="304800" y="744679"/>
            <a:ext cx="11963400" cy="369332"/>
          </a:xfrm>
          <a:prstGeom prst="rect">
            <a:avLst/>
          </a:prstGeom>
          <a:noFill/>
        </p:spPr>
        <p:txBody>
          <a:bodyPr wrap="square">
            <a:spAutoFit/>
          </a:bodyPr>
          <a:lstStyle/>
          <a:p>
            <a:r>
              <a:rPr lang="en-US" i="1" dirty="0">
                <a:latin typeface="Arial MT"/>
              </a:rPr>
              <a:t>Edit Block</a:t>
            </a:r>
            <a:r>
              <a:rPr lang="en-US" dirty="0">
                <a:latin typeface="Arial MT"/>
              </a:rPr>
              <a:t>– </a:t>
            </a:r>
            <a:r>
              <a:rPr lang="de-DE" dirty="0">
                <a:latin typeface="Arial MT"/>
              </a:rPr>
              <a:t>modales Fenster zur Bearbeitung des zentralen Blocks</a:t>
            </a:r>
            <a:r>
              <a:rPr lang="en-US" dirty="0">
                <a:latin typeface="Arial MT"/>
              </a:rPr>
              <a:t>. </a:t>
            </a:r>
          </a:p>
        </p:txBody>
      </p:sp>
      <p:sp>
        <p:nvSpPr>
          <p:cNvPr id="18" name="Rectangle 17">
            <a:extLst>
              <a:ext uri="{FF2B5EF4-FFF2-40B4-BE49-F238E27FC236}">
                <a16:creationId xmlns:a16="http://schemas.microsoft.com/office/drawing/2014/main" id="{5BAB1795-9F66-28C3-555E-C1F39FC9918C}"/>
              </a:ext>
            </a:extLst>
          </p:cNvPr>
          <p:cNvSpPr/>
          <p:nvPr/>
        </p:nvSpPr>
        <p:spPr>
          <a:xfrm>
            <a:off x="381000" y="2743200"/>
            <a:ext cx="7385572" cy="18909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4E1B64A-5F93-801E-BD85-218E1205C22C}"/>
              </a:ext>
            </a:extLst>
          </p:cNvPr>
          <p:cNvCxnSpPr>
            <a:cxnSpLocks/>
          </p:cNvCxnSpPr>
          <p:nvPr/>
        </p:nvCxnSpPr>
        <p:spPr>
          <a:xfrm flipV="1">
            <a:off x="7458858" y="1224307"/>
            <a:ext cx="1685142" cy="1709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6DE24-E04E-5DBA-509B-ABFC0DCA9630}"/>
              </a:ext>
            </a:extLst>
          </p:cNvPr>
          <p:cNvCxnSpPr>
            <a:cxnSpLocks/>
          </p:cNvCxnSpPr>
          <p:nvPr/>
        </p:nvCxnSpPr>
        <p:spPr>
          <a:xfrm>
            <a:off x="7458858" y="2933885"/>
            <a:ext cx="1676400" cy="21336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72C1B25-B973-4D37-4DC4-75075A2142FE}"/>
              </a:ext>
            </a:extLst>
          </p:cNvPr>
          <p:cNvSpPr txBox="1"/>
          <p:nvPr/>
        </p:nvSpPr>
        <p:spPr>
          <a:xfrm>
            <a:off x="304800" y="5691528"/>
            <a:ext cx="9105900" cy="323165"/>
          </a:xfrm>
          <a:prstGeom prst="rect">
            <a:avLst/>
          </a:prstGeom>
          <a:noFill/>
        </p:spPr>
        <p:txBody>
          <a:bodyPr wrap="square" rtlCol="0">
            <a:spAutoFit/>
          </a:bodyPr>
          <a:lstStyle/>
          <a:p>
            <a:r>
              <a:rPr lang="de-DE" sz="1500" dirty="0">
                <a:solidFill>
                  <a:srgbClr val="FF0000"/>
                </a:solidFill>
                <a:latin typeface="Arial MT"/>
              </a:rPr>
              <a:t>Hier können Sie mit </a:t>
            </a:r>
            <a:r>
              <a:rPr lang="de-DE" sz="1500" dirty="0" err="1">
                <a:solidFill>
                  <a:srgbClr val="FF0000"/>
                </a:solidFill>
                <a:latin typeface="Arial MT"/>
              </a:rPr>
              <a:t>Steps</a:t>
            </a:r>
            <a:r>
              <a:rPr lang="de-DE" sz="1500" dirty="0">
                <a:solidFill>
                  <a:srgbClr val="FF0000"/>
                </a:solidFill>
                <a:latin typeface="Arial MT"/>
              </a:rPr>
              <a:t> arbeiten. Hinzufügen, löschen, deaktivieren, Werte ändern.</a:t>
            </a:r>
            <a:endParaRPr lang="en-US" sz="1500" i="1" dirty="0">
              <a:solidFill>
                <a:srgbClr val="FF0000"/>
              </a:solidFill>
              <a:latin typeface="Arial MT"/>
            </a:endParaRPr>
          </a:p>
        </p:txBody>
      </p:sp>
      <p:cxnSp>
        <p:nvCxnSpPr>
          <p:cNvPr id="35" name="Straight Connector 34">
            <a:extLst>
              <a:ext uri="{FF2B5EF4-FFF2-40B4-BE49-F238E27FC236}">
                <a16:creationId xmlns:a16="http://schemas.microsoft.com/office/drawing/2014/main" id="{8C2AD204-D64B-F8D2-0A28-22C02783230F}"/>
              </a:ext>
            </a:extLst>
          </p:cNvPr>
          <p:cNvCxnSpPr>
            <a:cxnSpLocks/>
          </p:cNvCxnSpPr>
          <p:nvPr/>
        </p:nvCxnSpPr>
        <p:spPr>
          <a:xfrm>
            <a:off x="5556478" y="4634126"/>
            <a:ext cx="539522" cy="10574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06932" y="186944"/>
            <a:ext cx="6038850" cy="391160"/>
          </a:xfrm>
          <a:prstGeom prst="rect">
            <a:avLst/>
          </a:prstGeom>
        </p:spPr>
        <p:txBody>
          <a:bodyPr vert="horz" wrap="square" lIns="0" tIns="12700" rIns="0" bIns="0" rtlCol="0">
            <a:spAutoFit/>
          </a:bodyPr>
          <a:lstStyle/>
          <a:p>
            <a:pPr marL="12700">
              <a:lnSpc>
                <a:spcPct val="100000"/>
              </a:lnSpc>
              <a:spcBef>
                <a:spcPts val="100"/>
              </a:spcBef>
            </a:pPr>
            <a:r>
              <a:rPr lang="en-US" spc="-5" dirty="0">
                <a:cs typeface="Consolas"/>
              </a:rPr>
              <a:t>User Interface</a:t>
            </a:r>
            <a:endParaRPr spc="-35" dirty="0"/>
          </a:p>
        </p:txBody>
      </p:sp>
      <p:sp>
        <p:nvSpPr>
          <p:cNvPr id="17" name="TextBox 16">
            <a:extLst>
              <a:ext uri="{FF2B5EF4-FFF2-40B4-BE49-F238E27FC236}">
                <a16:creationId xmlns:a16="http://schemas.microsoft.com/office/drawing/2014/main" id="{AAC2307E-26A6-E056-9497-37AA5E7BABB0}"/>
              </a:ext>
            </a:extLst>
          </p:cNvPr>
          <p:cNvSpPr txBox="1"/>
          <p:nvPr/>
        </p:nvSpPr>
        <p:spPr>
          <a:xfrm>
            <a:off x="166984" y="771615"/>
            <a:ext cx="11734800" cy="646331"/>
          </a:xfrm>
          <a:prstGeom prst="rect">
            <a:avLst/>
          </a:prstGeom>
          <a:noFill/>
        </p:spPr>
        <p:txBody>
          <a:bodyPr wrap="square">
            <a:spAutoFit/>
          </a:bodyPr>
          <a:lstStyle/>
          <a:p>
            <a:r>
              <a:rPr lang="en-US" i="1" dirty="0">
                <a:latin typeface="Arial MT"/>
              </a:rPr>
              <a:t>Remove Reference and Unpack Block</a:t>
            </a:r>
            <a:r>
              <a:rPr lang="en-US" dirty="0">
                <a:latin typeface="Arial MT"/>
              </a:rPr>
              <a:t>– </a:t>
            </a:r>
            <a:r>
              <a:rPr lang="de-DE" dirty="0">
                <a:latin typeface="Arial MT"/>
              </a:rPr>
              <a:t>ruft eine Warnmeldung auf, um die Aktionen des Benutzers zu bestätigen, löscht den Schritt als Referenz und entpackt (fügt Schritte aus dem Block hinzu) im Szenario.</a:t>
            </a:r>
            <a:endParaRPr lang="en-US" i="1" dirty="0">
              <a:latin typeface="Arial MT"/>
            </a:endParaRPr>
          </a:p>
        </p:txBody>
      </p:sp>
      <p:pic>
        <p:nvPicPr>
          <p:cNvPr id="24" name="Picture 23">
            <a:extLst>
              <a:ext uri="{FF2B5EF4-FFF2-40B4-BE49-F238E27FC236}">
                <a16:creationId xmlns:a16="http://schemas.microsoft.com/office/drawing/2014/main" id="{2DDEE628-2DF2-1231-518D-B654E4C32A21}"/>
              </a:ext>
            </a:extLst>
          </p:cNvPr>
          <p:cNvPicPr>
            <a:picLocks noChangeAspect="1"/>
          </p:cNvPicPr>
          <p:nvPr/>
        </p:nvPicPr>
        <p:blipFill>
          <a:blip r:embed="rId2"/>
          <a:stretch>
            <a:fillRect/>
          </a:stretch>
        </p:blipFill>
        <p:spPr>
          <a:xfrm>
            <a:off x="685161" y="4764643"/>
            <a:ext cx="10747898" cy="1531663"/>
          </a:xfrm>
          <a:prstGeom prst="rect">
            <a:avLst/>
          </a:prstGeom>
          <a:ln>
            <a:noFill/>
          </a:ln>
          <a:effectLst>
            <a:outerShdw blurRad="292100" dist="139700" dir="2700000" algn="tl" rotWithShape="0">
              <a:srgbClr val="333333">
                <a:alpha val="65000"/>
              </a:srgbClr>
            </a:outerShdw>
          </a:effectLst>
        </p:spPr>
      </p:pic>
      <p:pic>
        <p:nvPicPr>
          <p:cNvPr id="37" name="Picture 36">
            <a:extLst>
              <a:ext uri="{FF2B5EF4-FFF2-40B4-BE49-F238E27FC236}">
                <a16:creationId xmlns:a16="http://schemas.microsoft.com/office/drawing/2014/main" id="{18F72781-5085-5260-B1D4-055C722861AC}"/>
              </a:ext>
            </a:extLst>
          </p:cNvPr>
          <p:cNvPicPr>
            <a:picLocks noChangeAspect="1"/>
          </p:cNvPicPr>
          <p:nvPr/>
        </p:nvPicPr>
        <p:blipFill>
          <a:blip r:embed="rId3"/>
          <a:stretch>
            <a:fillRect/>
          </a:stretch>
        </p:blipFill>
        <p:spPr>
          <a:xfrm>
            <a:off x="257558" y="1886161"/>
            <a:ext cx="7177384" cy="1517759"/>
          </a:xfrm>
          <a:prstGeom prst="rect">
            <a:avLst/>
          </a:prstGeom>
          <a:ln>
            <a:noFill/>
          </a:ln>
          <a:effectLst>
            <a:outerShdw blurRad="292100" dist="139700" dir="2700000" algn="tl" rotWithShape="0">
              <a:srgbClr val="333333">
                <a:alpha val="65000"/>
              </a:srgbClr>
            </a:outerShdw>
          </a:effectLst>
        </p:spPr>
      </p:pic>
      <p:sp>
        <p:nvSpPr>
          <p:cNvPr id="29" name="Arrow: Right 28">
            <a:extLst>
              <a:ext uri="{FF2B5EF4-FFF2-40B4-BE49-F238E27FC236}">
                <a16:creationId xmlns:a16="http://schemas.microsoft.com/office/drawing/2014/main" id="{DDDB579E-B84C-F274-D42A-29DE6478FE5F}"/>
              </a:ext>
            </a:extLst>
          </p:cNvPr>
          <p:cNvSpPr/>
          <p:nvPr/>
        </p:nvSpPr>
        <p:spPr>
          <a:xfrm rot="16200000" flipH="1">
            <a:off x="9861445" y="4575148"/>
            <a:ext cx="846234" cy="304800"/>
          </a:xfrm>
          <a:prstGeom prst="rightArrow">
            <a:avLst/>
          </a:prstGeom>
          <a:ln>
            <a:solidFill>
              <a:schemeClr val="accent2">
                <a:lumMod val="75000"/>
              </a:schemeClr>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626CBC39-5960-56B1-6A1D-6E1FD464EEAA}"/>
              </a:ext>
            </a:extLst>
          </p:cNvPr>
          <p:cNvPicPr>
            <a:picLocks noChangeAspect="1"/>
          </p:cNvPicPr>
          <p:nvPr/>
        </p:nvPicPr>
        <p:blipFill>
          <a:blip r:embed="rId4"/>
          <a:stretch>
            <a:fillRect/>
          </a:stretch>
        </p:blipFill>
        <p:spPr>
          <a:xfrm>
            <a:off x="7759652" y="1515250"/>
            <a:ext cx="4205584" cy="2259579"/>
          </a:xfrm>
          <a:prstGeom prst="rect">
            <a:avLst/>
          </a:prstGeom>
          <a:ln>
            <a:noFill/>
          </a:ln>
          <a:effectLst>
            <a:outerShdw blurRad="292100" dist="139700" dir="2700000" algn="tl" rotWithShape="0">
              <a:srgbClr val="333333">
                <a:alpha val="65000"/>
              </a:srgbClr>
            </a:outerShdw>
          </a:effectLst>
        </p:spPr>
      </p:pic>
      <p:pic>
        <p:nvPicPr>
          <p:cNvPr id="38" name="Graphic 37" descr="Cursor with solid fill">
            <a:hlinkClick r:id="rId5" action="ppaction://hlinksldjump"/>
            <a:extLst>
              <a:ext uri="{FF2B5EF4-FFF2-40B4-BE49-F238E27FC236}">
                <a16:creationId xmlns:a16="http://schemas.microsoft.com/office/drawing/2014/main" id="{71882181-B53E-B3D6-6F26-0C2187EF13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507873" flipH="1">
            <a:off x="9017156" y="3415766"/>
            <a:ext cx="598307" cy="598307"/>
          </a:xfrm>
          <a:prstGeom prst="rect">
            <a:avLst/>
          </a:prstGeom>
          <a:effectLst>
            <a:glow rad="63500">
              <a:schemeClr val="tx1">
                <a:lumMod val="95000"/>
                <a:lumOff val="5000"/>
                <a:alpha val="40000"/>
              </a:schemeClr>
            </a:glow>
          </a:effectLst>
        </p:spPr>
      </p:pic>
      <p:sp>
        <p:nvSpPr>
          <p:cNvPr id="8" name="Arrow: Right 7">
            <a:extLst>
              <a:ext uri="{FF2B5EF4-FFF2-40B4-BE49-F238E27FC236}">
                <a16:creationId xmlns:a16="http://schemas.microsoft.com/office/drawing/2014/main" id="{822E521B-8F72-3E11-75BA-7836DD09FE77}"/>
              </a:ext>
            </a:extLst>
          </p:cNvPr>
          <p:cNvSpPr/>
          <p:nvPr/>
        </p:nvSpPr>
        <p:spPr>
          <a:xfrm rot="10800000" flipH="1">
            <a:off x="7011825" y="2495392"/>
            <a:ext cx="846234" cy="304800"/>
          </a:xfrm>
          <a:prstGeom prst="rightArrow">
            <a:avLst/>
          </a:prstGeom>
          <a:ln>
            <a:solidFill>
              <a:schemeClr val="accent2">
                <a:lumMod val="75000"/>
              </a:schemeClr>
            </a:solidFill>
          </a:ln>
          <a:effectLst>
            <a:glow rad="635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73F265C-B7D9-7D43-7569-9CE5227C7D68}"/>
              </a:ext>
            </a:extLst>
          </p:cNvPr>
          <p:cNvSpPr/>
          <p:nvPr/>
        </p:nvSpPr>
        <p:spPr>
          <a:xfrm>
            <a:off x="6422317" y="2895600"/>
            <a:ext cx="323465" cy="381000"/>
          </a:xfrm>
          <a:prstGeom prst="rect">
            <a:avLst/>
          </a:prstGeom>
          <a:noFill/>
          <a:ln>
            <a:solidFill>
              <a:srgbClr val="FF0000"/>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ursor with solid fill">
            <a:hlinkClick r:id="rId5" action="ppaction://hlinksldjump"/>
            <a:extLst>
              <a:ext uri="{FF2B5EF4-FFF2-40B4-BE49-F238E27FC236}">
                <a16:creationId xmlns:a16="http://schemas.microsoft.com/office/drawing/2014/main" id="{D5798E73-3925-2E43-0235-B13DDF1B53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507873" flipH="1">
            <a:off x="6447874" y="3081922"/>
            <a:ext cx="598307" cy="598307"/>
          </a:xfrm>
          <a:prstGeom prst="rect">
            <a:avLst/>
          </a:prstGeom>
          <a:effectLst>
            <a:glow rad="63500">
              <a:schemeClr val="tx1">
                <a:lumMod val="95000"/>
                <a:lumOff val="5000"/>
                <a:alpha val="40000"/>
              </a:schemeClr>
            </a:glow>
          </a:effectLst>
        </p:spPr>
      </p:pic>
    </p:spTree>
    <p:extLst>
      <p:ext uri="{BB962C8B-B14F-4D97-AF65-F5344CB8AC3E}">
        <p14:creationId xmlns:p14="http://schemas.microsoft.com/office/powerpoint/2010/main" val="367118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DC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195</Words>
  <Application>Microsoft Office PowerPoint</Application>
  <PresentationFormat>Widescreen</PresentationFormat>
  <Paragraphs>16</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 MT</vt:lpstr>
      <vt:lpstr>Calibri</vt:lpstr>
      <vt:lpstr>Roboto</vt:lpstr>
      <vt:lpstr>Office Theme</vt:lpstr>
      <vt:lpstr>PowerPoint Presentation</vt:lpstr>
      <vt:lpstr>Use case</vt:lpstr>
      <vt:lpstr>Use case</vt:lpstr>
      <vt:lpstr>User Interface. Expansion-panel.</vt:lpstr>
      <vt:lpstr>User Interface</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Complonent</dc:title>
  <dc:creator>Makhneva, Alena</dc:creator>
  <cp:lastModifiedBy>Karmazina, Nataliia</cp:lastModifiedBy>
  <cp:revision>16</cp:revision>
  <dcterms:created xsi:type="dcterms:W3CDTF">2023-09-14T09:08:48Z</dcterms:created>
  <dcterms:modified xsi:type="dcterms:W3CDTF">2023-10-13T14:27:09Z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2023-07-28T00:00:00Z</vt:filetime>
  </property>
  <property fmtid="{D5CDD505-2E9C-101B-9397-08002B2CF9AE}" pid="3" name="Creator">
    <vt:lpwstr>Microsoft® PowerPoint® für Microsoft 365</vt:lpwstr>
  </property>
  <property fmtid="{D5CDD505-2E9C-101B-9397-08002B2CF9AE}" pid="4" name="LastSaved">
    <vt:filetime>2023-09-14T00:00:00Z</vt:filetime>
  </property>
</Properties>
</file>