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57" r:id="rId4"/>
    <p:sldId id="261" r:id="rId5"/>
    <p:sldId id="277" r:id="rId6"/>
    <p:sldId id="274" r:id="rId7"/>
    <p:sldId id="278" r:id="rId8"/>
  </p:sldIdLst>
  <p:sldSz cx="9144000" cy="5143500" type="screen16x9"/>
  <p:notesSz cx="7010400" cy="92964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D7D7D7"/>
    <a:srgbClr val="955868"/>
    <a:srgbClr val="F5A67F"/>
    <a:srgbClr val="FFE3A4"/>
    <a:srgbClr val="8A92A5"/>
    <a:srgbClr val="006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4B23E-C696-49CB-81D4-5AC61E9E49E0}">
  <a:tblStyle styleId="{6974B23E-C696-49CB-81D4-5AC61E9E4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pwirth.github.io/Data-Analytics-Project-2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76646" y="778011"/>
            <a:ext cx="5416977" cy="19740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/>
              <a:t>The BIG Green</a:t>
            </a:r>
            <a:br>
              <a:rPr lang="en-US" sz="5800" dirty="0"/>
            </a:br>
            <a:r>
              <a:rPr lang="en-US" sz="5800" dirty="0"/>
              <a:t>(Dashboard)</a:t>
            </a:r>
            <a:endParaRPr sz="5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7230-B0DC-41D0-934D-F9F08F0E3824}"/>
              </a:ext>
            </a:extLst>
          </p:cNvPr>
          <p:cNvSpPr txBox="1"/>
          <p:nvPr/>
        </p:nvSpPr>
        <p:spPr>
          <a:xfrm>
            <a:off x="457199" y="3626825"/>
            <a:ext cx="186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Philip Wirth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Dowlin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Lourdes Milano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70;p15">
            <a:extLst>
              <a:ext uri="{FF2B5EF4-FFF2-40B4-BE49-F238E27FC236}">
                <a16:creationId xmlns:a16="http://schemas.microsoft.com/office/drawing/2014/main" id="{0B294492-C043-451D-B46A-8DFCB529D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223" y="271784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F8BFEF4-7393-454E-B56B-F4EB1028CED4}"/>
              </a:ext>
            </a:extLst>
          </p:cNvPr>
          <p:cNvSpPr txBox="1">
            <a:spLocks/>
          </p:cNvSpPr>
          <p:nvPr/>
        </p:nvSpPr>
        <p:spPr>
          <a:xfrm>
            <a:off x="319218" y="1337969"/>
            <a:ext cx="5962087" cy="213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buNone/>
            </a:pPr>
            <a:r>
              <a:rPr lang="en-US" sz="1400" dirty="0"/>
              <a:t>The impacts of climate change are global in scope and unprecedented in scale. Global climate change has already resulted in a wide range of impacts across every region. </a:t>
            </a:r>
          </a:p>
          <a:p>
            <a:pPr marL="88900" indent="0">
              <a:buNone/>
            </a:pPr>
            <a:endParaRPr lang="en-US" sz="1400" dirty="0"/>
          </a:p>
          <a:p>
            <a:r>
              <a:rPr lang="en-US" sz="1400" dirty="0"/>
              <a:t>Relationships between greenhouse emission and power generation</a:t>
            </a:r>
          </a:p>
          <a:p>
            <a:r>
              <a:rPr lang="en-US" sz="1400" dirty="0"/>
              <a:t>Changes in C02 emissions across US from 1990 to 2018</a:t>
            </a:r>
          </a:p>
          <a:p>
            <a:r>
              <a:rPr lang="en-US" sz="1400" dirty="0"/>
              <a:t> Air quality vs emissions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C1AFC1-D4D6-4D98-9246-80BB545BF939}"/>
              </a:ext>
            </a:extLst>
          </p:cNvPr>
          <p:cNvGrpSpPr/>
          <p:nvPr/>
        </p:nvGrpSpPr>
        <p:grpSpPr>
          <a:xfrm>
            <a:off x="5412921" y="1875573"/>
            <a:ext cx="3731079" cy="3186283"/>
            <a:chOff x="5412921" y="1875573"/>
            <a:chExt cx="3731079" cy="3186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5AEC7-5983-4028-A1D3-392DDDF6A63E}"/>
                </a:ext>
              </a:extLst>
            </p:cNvPr>
            <p:cNvSpPr/>
            <p:nvPr/>
          </p:nvSpPr>
          <p:spPr>
            <a:xfrm>
              <a:off x="5412921" y="1875573"/>
              <a:ext cx="3453619" cy="3186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FF8B2-1BCF-45F4-B315-AA13A04979FE}"/>
                </a:ext>
              </a:extLst>
            </p:cNvPr>
            <p:cNvSpPr/>
            <p:nvPr/>
          </p:nvSpPr>
          <p:spPr>
            <a:xfrm>
              <a:off x="5690381" y="2027973"/>
              <a:ext cx="3453619" cy="193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6" descr="Image result for python flask logo">
            <a:extLst>
              <a:ext uri="{FF2B5EF4-FFF2-40B4-BE49-F238E27FC236}">
                <a16:creationId xmlns:a16="http://schemas.microsoft.com/office/drawing/2014/main" id="{B6F4FEEB-8605-482C-BAF2-57C7BD2D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7" b="90541" l="9692" r="89868">
                        <a14:foregroundMark x1="62996" y1="35135" x2="62996" y2="44144"/>
                        <a14:foregroundMark x1="50220" y1="24775" x2="49339" y2="58108"/>
                        <a14:foregroundMark x1="47577" y1="80180" x2="54626" y2="75676"/>
                        <a14:foregroundMark x1="47577" y1="90541" x2="47577" y2="90541"/>
                        <a14:foregroundMark x1="48458" y1="90541" x2="48458" y2="90541"/>
                        <a14:foregroundMark x1="49339" y1="79730" x2="40969" y2="80631"/>
                        <a14:foregroundMark x1="38326" y1="79730" x2="39648" y2="59910"/>
                        <a14:foregroundMark x1="40969" y1="83784" x2="33921" y2="60811"/>
                        <a14:foregroundMark x1="33921" y1="60811" x2="39648" y2="35135"/>
                        <a14:foregroundMark x1="73128" y1="22973" x2="66520" y2="75225"/>
                        <a14:foregroundMark x1="68282" y1="79730" x2="60352" y2="85135"/>
                        <a14:foregroundMark x1="66079" y1="80631" x2="46256" y2="81081"/>
                        <a14:foregroundMark x1="47577" y1="82883" x2="32599" y2="63063"/>
                        <a14:foregroundMark x1="32599" y1="63063" x2="33040" y2="15315"/>
                        <a14:foregroundMark x1="33040" y1="15315" x2="55066" y2="13063"/>
                        <a14:foregroundMark x1="55066" y1="13063" x2="65198" y2="15315"/>
                        <a14:foregroundMark x1="69163" y1="18018" x2="48899" y2="8108"/>
                        <a14:foregroundMark x1="48899" y1="8108" x2="27313" y2="13514"/>
                        <a14:foregroundMark x1="27313" y1="13514" x2="23789" y2="28829"/>
                        <a14:foregroundMark x1="26872" y1="36486" x2="25110" y2="60811"/>
                        <a14:foregroundMark x1="28634" y1="69369" x2="40969" y2="82432"/>
                        <a14:foregroundMark x1="36564" y1="80180" x2="58590" y2="77477"/>
                        <a14:foregroundMark x1="58590" y1="77477" x2="73568" y2="61261"/>
                        <a14:foregroundMark x1="73568" y1="61261" x2="77533" y2="48198"/>
                        <a14:foregroundMark x1="70044" y1="14414" x2="76652" y2="41892"/>
                        <a14:foregroundMark x1="74890" y1="33784" x2="75771" y2="15315"/>
                        <a14:foregroundMark x1="75330" y1="14865" x2="73128" y2="9459"/>
                        <a14:foregroundMark x1="77093" y1="12162" x2="76211" y2="9459"/>
                        <a14:foregroundMark x1="73568" y1="10811" x2="60352" y2="9459"/>
                        <a14:foregroundMark x1="73568" y1="9009" x2="54626" y2="7658"/>
                        <a14:foregroundMark x1="63877" y1="7658" x2="33480" y2="7207"/>
                        <a14:foregroundMark x1="24670" y1="64865" x2="24229" y2="44144"/>
                        <a14:foregroundMark x1="23348" y1="27477" x2="28194" y2="10360"/>
                        <a14:foregroundMark x1="23789" y1="22973" x2="25551" y2="10360"/>
                        <a14:foregroundMark x1="33040" y1="9009" x2="23789" y2="18018"/>
                        <a14:foregroundMark x1="22907" y1="22523" x2="26432" y2="11261"/>
                        <a14:foregroundMark x1="23348" y1="14865" x2="23348" y2="14865"/>
                        <a14:foregroundMark x1="24229" y1="11261" x2="24229" y2="11261"/>
                        <a14:foregroundMark x1="25551" y1="10360" x2="25551" y2="10360"/>
                        <a14:foregroundMark x1="29075" y1="8559" x2="29075" y2="8559"/>
                        <a14:foregroundMark x1="30837" y1="7658" x2="30837" y2="7658"/>
                        <a14:foregroundMark x1="26872" y1="8108" x2="26872" y2="8108"/>
                        <a14:foregroundMark x1="25991" y1="9009" x2="25110" y2="9459"/>
                        <a14:foregroundMark x1="23789" y1="12162" x2="23789" y2="12162"/>
                        <a14:foregroundMark x1="22907" y1="11712" x2="22907" y2="11712"/>
                        <a14:foregroundMark x1="22907" y1="11261" x2="22907" y2="11261"/>
                        <a14:foregroundMark x1="22907" y1="9910" x2="22907" y2="9910"/>
                        <a14:foregroundMark x1="24229" y1="9459" x2="24229" y2="9459"/>
                        <a14:foregroundMark x1="27313" y1="7658" x2="27313" y2="7658"/>
                        <a14:foregroundMark x1="30837" y1="7658" x2="30837" y2="7658"/>
                        <a14:foregroundMark x1="32159" y1="6757" x2="32159" y2="6757"/>
                        <a14:foregroundMark x1="29075" y1="6757" x2="29075" y2="6757"/>
                        <a14:foregroundMark x1="43612" y1="6757" x2="43612" y2="6757"/>
                        <a14:foregroundMark x1="48018" y1="6757" x2="48018" y2="6757"/>
                        <a14:foregroundMark x1="58150" y1="7658" x2="58150" y2="7658"/>
                        <a14:foregroundMark x1="56828" y1="6757" x2="55066" y2="6757"/>
                        <a14:foregroundMark x1="59471" y1="6757" x2="59471" y2="6757"/>
                        <a14:foregroundMark x1="62996" y1="7658" x2="62996" y2="7658"/>
                        <a14:foregroundMark x1="62555" y1="7658" x2="62555" y2="7658"/>
                        <a14:foregroundMark x1="60352" y1="6757" x2="60352" y2="6757"/>
                        <a14:foregroundMark x1="64317" y1="7658" x2="64317" y2="7658"/>
                        <a14:foregroundMark x1="66960" y1="8108" x2="66960" y2="8108"/>
                        <a14:foregroundMark x1="69604" y1="8108" x2="69604" y2="8108"/>
                        <a14:foregroundMark x1="62996" y1="7207" x2="62996" y2="7207"/>
                        <a14:foregroundMark x1="65639" y1="7207" x2="65639" y2="7207"/>
                        <a14:foregroundMark x1="69604" y1="6757" x2="69604" y2="6757"/>
                        <a14:foregroundMark x1="72687" y1="7658" x2="72687" y2="7658"/>
                        <a14:foregroundMark x1="75330" y1="8108" x2="75330" y2="8108"/>
                        <a14:foregroundMark x1="71806" y1="7658" x2="71806" y2="7658"/>
                        <a14:foregroundMark x1="69163" y1="6757" x2="71366" y2="6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94" y="3019809"/>
            <a:ext cx="1757353" cy="17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FCDDBE-776E-4ACC-95AF-EB28C94A093C}"/>
              </a:ext>
            </a:extLst>
          </p:cNvPr>
          <p:cNvGrpSpPr/>
          <p:nvPr/>
        </p:nvGrpSpPr>
        <p:grpSpPr>
          <a:xfrm>
            <a:off x="334610" y="2826293"/>
            <a:ext cx="890033" cy="1112840"/>
            <a:chOff x="808263" y="1875574"/>
            <a:chExt cx="1211037" cy="1556147"/>
          </a:xfrm>
        </p:grpSpPr>
        <p:pic>
          <p:nvPicPr>
            <p:cNvPr id="15" name="Picture 10" descr="Image result for csv logo">
              <a:extLst>
                <a:ext uri="{FF2B5EF4-FFF2-40B4-BE49-F238E27FC236}">
                  <a16:creationId xmlns:a16="http://schemas.microsoft.com/office/drawing/2014/main" id="{7E86226A-6FB5-4FA5-BED8-CA17ADC8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808263" y="18755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csv logo">
              <a:extLst>
                <a:ext uri="{FF2B5EF4-FFF2-40B4-BE49-F238E27FC236}">
                  <a16:creationId xmlns:a16="http://schemas.microsoft.com/office/drawing/2014/main" id="{77E06D21-D7A7-4A29-A3E0-541C834BE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960663" y="20279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csv logo">
              <a:extLst>
                <a:ext uri="{FF2B5EF4-FFF2-40B4-BE49-F238E27FC236}">
                  <a16:creationId xmlns:a16="http://schemas.microsoft.com/office/drawing/2014/main" id="{4E0AC6B3-1488-4C66-B83B-E0B2D3982C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1113063" y="21803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32427-C9A3-4EE8-9C96-4C02C2CD35AF}"/>
              </a:ext>
            </a:extLst>
          </p:cNvPr>
          <p:cNvGrpSpPr/>
          <p:nvPr/>
        </p:nvGrpSpPr>
        <p:grpSpPr>
          <a:xfrm>
            <a:off x="1509099" y="1404183"/>
            <a:ext cx="1174332" cy="1050985"/>
            <a:chOff x="1438977" y="1279298"/>
            <a:chExt cx="1656743" cy="1482726"/>
          </a:xfrm>
        </p:grpSpPr>
        <p:pic>
          <p:nvPicPr>
            <p:cNvPr id="19" name="Picture 34" descr="Image result for python logo">
              <a:extLst>
                <a:ext uri="{FF2B5EF4-FFF2-40B4-BE49-F238E27FC236}">
                  <a16:creationId xmlns:a16="http://schemas.microsoft.com/office/drawing/2014/main" id="{C39CB625-9048-43E0-9902-AC8357B2B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5099" r="14391" b="8679"/>
            <a:stretch/>
          </p:blipFill>
          <p:spPr bwMode="auto">
            <a:xfrm>
              <a:off x="1438977" y="1331499"/>
              <a:ext cx="1150320" cy="143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jupyter notebook logo">
              <a:extLst>
                <a:ext uri="{FF2B5EF4-FFF2-40B4-BE49-F238E27FC236}">
                  <a16:creationId xmlns:a16="http://schemas.microsoft.com/office/drawing/2014/main" id="{E3FA74E6-18D7-487E-A7E8-73F30ACC2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09" y="1279298"/>
              <a:ext cx="709611" cy="82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js html css logo">
            <a:extLst>
              <a:ext uri="{FF2B5EF4-FFF2-40B4-BE49-F238E27FC236}">
                <a16:creationId xmlns:a16="http://schemas.microsoft.com/office/drawing/2014/main" id="{EBC2C690-C911-4CD9-8E86-BF5BFE95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1" b="20822"/>
          <a:stretch/>
        </p:blipFill>
        <p:spPr bwMode="auto">
          <a:xfrm>
            <a:off x="6279819" y="3598841"/>
            <a:ext cx="2067270" cy="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0E24D-5604-4767-80EE-792F1D6E2921}"/>
              </a:ext>
            </a:extLst>
          </p:cNvPr>
          <p:cNvGrpSpPr/>
          <p:nvPr/>
        </p:nvGrpSpPr>
        <p:grpSpPr>
          <a:xfrm>
            <a:off x="3494440" y="1224450"/>
            <a:ext cx="2032787" cy="1101253"/>
            <a:chOff x="5770534" y="-65000"/>
            <a:chExt cx="3410919" cy="1847850"/>
          </a:xfrm>
        </p:grpSpPr>
        <p:pic>
          <p:nvPicPr>
            <p:cNvPr id="17" name="Picture 24" descr="Image result for postgresql logo">
              <a:extLst>
                <a:ext uri="{FF2B5EF4-FFF2-40B4-BE49-F238E27FC236}">
                  <a16:creationId xmlns:a16="http://schemas.microsoft.com/office/drawing/2014/main" id="{C9AC66D8-A967-460D-8D17-3C65796A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Image result for sql logo">
              <a:extLst>
                <a:ext uri="{FF2B5EF4-FFF2-40B4-BE49-F238E27FC236}">
                  <a16:creationId xmlns:a16="http://schemas.microsoft.com/office/drawing/2014/main" id="{9E637C0F-74A9-4C93-8601-543EE69A5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web design">
            <a:extLst>
              <a:ext uri="{FF2B5EF4-FFF2-40B4-BE49-F238E27FC236}">
                <a16:creationId xmlns:a16="http://schemas.microsoft.com/office/drawing/2014/main" id="{4D765A14-6595-4CCD-923E-D03DB4B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9" y="681679"/>
            <a:ext cx="2056442" cy="17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D077DF2-DEBA-4838-8911-E8383D42677A}"/>
              </a:ext>
            </a:extLst>
          </p:cNvPr>
          <p:cNvSpPr/>
          <p:nvPr/>
        </p:nvSpPr>
        <p:spPr>
          <a:xfrm>
            <a:off x="148265" y="2751800"/>
            <a:ext cx="1288649" cy="128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A99C6-867F-44EA-98E8-33E24E2BD74F}"/>
              </a:ext>
            </a:extLst>
          </p:cNvPr>
          <p:cNvSpPr/>
          <p:nvPr/>
        </p:nvSpPr>
        <p:spPr>
          <a:xfrm>
            <a:off x="1384914" y="1208974"/>
            <a:ext cx="1581655" cy="15816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FE23BA-23EA-4A0E-80EB-A16478216FF3}"/>
              </a:ext>
            </a:extLst>
          </p:cNvPr>
          <p:cNvSpPr/>
          <p:nvPr/>
        </p:nvSpPr>
        <p:spPr>
          <a:xfrm>
            <a:off x="3374605" y="1016448"/>
            <a:ext cx="1720035" cy="172003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D643D5-FD7E-4032-B240-981A57E74095}"/>
              </a:ext>
            </a:extLst>
          </p:cNvPr>
          <p:cNvSpPr/>
          <p:nvPr/>
        </p:nvSpPr>
        <p:spPr>
          <a:xfrm>
            <a:off x="3814252" y="3210459"/>
            <a:ext cx="1581655" cy="1581655"/>
          </a:xfrm>
          <a:prstGeom prst="ellipse">
            <a:avLst/>
          </a:prstGeom>
          <a:noFill/>
          <a:ln>
            <a:solidFill>
              <a:srgbClr val="955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40D6F3-CF87-4754-8E4B-D2177348CF35}"/>
              </a:ext>
            </a:extLst>
          </p:cNvPr>
          <p:cNvSpPr/>
          <p:nvPr/>
        </p:nvSpPr>
        <p:spPr>
          <a:xfrm>
            <a:off x="6279819" y="3517176"/>
            <a:ext cx="2171037" cy="894870"/>
          </a:xfrm>
          <a:prstGeom prst="round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F51B30-C768-41E2-86BC-11A181F708F6}"/>
              </a:ext>
            </a:extLst>
          </p:cNvPr>
          <p:cNvSpPr/>
          <p:nvPr/>
        </p:nvSpPr>
        <p:spPr>
          <a:xfrm>
            <a:off x="6155872" y="561306"/>
            <a:ext cx="2376596" cy="1934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8AC6A1D-B243-4B73-A92C-52F7A3365CFF}"/>
              </a:ext>
            </a:extLst>
          </p:cNvPr>
          <p:cNvSpPr/>
          <p:nvPr/>
        </p:nvSpPr>
        <p:spPr>
          <a:xfrm rot="16200000">
            <a:off x="754847" y="2208268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62710C5-8ACC-4D74-B412-ADA8B0F63C50}"/>
              </a:ext>
            </a:extLst>
          </p:cNvPr>
          <p:cNvSpPr/>
          <p:nvPr/>
        </p:nvSpPr>
        <p:spPr>
          <a:xfrm rot="19480424">
            <a:off x="2355368" y="1272367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96B090-6439-41CB-B4CA-E81387BB74FA}"/>
              </a:ext>
            </a:extLst>
          </p:cNvPr>
          <p:cNvSpPr/>
          <p:nvPr/>
        </p:nvSpPr>
        <p:spPr>
          <a:xfrm rot="19683664" flipH="1">
            <a:off x="3574726" y="2613705"/>
            <a:ext cx="1388853" cy="1518062"/>
          </a:xfrm>
          <a:prstGeom prst="arc">
            <a:avLst>
              <a:gd name="adj1" fmla="val 15729537"/>
              <a:gd name="adj2" fmla="val 961745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369B8E-577E-45A7-84D0-1627C0C92FD7}"/>
              </a:ext>
            </a:extLst>
          </p:cNvPr>
          <p:cNvSpPr/>
          <p:nvPr/>
        </p:nvSpPr>
        <p:spPr>
          <a:xfrm rot="16200000">
            <a:off x="5179558" y="2979658"/>
            <a:ext cx="1388853" cy="1518062"/>
          </a:xfrm>
          <a:prstGeom prst="arc">
            <a:avLst>
              <a:gd name="adj1" fmla="val 17626751"/>
              <a:gd name="adj2" fmla="val 4333444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A9B62-F900-4D84-BBA3-7E29956999B5}"/>
              </a:ext>
            </a:extLst>
          </p:cNvPr>
          <p:cNvCxnSpPr>
            <a:cxnSpLocks/>
          </p:cNvCxnSpPr>
          <p:nvPr/>
        </p:nvCxnSpPr>
        <p:spPr>
          <a:xfrm flipV="1">
            <a:off x="7233557" y="2521647"/>
            <a:ext cx="0" cy="10027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8B0EE-4339-4449-8BDB-167E64C4AC3F}"/>
              </a:ext>
            </a:extLst>
          </p:cNvPr>
          <p:cNvCxnSpPr>
            <a:cxnSpLocks/>
          </p:cNvCxnSpPr>
          <p:nvPr/>
        </p:nvCxnSpPr>
        <p:spPr>
          <a:xfrm>
            <a:off x="7641310" y="2557194"/>
            <a:ext cx="0" cy="96717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5D57D4-D079-439F-80BB-E7C59504AB07}"/>
              </a:ext>
            </a:extLst>
          </p:cNvPr>
          <p:cNvSpPr txBox="1"/>
          <p:nvPr/>
        </p:nvSpPr>
        <p:spPr>
          <a:xfrm>
            <a:off x="200004" y="406693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csv files:</a:t>
            </a:r>
          </a:p>
          <a:p>
            <a:r>
              <a:rPr lang="en-US" sz="1000" dirty="0"/>
              <a:t>EPA website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ABF12-8DF3-44F4-A5A5-AAF45B1111FD}"/>
              </a:ext>
            </a:extLst>
          </p:cNvPr>
          <p:cNvSpPr txBox="1"/>
          <p:nvPr/>
        </p:nvSpPr>
        <p:spPr>
          <a:xfrm>
            <a:off x="1590420" y="2772572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manipulation,</a:t>
            </a:r>
          </a:p>
          <a:p>
            <a:r>
              <a:rPr lang="en-US" sz="900" dirty="0"/>
              <a:t>cleaning and mining.</a:t>
            </a:r>
          </a:p>
          <a:p>
            <a:r>
              <a:rPr lang="en-US" sz="900" dirty="0"/>
              <a:t>Statistical analysis</a:t>
            </a:r>
          </a:p>
          <a:p>
            <a:r>
              <a:rPr lang="en-US" sz="900" dirty="0"/>
              <a:t>Database 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C20C0B-0EEE-4C08-B2F0-F2F29B008A4A}"/>
              </a:ext>
            </a:extLst>
          </p:cNvPr>
          <p:cNvSpPr txBox="1"/>
          <p:nvPr/>
        </p:nvSpPr>
        <p:spPr>
          <a:xfrm>
            <a:off x="3653406" y="592982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database in</a:t>
            </a:r>
          </a:p>
          <a:p>
            <a:r>
              <a:rPr lang="en-US" sz="1000" dirty="0"/>
              <a:t>Postgres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A5FD1-A9B5-4E4E-A009-B342F31C862D}"/>
              </a:ext>
            </a:extLst>
          </p:cNvPr>
          <p:cNvSpPr txBox="1"/>
          <p:nvPr/>
        </p:nvSpPr>
        <p:spPr>
          <a:xfrm>
            <a:off x="3841645" y="2832431"/>
            <a:ext cx="181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</a:t>
            </a:r>
          </a:p>
          <a:p>
            <a:r>
              <a:rPr lang="en-US" sz="1000" dirty="0"/>
              <a:t>JSON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CE3A04-8CF2-4035-9DD9-68C168420334}"/>
              </a:ext>
            </a:extLst>
          </p:cNvPr>
          <p:cNvSpPr txBox="1"/>
          <p:nvPr/>
        </p:nvSpPr>
        <p:spPr>
          <a:xfrm>
            <a:off x="6474463" y="4389087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</a:t>
            </a:r>
          </a:p>
          <a:p>
            <a:r>
              <a:rPr lang="en-US" sz="1000" dirty="0"/>
              <a:t>Leaflet. </a:t>
            </a:r>
            <a:r>
              <a:rPr lang="en-US" sz="1000" dirty="0" err="1"/>
              <a:t>plotly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A641BD-070E-40EA-9142-1AB00F75A765}"/>
              </a:ext>
            </a:extLst>
          </p:cNvPr>
          <p:cNvSpPr txBox="1"/>
          <p:nvPr/>
        </p:nvSpPr>
        <p:spPr>
          <a:xfrm>
            <a:off x="6644293" y="19905"/>
            <a:ext cx="1178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visualization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Flask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rgbClr val="FF33CC"/>
                </a:solidFill>
              </a:rPr>
              <a:t>Static html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9236823-4B5A-492E-A5AC-8EDF7A0DC895}"/>
              </a:ext>
            </a:extLst>
          </p:cNvPr>
          <p:cNvSpPr/>
          <p:nvPr/>
        </p:nvSpPr>
        <p:spPr>
          <a:xfrm rot="2119576" flipV="1">
            <a:off x="2444168" y="1590514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F4ED63-2694-494A-9365-3339BCCC2460}"/>
              </a:ext>
            </a:extLst>
          </p:cNvPr>
          <p:cNvCxnSpPr>
            <a:stCxn id="62" idx="2"/>
          </p:cNvCxnSpPr>
          <p:nvPr/>
        </p:nvCxnSpPr>
        <p:spPr>
          <a:xfrm>
            <a:off x="2224568" y="3418903"/>
            <a:ext cx="0" cy="1642953"/>
          </a:xfrm>
          <a:prstGeom prst="line">
            <a:avLst/>
          </a:prstGeom>
          <a:ln w="12700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BC347-6875-4FB2-82DA-010B77A35F54}"/>
              </a:ext>
            </a:extLst>
          </p:cNvPr>
          <p:cNvCxnSpPr/>
          <p:nvPr/>
        </p:nvCxnSpPr>
        <p:spPr>
          <a:xfrm>
            <a:off x="2224568" y="5061856"/>
            <a:ext cx="5192622" cy="0"/>
          </a:xfrm>
          <a:prstGeom prst="line">
            <a:avLst/>
          </a:prstGeom>
          <a:ln w="12700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CC1493-D765-4001-BFC8-C33594EA5FFE}"/>
              </a:ext>
            </a:extLst>
          </p:cNvPr>
          <p:cNvCxnSpPr/>
          <p:nvPr/>
        </p:nvCxnSpPr>
        <p:spPr>
          <a:xfrm flipV="1">
            <a:off x="7417190" y="4789197"/>
            <a:ext cx="0" cy="272659"/>
          </a:xfrm>
          <a:prstGeom prst="straightConnector1">
            <a:avLst/>
          </a:prstGeom>
          <a:ln w="12700">
            <a:solidFill>
              <a:srgbClr val="FF33CC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1" y="2004452"/>
            <a:ext cx="4873256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typically comes from multiple transaction systems (in our case, websites).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presumed cleaned, including bridging common attributes across those systems/sources, allowing for easy joins.</a:t>
            </a:r>
            <a:endParaRPr sz="1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at the atomic level, giving the analyst the most flexibility possible to do different roll-ups and joins</a:t>
            </a:r>
            <a:r>
              <a:rPr lang="en" sz="1400" dirty="0"/>
              <a:t>. </a:t>
            </a:r>
            <a:endParaRPr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70;p15">
            <a:extLst>
              <a:ext uri="{FF2B5EF4-FFF2-40B4-BE49-F238E27FC236}">
                <a16:creationId xmlns:a16="http://schemas.microsoft.com/office/drawing/2014/main" id="{D55F58F6-A73C-4622-9FB8-8B2A7251C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Database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F003D84F-479E-48F1-985E-9E08A904D82C}"/>
              </a:ext>
            </a:extLst>
          </p:cNvPr>
          <p:cNvSpPr txBox="1">
            <a:spLocks/>
          </p:cNvSpPr>
          <p:nvPr/>
        </p:nvSpPr>
        <p:spPr>
          <a:xfrm>
            <a:off x="457199" y="1047123"/>
            <a:ext cx="802338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spcBef>
                <a:spcPts val="0"/>
              </a:spcBef>
              <a:buFont typeface="Muli Regular"/>
              <a:buNone/>
            </a:pPr>
            <a:r>
              <a:rPr lang="en-US" sz="1400" dirty="0"/>
              <a:t>We decided to use an operational data store (ODS) model to combine data from multiple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643423" y="658023"/>
            <a:ext cx="365760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/>
              <a:t>demo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B455B-F1FC-47B8-A229-AACBAA6E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3377280" cy="298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C8C80-8339-43FD-8596-80DDF011302A}"/>
              </a:ext>
            </a:extLst>
          </p:cNvPr>
          <p:cNvSpPr txBox="1"/>
          <p:nvPr/>
        </p:nvSpPr>
        <p:spPr>
          <a:xfrm>
            <a:off x="258726" y="4498191"/>
            <a:ext cx="400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https://fpwirth.github.io/Data-Analytics-Project-2/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943D3EC-E8F1-41ED-97B6-10A468CB9E81}"/>
              </a:ext>
            </a:extLst>
          </p:cNvPr>
          <p:cNvSpPr txBox="1">
            <a:spLocks/>
          </p:cNvSpPr>
          <p:nvPr/>
        </p:nvSpPr>
        <p:spPr>
          <a:xfrm>
            <a:off x="457200" y="282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48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Future steps</a:t>
            </a: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3F67BE25-5C81-47B4-955F-EE10EADA769F}"/>
              </a:ext>
            </a:extLst>
          </p:cNvPr>
          <p:cNvSpPr txBox="1">
            <a:spLocks/>
          </p:cNvSpPr>
          <p:nvPr/>
        </p:nvSpPr>
        <p:spPr>
          <a:xfrm>
            <a:off x="290281" y="1244451"/>
            <a:ext cx="5383156" cy="3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sz="1400" dirty="0"/>
              <a:t>More data!!!</a:t>
            </a:r>
          </a:p>
          <a:p>
            <a:pPr lvl="1"/>
            <a:r>
              <a:rPr lang="en-US" sz="1400" dirty="0"/>
              <a:t>We would like to continue the analysis over the next few years to see the trends, and how policies have an effect.</a:t>
            </a:r>
          </a:p>
          <a:p>
            <a:r>
              <a:rPr lang="en-US" sz="1400" dirty="0"/>
              <a:t>More dashboards!!!</a:t>
            </a:r>
          </a:p>
          <a:p>
            <a:pPr lvl="1"/>
            <a:r>
              <a:rPr lang="en-US" sz="1400" dirty="0"/>
              <a:t>Trending analysis for AQI by state </a:t>
            </a:r>
            <a:r>
              <a:rPr lang="en-US" sz="1400"/>
              <a:t>over time.</a:t>
            </a:r>
            <a:endParaRPr lang="en-US" sz="1400" dirty="0"/>
          </a:p>
          <a:p>
            <a:pPr lvl="1"/>
            <a:r>
              <a:rPr lang="en-US" sz="1400" dirty="0"/>
              <a:t>facility emissions trends over time by energy source, and are they getting more efficient or are they being retired?</a:t>
            </a:r>
          </a:p>
          <a:p>
            <a:r>
              <a:rPr lang="en-US" sz="1400" dirty="0"/>
              <a:t>More stats!!!</a:t>
            </a:r>
          </a:p>
          <a:p>
            <a:pPr lvl="1"/>
            <a:r>
              <a:rPr lang="en-US" sz="1400" dirty="0"/>
              <a:t>Is the change in air quality significant?</a:t>
            </a:r>
          </a:p>
          <a:p>
            <a:pPr lvl="1"/>
            <a:r>
              <a:rPr lang="en-US" sz="1400" dirty="0"/>
              <a:t>If so, what are the significant factors?</a:t>
            </a:r>
          </a:p>
          <a:p>
            <a:pPr lvl="2"/>
            <a:r>
              <a:rPr lang="en-US" sz="1400" dirty="0"/>
              <a:t>Change in energy source?</a:t>
            </a:r>
          </a:p>
          <a:p>
            <a:pPr lvl="2"/>
            <a:r>
              <a:rPr lang="en-US" sz="1400" dirty="0"/>
              <a:t>Diminishing energy source?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E8957-D0C7-4825-9D62-B7DD182B1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Image result for nonrenewable energy sources">
            <a:extLst>
              <a:ext uri="{FF2B5EF4-FFF2-40B4-BE49-F238E27FC236}">
                <a16:creationId xmlns:a16="http://schemas.microsoft.com/office/drawing/2014/main" id="{3AAF049B-F5E6-42C8-A50B-1E247769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919F9D39-68EF-45D4-B72B-93E7F3F142D7}"/>
              </a:ext>
            </a:extLst>
          </p:cNvPr>
          <p:cNvSpPr txBox="1">
            <a:spLocks/>
          </p:cNvSpPr>
          <p:nvPr/>
        </p:nvSpPr>
        <p:spPr>
          <a:xfrm>
            <a:off x="88323" y="41477"/>
            <a:ext cx="60246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0" dirty="0">
                <a:solidFill>
                  <a:schemeClr val="bg2"/>
                </a:solidFill>
              </a:rPr>
              <a:t>Thanks!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32191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299</Words>
  <Application>Microsoft Office PowerPoint</Application>
  <PresentationFormat>On-screen Show (16:9)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Muli</vt:lpstr>
      <vt:lpstr>Muli Regular</vt:lpstr>
      <vt:lpstr>Poppins</vt:lpstr>
      <vt:lpstr>Arial</vt:lpstr>
      <vt:lpstr>Poppins Light</vt:lpstr>
      <vt:lpstr>Gower template</vt:lpstr>
      <vt:lpstr>The BIG Green (Dashboard)</vt:lpstr>
      <vt:lpstr>Motivation</vt:lpstr>
      <vt:lpstr>Workflow</vt:lpstr>
      <vt:lpstr>Database</vt:lpstr>
      <vt:lpstr>Desktop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Lourdes Rodriguez</dc:creator>
  <cp:lastModifiedBy>Lourdes Rodriguez</cp:lastModifiedBy>
  <cp:revision>31</cp:revision>
  <cp:lastPrinted>2020-02-29T01:51:38Z</cp:lastPrinted>
  <dcterms:modified xsi:type="dcterms:W3CDTF">2020-02-29T15:57:42Z</dcterms:modified>
</cp:coreProperties>
</file>