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72" r:id="rId3"/>
    <p:sldId id="257" r:id="rId4"/>
    <p:sldId id="261" r:id="rId5"/>
    <p:sldId id="277" r:id="rId6"/>
    <p:sldId id="274" r:id="rId7"/>
    <p:sldId id="278" r:id="rId8"/>
  </p:sldIdLst>
  <p:sldSz cx="9144000" cy="5143500" type="screen16x9"/>
  <p:notesSz cx="7010400" cy="9296400"/>
  <p:embeddedFontLst>
    <p:embeddedFont>
      <p:font typeface="Muli" panose="020B0604020202020204" charset="0"/>
      <p:regular r:id="rId10"/>
      <p:bold r:id="rId11"/>
      <p:italic r:id="rId12"/>
      <p:boldItalic r:id="rId13"/>
    </p:embeddedFont>
    <p:embeddedFont>
      <p:font typeface="Muli Regular" panose="020B0604020202020204" charset="0"/>
      <p:regular r:id="rId14"/>
      <p:bold r:id="rId15"/>
      <p:italic r:id="rId16"/>
      <p:boldItalic r:id="rId17"/>
    </p:embeddedFont>
    <p:embeddedFont>
      <p:font typeface="Poppins" panose="020B0604020202020204" charset="0"/>
      <p:regular r:id="rId18"/>
      <p:bold r:id="rId19"/>
      <p:italic r:id="rId20"/>
      <p:boldItalic r:id="rId21"/>
    </p:embeddedFont>
    <p:embeddedFont>
      <p:font typeface="Poppins Ligh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7D7"/>
    <a:srgbClr val="955868"/>
    <a:srgbClr val="F5A67F"/>
    <a:srgbClr val="FFE3A4"/>
    <a:srgbClr val="8A92A5"/>
    <a:srgbClr val="006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74B23E-C696-49CB-81D4-5AC61E9E49E0}">
  <a:tblStyle styleId="{6974B23E-C696-49CB-81D4-5AC61E9E49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3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93162" rIns="93162" bIns="93162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4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7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983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7" r:id="rId4"/>
    <p:sldLayoutId id="2147483659" r:id="rId5"/>
    <p:sldLayoutId id="2147483661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12" Type="http://schemas.microsoft.com/office/2007/relationships/hdphoto" Target="../media/hdphoto3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Big Green</a:t>
            </a:r>
            <a:br>
              <a:rPr lang="en-US" dirty="0"/>
            </a:br>
            <a:r>
              <a:rPr lang="en-US" dirty="0"/>
              <a:t>(Dashboard)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307230-B0DC-41D0-934D-F9F08F0E3824}"/>
              </a:ext>
            </a:extLst>
          </p:cNvPr>
          <p:cNvSpPr txBox="1"/>
          <p:nvPr/>
        </p:nvSpPr>
        <p:spPr>
          <a:xfrm>
            <a:off x="457199" y="3626825"/>
            <a:ext cx="18696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Philip Wirth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Michael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Dowlin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Lourdes Milano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4" name="Google Shape;70;p15">
            <a:extLst>
              <a:ext uri="{FF2B5EF4-FFF2-40B4-BE49-F238E27FC236}">
                <a16:creationId xmlns:a16="http://schemas.microsoft.com/office/drawing/2014/main" id="{0B294492-C043-451D-B46A-8DFCB529D3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Motivation</a:t>
            </a:r>
            <a:endParaRPr sz="3600" dirty="0"/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F8BFEF4-7393-454E-B56B-F4EB1028CED4}"/>
              </a:ext>
            </a:extLst>
          </p:cNvPr>
          <p:cNvSpPr txBox="1">
            <a:spLocks/>
          </p:cNvSpPr>
          <p:nvPr/>
        </p:nvSpPr>
        <p:spPr>
          <a:xfrm>
            <a:off x="329609" y="1244452"/>
            <a:ext cx="5794099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683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indent="-368300">
              <a:lnSpc>
                <a:spcPct val="115000"/>
              </a:lnSpc>
              <a:buClr>
                <a:schemeClr val="accent5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indent="-368300">
              <a:lnSpc>
                <a:spcPct val="115000"/>
              </a:lnSpc>
              <a:buClr>
                <a:schemeClr val="accent4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88900" indent="0">
              <a:buNone/>
            </a:pPr>
            <a:r>
              <a:rPr lang="en-US" sz="1400" dirty="0"/>
              <a:t>The impacts of climate change are global in scope and unprecedented in scale. Global climate change has already resulted in a wide range of impacts across every region. </a:t>
            </a:r>
          </a:p>
          <a:p>
            <a:pPr marL="88900" indent="0">
              <a:buNone/>
            </a:pPr>
            <a:endParaRPr lang="en-US" sz="1400" dirty="0"/>
          </a:p>
          <a:p>
            <a:r>
              <a:rPr lang="en-US" sz="1400" dirty="0"/>
              <a:t>Relationship between greenhouse emission and temperature</a:t>
            </a:r>
          </a:p>
          <a:p>
            <a:r>
              <a:rPr lang="en-US" sz="1400" dirty="0"/>
              <a:t>Changes in C02 emissions across US from 1990 to 2018</a:t>
            </a:r>
          </a:p>
          <a:p>
            <a:r>
              <a:rPr lang="en-US" sz="1400" dirty="0"/>
              <a:t> Air quality vs emissions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Workflow</a:t>
            </a:r>
            <a:endParaRPr sz="3600"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C1AFC1-D4D6-4D98-9246-80BB545BF939}"/>
              </a:ext>
            </a:extLst>
          </p:cNvPr>
          <p:cNvGrpSpPr/>
          <p:nvPr/>
        </p:nvGrpSpPr>
        <p:grpSpPr>
          <a:xfrm>
            <a:off x="5412921" y="1875573"/>
            <a:ext cx="3731079" cy="3186283"/>
            <a:chOff x="5412921" y="1875573"/>
            <a:chExt cx="3731079" cy="31862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25AEC7-5983-4028-A1D3-392DDDF6A63E}"/>
                </a:ext>
              </a:extLst>
            </p:cNvPr>
            <p:cNvSpPr/>
            <p:nvPr/>
          </p:nvSpPr>
          <p:spPr>
            <a:xfrm>
              <a:off x="5412921" y="1875573"/>
              <a:ext cx="3453619" cy="31862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2DFF8B2-1BCF-45F4-B315-AA13A04979FE}"/>
                </a:ext>
              </a:extLst>
            </p:cNvPr>
            <p:cNvSpPr/>
            <p:nvPr/>
          </p:nvSpPr>
          <p:spPr>
            <a:xfrm>
              <a:off x="5690381" y="2027973"/>
              <a:ext cx="3453619" cy="1934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6" descr="Image result for python flask logo">
            <a:extLst>
              <a:ext uri="{FF2B5EF4-FFF2-40B4-BE49-F238E27FC236}">
                <a16:creationId xmlns:a16="http://schemas.microsoft.com/office/drawing/2014/main" id="{B6F4FEEB-8605-482C-BAF2-57C7BD2DF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207" b="90541" l="9692" r="89868">
                        <a14:foregroundMark x1="62996" y1="35135" x2="62996" y2="44144"/>
                        <a14:foregroundMark x1="50220" y1="24775" x2="49339" y2="58108"/>
                        <a14:foregroundMark x1="47577" y1="80180" x2="54626" y2="75676"/>
                        <a14:foregroundMark x1="47577" y1="90541" x2="47577" y2="90541"/>
                        <a14:foregroundMark x1="48458" y1="90541" x2="48458" y2="90541"/>
                        <a14:foregroundMark x1="49339" y1="79730" x2="40969" y2="80631"/>
                        <a14:foregroundMark x1="38326" y1="79730" x2="39648" y2="59910"/>
                        <a14:foregroundMark x1="40969" y1="83784" x2="33921" y2="60811"/>
                        <a14:foregroundMark x1="33921" y1="60811" x2="39648" y2="35135"/>
                        <a14:foregroundMark x1="73128" y1="22973" x2="66520" y2="75225"/>
                        <a14:foregroundMark x1="68282" y1="79730" x2="60352" y2="85135"/>
                        <a14:foregroundMark x1="66079" y1="80631" x2="46256" y2="81081"/>
                        <a14:foregroundMark x1="47577" y1="82883" x2="32599" y2="63063"/>
                        <a14:foregroundMark x1="32599" y1="63063" x2="33040" y2="15315"/>
                        <a14:foregroundMark x1="33040" y1="15315" x2="55066" y2="13063"/>
                        <a14:foregroundMark x1="55066" y1="13063" x2="65198" y2="15315"/>
                        <a14:foregroundMark x1="69163" y1="18018" x2="48899" y2="8108"/>
                        <a14:foregroundMark x1="48899" y1="8108" x2="27313" y2="13514"/>
                        <a14:foregroundMark x1="27313" y1="13514" x2="23789" y2="28829"/>
                        <a14:foregroundMark x1="26872" y1="36486" x2="25110" y2="60811"/>
                        <a14:foregroundMark x1="28634" y1="69369" x2="40969" y2="82432"/>
                        <a14:foregroundMark x1="36564" y1="80180" x2="58590" y2="77477"/>
                        <a14:foregroundMark x1="58590" y1="77477" x2="73568" y2="61261"/>
                        <a14:foregroundMark x1="73568" y1="61261" x2="77533" y2="48198"/>
                        <a14:foregroundMark x1="70044" y1="14414" x2="76652" y2="41892"/>
                        <a14:foregroundMark x1="74890" y1="33784" x2="75771" y2="15315"/>
                        <a14:foregroundMark x1="75330" y1="14865" x2="73128" y2="9459"/>
                        <a14:foregroundMark x1="77093" y1="12162" x2="76211" y2="9459"/>
                        <a14:foregroundMark x1="73568" y1="10811" x2="60352" y2="9459"/>
                        <a14:foregroundMark x1="73568" y1="9009" x2="54626" y2="7658"/>
                        <a14:foregroundMark x1="63877" y1="7658" x2="33480" y2="7207"/>
                        <a14:foregroundMark x1="24670" y1="64865" x2="24229" y2="44144"/>
                        <a14:foregroundMark x1="23348" y1="27477" x2="28194" y2="10360"/>
                        <a14:foregroundMark x1="23789" y1="22973" x2="25551" y2="10360"/>
                        <a14:foregroundMark x1="33040" y1="9009" x2="23789" y2="18018"/>
                        <a14:foregroundMark x1="22907" y1="22523" x2="26432" y2="11261"/>
                        <a14:foregroundMark x1="23348" y1="14865" x2="23348" y2="14865"/>
                        <a14:foregroundMark x1="24229" y1="11261" x2="24229" y2="11261"/>
                        <a14:foregroundMark x1="25551" y1="10360" x2="25551" y2="10360"/>
                        <a14:foregroundMark x1="29075" y1="8559" x2="29075" y2="8559"/>
                        <a14:foregroundMark x1="30837" y1="7658" x2="30837" y2="7658"/>
                        <a14:foregroundMark x1="26872" y1="8108" x2="26872" y2="8108"/>
                        <a14:foregroundMark x1="25991" y1="9009" x2="25110" y2="9459"/>
                        <a14:foregroundMark x1="23789" y1="12162" x2="23789" y2="12162"/>
                        <a14:foregroundMark x1="22907" y1="11712" x2="22907" y2="11712"/>
                        <a14:foregroundMark x1="22907" y1="11261" x2="22907" y2="11261"/>
                        <a14:foregroundMark x1="22907" y1="9910" x2="22907" y2="9910"/>
                        <a14:foregroundMark x1="24229" y1="9459" x2="24229" y2="9459"/>
                        <a14:foregroundMark x1="27313" y1="7658" x2="27313" y2="7658"/>
                        <a14:foregroundMark x1="30837" y1="7658" x2="30837" y2="7658"/>
                        <a14:foregroundMark x1="32159" y1="6757" x2="32159" y2="6757"/>
                        <a14:foregroundMark x1="29075" y1="6757" x2="29075" y2="6757"/>
                        <a14:foregroundMark x1="43612" y1="6757" x2="43612" y2="6757"/>
                        <a14:foregroundMark x1="48018" y1="6757" x2="48018" y2="6757"/>
                        <a14:foregroundMark x1="58150" y1="7658" x2="58150" y2="7658"/>
                        <a14:foregroundMark x1="56828" y1="6757" x2="55066" y2="6757"/>
                        <a14:foregroundMark x1="59471" y1="6757" x2="59471" y2="6757"/>
                        <a14:foregroundMark x1="62996" y1="7658" x2="62996" y2="7658"/>
                        <a14:foregroundMark x1="62555" y1="7658" x2="62555" y2="7658"/>
                        <a14:foregroundMark x1="60352" y1="6757" x2="60352" y2="6757"/>
                        <a14:foregroundMark x1="64317" y1="7658" x2="64317" y2="7658"/>
                        <a14:foregroundMark x1="66960" y1="8108" x2="66960" y2="8108"/>
                        <a14:foregroundMark x1="69604" y1="8108" x2="69604" y2="8108"/>
                        <a14:foregroundMark x1="62996" y1="7207" x2="62996" y2="7207"/>
                        <a14:foregroundMark x1="65639" y1="7207" x2="65639" y2="7207"/>
                        <a14:foregroundMark x1="69604" y1="6757" x2="69604" y2="6757"/>
                        <a14:foregroundMark x1="72687" y1="7658" x2="72687" y2="7658"/>
                        <a14:foregroundMark x1="75330" y1="8108" x2="75330" y2="8108"/>
                        <a14:foregroundMark x1="71806" y1="7658" x2="71806" y2="7658"/>
                        <a14:foregroundMark x1="69163" y1="6757" x2="71366" y2="67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394" y="3019809"/>
            <a:ext cx="1757353" cy="171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0FCDDBE-776E-4ACC-95AF-EB28C94A093C}"/>
              </a:ext>
            </a:extLst>
          </p:cNvPr>
          <p:cNvGrpSpPr/>
          <p:nvPr/>
        </p:nvGrpSpPr>
        <p:grpSpPr>
          <a:xfrm>
            <a:off x="334610" y="2826293"/>
            <a:ext cx="890033" cy="1112840"/>
            <a:chOff x="808263" y="1875574"/>
            <a:chExt cx="1211037" cy="1556147"/>
          </a:xfrm>
        </p:grpSpPr>
        <p:pic>
          <p:nvPicPr>
            <p:cNvPr id="15" name="Picture 10" descr="Image result for csv logo">
              <a:extLst>
                <a:ext uri="{FF2B5EF4-FFF2-40B4-BE49-F238E27FC236}">
                  <a16:creationId xmlns:a16="http://schemas.microsoft.com/office/drawing/2014/main" id="{7E86226A-6FB5-4FA5-BED8-CA17ADC8B2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8185" y1="22892" x2="48185" y2="22892"/>
                          <a14:foregroundMark x1="46865" y1="22892" x2="56766" y2="23494"/>
                          <a14:foregroundMark x1="61386" y1="24699" x2="56766" y2="27108"/>
                          <a14:foregroundMark x1="54785" y1="50000" x2="46535" y2="51807"/>
                          <a14:foregroundMark x1="60396" y1="35542" x2="50825" y2="60241"/>
                          <a14:foregroundMark x1="50825" y1="60241" x2="50825" y2="60241"/>
                          <a14:foregroundMark x1="55116" y1="37952" x2="40264" y2="57831"/>
                          <a14:foregroundMark x1="40264" y1="57831" x2="53135" y2="71687"/>
                          <a14:foregroundMark x1="59076" y1="41566" x2="62046" y2="74096"/>
                          <a14:foregroundMark x1="62376" y1="74096" x2="55446" y2="45783"/>
                          <a14:foregroundMark x1="55446" y1="45783" x2="38944" y2="48795"/>
                          <a14:foregroundMark x1="38944" y1="48795" x2="44884" y2="67470"/>
                          <a14:foregroundMark x1="53795" y1="74096" x2="38944" y2="60843"/>
                          <a14:foregroundMark x1="38944" y1="60843" x2="38284" y2="54819"/>
                          <a14:foregroundMark x1="39274" y1="60241" x2="54785" y2="74096"/>
                          <a14:foregroundMark x1="54785" y1="74096" x2="53795" y2="76506"/>
                          <a14:foregroundMark x1="62046" y1="67470" x2="62046" y2="39157"/>
                          <a14:foregroundMark x1="62046" y1="40964" x2="41254" y2="39759"/>
                          <a14:foregroundMark x1="39274" y1="60241" x2="39604" y2="75301"/>
                          <a14:foregroundMark x1="40264" y1="73494" x2="56766" y2="75904"/>
                          <a14:foregroundMark x1="56766" y1="75904" x2="62046" y2="74096"/>
                          <a14:foregroundMark x1="61386" y1="73494" x2="55446" y2="72289"/>
                          <a14:foregroundMark x1="49835" y1="54819" x2="43234" y2="63253"/>
                          <a14:foregroundMark x1="42904" y1="58434" x2="46535" y2="47590"/>
                          <a14:foregroundMark x1="37624" y1="70482" x2="45215" y2="4879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51" t="6328" r="32966" b="8273"/>
            <a:stretch/>
          </p:blipFill>
          <p:spPr bwMode="auto">
            <a:xfrm>
              <a:off x="808263" y="1875574"/>
              <a:ext cx="906237" cy="1251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0" descr="Image result for csv logo">
              <a:extLst>
                <a:ext uri="{FF2B5EF4-FFF2-40B4-BE49-F238E27FC236}">
                  <a16:creationId xmlns:a16="http://schemas.microsoft.com/office/drawing/2014/main" id="{77E06D21-D7A7-4A29-A3E0-541C834BE2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8185" y1="22892" x2="48185" y2="22892"/>
                          <a14:foregroundMark x1="46865" y1="22892" x2="56766" y2="23494"/>
                          <a14:foregroundMark x1="61386" y1="24699" x2="56766" y2="27108"/>
                          <a14:foregroundMark x1="54785" y1="50000" x2="46535" y2="51807"/>
                          <a14:foregroundMark x1="60396" y1="35542" x2="50825" y2="60241"/>
                          <a14:foregroundMark x1="50825" y1="60241" x2="50825" y2="60241"/>
                          <a14:foregroundMark x1="55116" y1="37952" x2="40264" y2="57831"/>
                          <a14:foregroundMark x1="40264" y1="57831" x2="53135" y2="71687"/>
                          <a14:foregroundMark x1="59076" y1="41566" x2="62046" y2="74096"/>
                          <a14:foregroundMark x1="62376" y1="74096" x2="55446" y2="45783"/>
                          <a14:foregroundMark x1="55446" y1="45783" x2="38944" y2="48795"/>
                          <a14:foregroundMark x1="38944" y1="48795" x2="44884" y2="67470"/>
                          <a14:foregroundMark x1="53795" y1="74096" x2="38944" y2="60843"/>
                          <a14:foregroundMark x1="38944" y1="60843" x2="38284" y2="54819"/>
                          <a14:foregroundMark x1="39274" y1="60241" x2="54785" y2="74096"/>
                          <a14:foregroundMark x1="54785" y1="74096" x2="53795" y2="76506"/>
                          <a14:foregroundMark x1="62046" y1="67470" x2="62046" y2="39157"/>
                          <a14:foregroundMark x1="62046" y1="40964" x2="41254" y2="39759"/>
                          <a14:foregroundMark x1="39274" y1="60241" x2="39604" y2="75301"/>
                          <a14:foregroundMark x1="40264" y1="73494" x2="56766" y2="75904"/>
                          <a14:foregroundMark x1="56766" y1="75904" x2="62046" y2="74096"/>
                          <a14:foregroundMark x1="61386" y1="73494" x2="55446" y2="72289"/>
                          <a14:foregroundMark x1="49835" y1="54819" x2="43234" y2="63253"/>
                          <a14:foregroundMark x1="42904" y1="58434" x2="46535" y2="47590"/>
                          <a14:foregroundMark x1="37624" y1="70482" x2="45215" y2="4879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51" t="6328" r="32966" b="8273"/>
            <a:stretch/>
          </p:blipFill>
          <p:spPr bwMode="auto">
            <a:xfrm>
              <a:off x="960663" y="2027974"/>
              <a:ext cx="906237" cy="1251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Image result for csv logo">
              <a:extLst>
                <a:ext uri="{FF2B5EF4-FFF2-40B4-BE49-F238E27FC236}">
                  <a16:creationId xmlns:a16="http://schemas.microsoft.com/office/drawing/2014/main" id="{4E0AC6B3-1488-4C66-B83B-E0B2D3982C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8185" y1="22892" x2="48185" y2="22892"/>
                          <a14:foregroundMark x1="46865" y1="22892" x2="56766" y2="23494"/>
                          <a14:foregroundMark x1="61386" y1="24699" x2="56766" y2="27108"/>
                          <a14:foregroundMark x1="54785" y1="50000" x2="46535" y2="51807"/>
                          <a14:foregroundMark x1="60396" y1="35542" x2="50825" y2="60241"/>
                          <a14:foregroundMark x1="50825" y1="60241" x2="50825" y2="60241"/>
                          <a14:foregroundMark x1="55116" y1="37952" x2="40264" y2="57831"/>
                          <a14:foregroundMark x1="40264" y1="57831" x2="53135" y2="71687"/>
                          <a14:foregroundMark x1="59076" y1="41566" x2="62046" y2="74096"/>
                          <a14:foregroundMark x1="62376" y1="74096" x2="55446" y2="45783"/>
                          <a14:foregroundMark x1="55446" y1="45783" x2="38944" y2="48795"/>
                          <a14:foregroundMark x1="38944" y1="48795" x2="44884" y2="67470"/>
                          <a14:foregroundMark x1="53795" y1="74096" x2="38944" y2="60843"/>
                          <a14:foregroundMark x1="38944" y1="60843" x2="38284" y2="54819"/>
                          <a14:foregroundMark x1="39274" y1="60241" x2="54785" y2="74096"/>
                          <a14:foregroundMark x1="54785" y1="74096" x2="53795" y2="76506"/>
                          <a14:foregroundMark x1="62046" y1="67470" x2="62046" y2="39157"/>
                          <a14:foregroundMark x1="62046" y1="40964" x2="41254" y2="39759"/>
                          <a14:foregroundMark x1="39274" y1="60241" x2="39604" y2="75301"/>
                          <a14:foregroundMark x1="40264" y1="73494" x2="56766" y2="75904"/>
                          <a14:foregroundMark x1="56766" y1="75904" x2="62046" y2="74096"/>
                          <a14:foregroundMark x1="61386" y1="73494" x2="55446" y2="72289"/>
                          <a14:foregroundMark x1="49835" y1="54819" x2="43234" y2="63253"/>
                          <a14:foregroundMark x1="42904" y1="58434" x2="46535" y2="47590"/>
                          <a14:foregroundMark x1="37624" y1="70482" x2="45215" y2="4879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51" t="6328" r="32966" b="8273"/>
            <a:stretch/>
          </p:blipFill>
          <p:spPr bwMode="auto">
            <a:xfrm>
              <a:off x="1113063" y="2180374"/>
              <a:ext cx="906237" cy="1251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F32427-C9A3-4EE8-9C96-4C02C2CD35AF}"/>
              </a:ext>
            </a:extLst>
          </p:cNvPr>
          <p:cNvGrpSpPr/>
          <p:nvPr/>
        </p:nvGrpSpPr>
        <p:grpSpPr>
          <a:xfrm>
            <a:off x="1509099" y="1404183"/>
            <a:ext cx="1174332" cy="1050985"/>
            <a:chOff x="1438977" y="1279298"/>
            <a:chExt cx="1656743" cy="1482726"/>
          </a:xfrm>
        </p:grpSpPr>
        <p:pic>
          <p:nvPicPr>
            <p:cNvPr id="19" name="Picture 34" descr="Image result for python logo">
              <a:extLst>
                <a:ext uri="{FF2B5EF4-FFF2-40B4-BE49-F238E27FC236}">
                  <a16:creationId xmlns:a16="http://schemas.microsoft.com/office/drawing/2014/main" id="{C39CB625-9048-43E0-9902-AC8357B2B2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75" t="5099" r="14391" b="8679"/>
            <a:stretch/>
          </p:blipFill>
          <p:spPr bwMode="auto">
            <a:xfrm>
              <a:off x="1438977" y="1331499"/>
              <a:ext cx="1150320" cy="1430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jupyter notebook logo">
              <a:extLst>
                <a:ext uri="{FF2B5EF4-FFF2-40B4-BE49-F238E27FC236}">
                  <a16:creationId xmlns:a16="http://schemas.microsoft.com/office/drawing/2014/main" id="{E3FA74E6-18D7-487E-A7E8-73F30ACC2E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109" y="1279298"/>
              <a:ext cx="709611" cy="821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6" name="Picture 12" descr="Image result for js html css logo">
            <a:extLst>
              <a:ext uri="{FF2B5EF4-FFF2-40B4-BE49-F238E27FC236}">
                <a16:creationId xmlns:a16="http://schemas.microsoft.com/office/drawing/2014/main" id="{EBC2C690-C911-4CD9-8E86-BF5BFE954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81" b="20822"/>
          <a:stretch/>
        </p:blipFill>
        <p:spPr bwMode="auto">
          <a:xfrm>
            <a:off x="6279819" y="3598841"/>
            <a:ext cx="2067270" cy="77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F20E24D-5604-4767-80EE-792F1D6E2921}"/>
              </a:ext>
            </a:extLst>
          </p:cNvPr>
          <p:cNvGrpSpPr/>
          <p:nvPr/>
        </p:nvGrpSpPr>
        <p:grpSpPr>
          <a:xfrm>
            <a:off x="3494440" y="1224450"/>
            <a:ext cx="2032787" cy="1101253"/>
            <a:chOff x="5770534" y="-65000"/>
            <a:chExt cx="3410919" cy="1847850"/>
          </a:xfrm>
        </p:grpSpPr>
        <p:pic>
          <p:nvPicPr>
            <p:cNvPr id="17" name="Picture 24" descr="Image result for postgresql logo">
              <a:extLst>
                <a:ext uri="{FF2B5EF4-FFF2-40B4-BE49-F238E27FC236}">
                  <a16:creationId xmlns:a16="http://schemas.microsoft.com/office/drawing/2014/main" id="{C9AC66D8-A967-460D-8D17-3C65796A0F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0534" y="-65000"/>
              <a:ext cx="2114550" cy="1847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6" descr="Image result for sql logo">
              <a:extLst>
                <a:ext uri="{FF2B5EF4-FFF2-40B4-BE49-F238E27FC236}">
                  <a16:creationId xmlns:a16="http://schemas.microsoft.com/office/drawing/2014/main" id="{9E637C0F-74A9-4C93-8601-543EE69A5A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>
                          <a14:foregroundMark x1="33766" y1="12195" x2="33766" y2="12195"/>
                          <a14:foregroundMark x1="52922" y1="29878" x2="52922" y2="29878"/>
                          <a14:foregroundMark x1="57792" y1="50610" x2="57792" y2="50610"/>
                          <a14:foregroundMark x1="56494" y1="67073" x2="56494" y2="67073"/>
                          <a14:foregroundMark x1="33117" y1="62195" x2="33117" y2="62195"/>
                          <a14:foregroundMark x1="35065" y1="82317" x2="35065" y2="82317"/>
                          <a14:foregroundMark x1="25649" y1="27439" x2="25649" y2="274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1992" y="289263"/>
              <a:ext cx="2039461" cy="1085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6" name="Picture 22" descr="Image result for web design">
            <a:extLst>
              <a:ext uri="{FF2B5EF4-FFF2-40B4-BE49-F238E27FC236}">
                <a16:creationId xmlns:a16="http://schemas.microsoft.com/office/drawing/2014/main" id="{4D765A14-6595-4CCD-923E-D03DB4BE6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969" y="681679"/>
            <a:ext cx="2056442" cy="175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3D077DF2-DEBA-4838-8911-E8383D42677A}"/>
              </a:ext>
            </a:extLst>
          </p:cNvPr>
          <p:cNvSpPr/>
          <p:nvPr/>
        </p:nvSpPr>
        <p:spPr>
          <a:xfrm>
            <a:off x="148265" y="2751800"/>
            <a:ext cx="1288649" cy="12886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F3A99C6-867F-44EA-98E8-33E24E2BD74F}"/>
              </a:ext>
            </a:extLst>
          </p:cNvPr>
          <p:cNvSpPr/>
          <p:nvPr/>
        </p:nvSpPr>
        <p:spPr>
          <a:xfrm>
            <a:off x="1384914" y="1208974"/>
            <a:ext cx="1581655" cy="158165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3FE23BA-23EA-4A0E-80EB-A16478216FF3}"/>
              </a:ext>
            </a:extLst>
          </p:cNvPr>
          <p:cNvSpPr/>
          <p:nvPr/>
        </p:nvSpPr>
        <p:spPr>
          <a:xfrm>
            <a:off x="3374605" y="1016448"/>
            <a:ext cx="1720035" cy="1720035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AD643D5-FD7E-4032-B240-981A57E74095}"/>
              </a:ext>
            </a:extLst>
          </p:cNvPr>
          <p:cNvSpPr/>
          <p:nvPr/>
        </p:nvSpPr>
        <p:spPr>
          <a:xfrm>
            <a:off x="3814252" y="3210459"/>
            <a:ext cx="1581655" cy="1581655"/>
          </a:xfrm>
          <a:prstGeom prst="ellipse">
            <a:avLst/>
          </a:prstGeom>
          <a:noFill/>
          <a:ln>
            <a:solidFill>
              <a:srgbClr val="955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D40D6F3-CF87-4754-8E4B-D2177348CF35}"/>
              </a:ext>
            </a:extLst>
          </p:cNvPr>
          <p:cNvSpPr/>
          <p:nvPr/>
        </p:nvSpPr>
        <p:spPr>
          <a:xfrm>
            <a:off x="6279819" y="3517176"/>
            <a:ext cx="2171037" cy="894870"/>
          </a:xfrm>
          <a:prstGeom prst="roundRect">
            <a:avLst/>
          </a:pr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CF51B30-C768-41E2-86BC-11A181F708F6}"/>
              </a:ext>
            </a:extLst>
          </p:cNvPr>
          <p:cNvSpPr/>
          <p:nvPr/>
        </p:nvSpPr>
        <p:spPr>
          <a:xfrm>
            <a:off x="6155872" y="561306"/>
            <a:ext cx="2376596" cy="19349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98AC6A1D-B243-4B73-A92C-52F7A3365CFF}"/>
              </a:ext>
            </a:extLst>
          </p:cNvPr>
          <p:cNvSpPr/>
          <p:nvPr/>
        </p:nvSpPr>
        <p:spPr>
          <a:xfrm rot="16200000">
            <a:off x="754847" y="2208268"/>
            <a:ext cx="1256428" cy="1005419"/>
          </a:xfrm>
          <a:prstGeom prst="arc">
            <a:avLst/>
          </a:prstGeom>
          <a:ln w="19050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762710C5-8ACC-4D74-B412-ADA8B0F63C50}"/>
              </a:ext>
            </a:extLst>
          </p:cNvPr>
          <p:cNvSpPr/>
          <p:nvPr/>
        </p:nvSpPr>
        <p:spPr>
          <a:xfrm rot="19480424">
            <a:off x="2355368" y="1272367"/>
            <a:ext cx="1256428" cy="1005419"/>
          </a:xfrm>
          <a:prstGeom prst="arc">
            <a:avLst/>
          </a:prstGeom>
          <a:ln w="19050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FE96B090-6439-41CB-B4CA-E81387BB74FA}"/>
              </a:ext>
            </a:extLst>
          </p:cNvPr>
          <p:cNvSpPr/>
          <p:nvPr/>
        </p:nvSpPr>
        <p:spPr>
          <a:xfrm rot="19683664" flipH="1">
            <a:off x="3574726" y="2613705"/>
            <a:ext cx="1388853" cy="1518062"/>
          </a:xfrm>
          <a:prstGeom prst="arc">
            <a:avLst>
              <a:gd name="adj1" fmla="val 15729537"/>
              <a:gd name="adj2" fmla="val 961745"/>
            </a:avLst>
          </a:prstGeom>
          <a:ln w="19050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EF369B8E-577E-45A7-84D0-1627C0C92FD7}"/>
              </a:ext>
            </a:extLst>
          </p:cNvPr>
          <p:cNvSpPr/>
          <p:nvPr/>
        </p:nvSpPr>
        <p:spPr>
          <a:xfrm rot="16200000">
            <a:off x="5179558" y="2979658"/>
            <a:ext cx="1388853" cy="1518062"/>
          </a:xfrm>
          <a:prstGeom prst="arc">
            <a:avLst>
              <a:gd name="adj1" fmla="val 17626751"/>
              <a:gd name="adj2" fmla="val 4333444"/>
            </a:avLst>
          </a:prstGeom>
          <a:ln w="19050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9FA9B62-F900-4D84-BBA3-7E29956999B5}"/>
              </a:ext>
            </a:extLst>
          </p:cNvPr>
          <p:cNvCxnSpPr>
            <a:cxnSpLocks/>
          </p:cNvCxnSpPr>
          <p:nvPr/>
        </p:nvCxnSpPr>
        <p:spPr>
          <a:xfrm flipV="1">
            <a:off x="7233557" y="2521647"/>
            <a:ext cx="0" cy="1002724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AA8B0EE-4339-4449-8BDB-167E64C4AC3F}"/>
              </a:ext>
            </a:extLst>
          </p:cNvPr>
          <p:cNvCxnSpPr>
            <a:cxnSpLocks/>
          </p:cNvCxnSpPr>
          <p:nvPr/>
        </p:nvCxnSpPr>
        <p:spPr>
          <a:xfrm>
            <a:off x="7641310" y="2557194"/>
            <a:ext cx="0" cy="967177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5D57D4-D079-439F-80BB-E7C59504AB07}"/>
              </a:ext>
            </a:extLst>
          </p:cNvPr>
          <p:cNvSpPr txBox="1"/>
          <p:nvPr/>
        </p:nvSpPr>
        <p:spPr>
          <a:xfrm>
            <a:off x="200004" y="4066936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csv files:</a:t>
            </a:r>
          </a:p>
          <a:p>
            <a:r>
              <a:rPr lang="en-US" sz="1000" dirty="0"/>
              <a:t>EPA website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5ABF12-8DF3-44F4-A5A5-AAF45B1111FD}"/>
              </a:ext>
            </a:extLst>
          </p:cNvPr>
          <p:cNvSpPr txBox="1"/>
          <p:nvPr/>
        </p:nvSpPr>
        <p:spPr>
          <a:xfrm>
            <a:off x="1590420" y="2772572"/>
            <a:ext cx="12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Data manipulation,</a:t>
            </a:r>
          </a:p>
          <a:p>
            <a:r>
              <a:rPr lang="en-US" sz="900" dirty="0"/>
              <a:t>cleaning and mining.</a:t>
            </a:r>
          </a:p>
          <a:p>
            <a:r>
              <a:rPr lang="en-US" sz="900" dirty="0"/>
              <a:t>Statistical analysis</a:t>
            </a:r>
          </a:p>
          <a:p>
            <a:r>
              <a:rPr lang="en-US" sz="900" dirty="0"/>
              <a:t>Database connection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6C20C0B-0EEE-4C08-B2F0-F2F29B008A4A}"/>
              </a:ext>
            </a:extLst>
          </p:cNvPr>
          <p:cNvSpPr txBox="1"/>
          <p:nvPr/>
        </p:nvSpPr>
        <p:spPr>
          <a:xfrm>
            <a:off x="3653406" y="592982"/>
            <a:ext cx="1132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SQL database in</a:t>
            </a:r>
          </a:p>
          <a:p>
            <a:r>
              <a:rPr lang="en-US" sz="1000" dirty="0"/>
              <a:t>Postgres server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0A5FD1-A9B5-4E4E-A009-B342F31C862D}"/>
              </a:ext>
            </a:extLst>
          </p:cNvPr>
          <p:cNvSpPr txBox="1"/>
          <p:nvPr/>
        </p:nvSpPr>
        <p:spPr>
          <a:xfrm>
            <a:off x="3731080" y="4751262"/>
            <a:ext cx="2424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Web application framework</a:t>
            </a:r>
          </a:p>
          <a:p>
            <a:r>
              <a:rPr lang="en-US" sz="1000" dirty="0"/>
              <a:t>JSON API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9CE3A04-8CF2-4035-9DD9-68C168420334}"/>
              </a:ext>
            </a:extLst>
          </p:cNvPr>
          <p:cNvSpPr txBox="1"/>
          <p:nvPr/>
        </p:nvSpPr>
        <p:spPr>
          <a:xfrm>
            <a:off x="6474463" y="4389087"/>
            <a:ext cx="1850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Json API reader, </a:t>
            </a:r>
            <a:r>
              <a:rPr lang="en-US" sz="1000" dirty="0" err="1"/>
              <a:t>JQuery</a:t>
            </a:r>
            <a:r>
              <a:rPr lang="en-US" sz="1000" dirty="0"/>
              <a:t>, D3,</a:t>
            </a:r>
          </a:p>
          <a:p>
            <a:r>
              <a:rPr lang="en-US" sz="1000" dirty="0"/>
              <a:t>Leaflet. </a:t>
            </a:r>
            <a:r>
              <a:rPr lang="en-US" sz="1000" dirty="0" err="1"/>
              <a:t>plotly</a:t>
            </a:r>
            <a:endParaRPr 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A641BD-070E-40EA-9142-1AB00F75A765}"/>
              </a:ext>
            </a:extLst>
          </p:cNvPr>
          <p:cNvSpPr txBox="1"/>
          <p:nvPr/>
        </p:nvSpPr>
        <p:spPr>
          <a:xfrm>
            <a:off x="6633016" y="274333"/>
            <a:ext cx="1178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Web visualization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457201" y="2004452"/>
            <a:ext cx="4873256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1400" dirty="0"/>
              <a:t>Data typically comes from multiple transaction systems (in our case, websites)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1400" dirty="0"/>
              <a:t>Data is already cleaned, including bridging common attributes across those systems/sources, allowing for easy joins</a:t>
            </a:r>
            <a:endParaRPr sz="14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1400" dirty="0"/>
              <a:t>Data is at the atomic level, giving the analyst the most flexibility  possible to do different roll-ups and joins</a:t>
            </a:r>
            <a:r>
              <a:rPr lang="en" sz="1400" dirty="0"/>
              <a:t>. </a:t>
            </a:r>
            <a:endParaRPr sz="1400" dirty="0"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70;p15">
            <a:extLst>
              <a:ext uri="{FF2B5EF4-FFF2-40B4-BE49-F238E27FC236}">
                <a16:creationId xmlns:a16="http://schemas.microsoft.com/office/drawing/2014/main" id="{D55F58F6-A73C-4622-9FB8-8B2A7251C0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Database</a:t>
            </a:r>
            <a:endParaRPr sz="3600" dirty="0"/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F003D84F-479E-48F1-985E-9E08A904D82C}"/>
              </a:ext>
            </a:extLst>
          </p:cNvPr>
          <p:cNvSpPr txBox="1">
            <a:spLocks/>
          </p:cNvSpPr>
          <p:nvPr/>
        </p:nvSpPr>
        <p:spPr>
          <a:xfrm>
            <a:off x="457199" y="1047123"/>
            <a:ext cx="8023385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 Regular"/>
              <a:buChar char="●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 Regular"/>
              <a:buChar char="○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 Regular"/>
              <a:buChar char="■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88900" indent="0">
              <a:spcBef>
                <a:spcPts val="0"/>
              </a:spcBef>
              <a:buFont typeface="Muli Regular"/>
              <a:buNone/>
            </a:pPr>
            <a:r>
              <a:rPr lang="en-US" sz="1400" dirty="0"/>
              <a:t>We decided to use an operational data store (ODS) model to combine data from multiple databases.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1577575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Desktop </a:t>
            </a:r>
            <a:r>
              <a:rPr lang="en-US" dirty="0"/>
              <a:t>demo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07EC2F-E1F5-445D-8C45-154CEA81C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798" y="869237"/>
            <a:ext cx="4695786" cy="298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" name="Google Shape;70;p15">
            <a:extLst>
              <a:ext uri="{FF2B5EF4-FFF2-40B4-BE49-F238E27FC236}">
                <a16:creationId xmlns:a16="http://schemas.microsoft.com/office/drawing/2014/main" id="{0943D3EC-E8F1-41ED-97B6-10A468CB9E81}"/>
              </a:ext>
            </a:extLst>
          </p:cNvPr>
          <p:cNvSpPr txBox="1">
            <a:spLocks/>
          </p:cNvSpPr>
          <p:nvPr/>
        </p:nvSpPr>
        <p:spPr>
          <a:xfrm>
            <a:off x="457200" y="282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2"/>
              </a:buClr>
              <a:buSzPts val="48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/>
              <a:t>Future steps</a:t>
            </a:r>
          </a:p>
        </p:txBody>
      </p:sp>
      <p:sp>
        <p:nvSpPr>
          <p:cNvPr id="4" name="Google Shape;99;p19">
            <a:extLst>
              <a:ext uri="{FF2B5EF4-FFF2-40B4-BE49-F238E27FC236}">
                <a16:creationId xmlns:a16="http://schemas.microsoft.com/office/drawing/2014/main" id="{3F67BE25-5C81-47B4-955F-EE10EADA769F}"/>
              </a:ext>
            </a:extLst>
          </p:cNvPr>
          <p:cNvSpPr txBox="1">
            <a:spLocks/>
          </p:cNvSpPr>
          <p:nvPr/>
        </p:nvSpPr>
        <p:spPr>
          <a:xfrm>
            <a:off x="290280" y="1244452"/>
            <a:ext cx="5794099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683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indent="-368300">
              <a:lnSpc>
                <a:spcPct val="115000"/>
              </a:lnSpc>
              <a:buClr>
                <a:schemeClr val="accent5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indent="-368300">
              <a:lnSpc>
                <a:spcPct val="115000"/>
              </a:lnSpc>
              <a:buClr>
                <a:schemeClr val="accent4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indent="-368300">
              <a:lnSpc>
                <a:spcPct val="115000"/>
              </a:lnSpc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r>
              <a:rPr lang="en-US" sz="1400" dirty="0"/>
              <a:t>More data!!!</a:t>
            </a:r>
          </a:p>
          <a:p>
            <a:pPr lvl="1"/>
            <a:r>
              <a:rPr lang="en-US" sz="1400" dirty="0"/>
              <a:t>We would like to continue the analysis over the next few years to see the trends, and how policy made now affects them</a:t>
            </a:r>
          </a:p>
          <a:p>
            <a:r>
              <a:rPr lang="en-US" sz="1400" dirty="0"/>
              <a:t>More dashboards!!!</a:t>
            </a:r>
          </a:p>
          <a:p>
            <a:pPr lvl="1"/>
            <a:r>
              <a:rPr lang="en-US" sz="1400" dirty="0"/>
              <a:t>Trending analysis for AQI by state over time</a:t>
            </a:r>
          </a:p>
          <a:p>
            <a:pPr lvl="1"/>
            <a:r>
              <a:rPr lang="en-US" sz="1400" dirty="0"/>
              <a:t>facility emissions trends over time by energy source, and are they getting more efficient or are they being retired?</a:t>
            </a:r>
          </a:p>
          <a:p>
            <a:r>
              <a:rPr lang="en-US" sz="1400" dirty="0"/>
              <a:t>More stats!!!</a:t>
            </a:r>
          </a:p>
          <a:p>
            <a:pPr lvl="1"/>
            <a:r>
              <a:rPr lang="en-US" sz="1400" dirty="0"/>
              <a:t>Is the change in air quality significant?</a:t>
            </a:r>
          </a:p>
          <a:p>
            <a:pPr lvl="1"/>
            <a:r>
              <a:rPr lang="en-US" sz="1400" dirty="0"/>
              <a:t>If so, what are the significant factors?</a:t>
            </a:r>
          </a:p>
          <a:p>
            <a:pPr lvl="2"/>
            <a:r>
              <a:rPr lang="en-US" sz="1400" dirty="0"/>
              <a:t>Change in energy source?</a:t>
            </a:r>
          </a:p>
          <a:p>
            <a:pPr lvl="2"/>
            <a:r>
              <a:rPr lang="en-US" sz="1400" dirty="0"/>
              <a:t>Diminishing energy source?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5E8957-D0C7-4825-9D62-B7DD182B19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5AFFED79-3CFC-4BD4-A7F4-0390E3EC4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-181841"/>
            <a:ext cx="7977620" cy="5500253"/>
          </a:xfrm>
          <a:prstGeom prst="rect">
            <a:avLst/>
          </a:prstGeom>
        </p:spPr>
      </p:pic>
      <p:sp>
        <p:nvSpPr>
          <p:cNvPr id="5" name="Google Shape;149;p24">
            <a:extLst>
              <a:ext uri="{FF2B5EF4-FFF2-40B4-BE49-F238E27FC236}">
                <a16:creationId xmlns:a16="http://schemas.microsoft.com/office/drawing/2014/main" id="{919F9D39-68EF-45D4-B72B-93E7F3F142D7}"/>
              </a:ext>
            </a:extLst>
          </p:cNvPr>
          <p:cNvSpPr txBox="1">
            <a:spLocks/>
          </p:cNvSpPr>
          <p:nvPr/>
        </p:nvSpPr>
        <p:spPr>
          <a:xfrm>
            <a:off x="88323" y="41477"/>
            <a:ext cx="6024600" cy="13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b="0" dirty="0">
                <a:solidFill>
                  <a:schemeClr val="bg2"/>
                </a:solidFill>
              </a:rPr>
              <a:t>Thanks!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832191"/>
      </p:ext>
    </p:extLst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283</Words>
  <Application>Microsoft Office PowerPoint</Application>
  <PresentationFormat>On-screen Show (16:9)</PresentationFormat>
  <Paragraphs>49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Muli Regular</vt:lpstr>
      <vt:lpstr>Arial</vt:lpstr>
      <vt:lpstr>Poppins Light</vt:lpstr>
      <vt:lpstr>Poppins</vt:lpstr>
      <vt:lpstr>Muli</vt:lpstr>
      <vt:lpstr>Gower template</vt:lpstr>
      <vt:lpstr>The Big Green (Dashboard)</vt:lpstr>
      <vt:lpstr>Motivation</vt:lpstr>
      <vt:lpstr>Workflow</vt:lpstr>
      <vt:lpstr>Database</vt:lpstr>
      <vt:lpstr>Desktop 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Lourdes Rodriguez</dc:creator>
  <cp:lastModifiedBy>Philip Wirth</cp:lastModifiedBy>
  <cp:revision>24</cp:revision>
  <cp:lastPrinted>2020-02-29T01:51:38Z</cp:lastPrinted>
  <dcterms:modified xsi:type="dcterms:W3CDTF">2020-02-29T03:03:04Z</dcterms:modified>
</cp:coreProperties>
</file>