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22"/>
  </p:notesMasterIdLst>
  <p:sldIdLst>
    <p:sldId id="265" r:id="rId2"/>
    <p:sldId id="284" r:id="rId3"/>
    <p:sldId id="266" r:id="rId4"/>
    <p:sldId id="267" r:id="rId5"/>
    <p:sldId id="269" r:id="rId6"/>
    <p:sldId id="291" r:id="rId7"/>
    <p:sldId id="271" r:id="rId8"/>
    <p:sldId id="285" r:id="rId9"/>
    <p:sldId id="293" r:id="rId10"/>
    <p:sldId id="292" r:id="rId11"/>
    <p:sldId id="294" r:id="rId12"/>
    <p:sldId id="289" r:id="rId13"/>
    <p:sldId id="272" r:id="rId14"/>
    <p:sldId id="295" r:id="rId15"/>
    <p:sldId id="296" r:id="rId16"/>
    <p:sldId id="274" r:id="rId17"/>
    <p:sldId id="286" r:id="rId18"/>
    <p:sldId id="287" r:id="rId19"/>
    <p:sldId id="275" r:id="rId20"/>
    <p:sldId id="277"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7062" autoAdjust="0"/>
    <p:restoredTop sz="94982" autoAdjust="0"/>
  </p:normalViewPr>
  <p:slideViewPr>
    <p:cSldViewPr>
      <p:cViewPr varScale="1">
        <p:scale>
          <a:sx n="69" d="100"/>
          <a:sy n="69" d="100"/>
        </p:scale>
        <p:origin x="-1182"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290D214-527C-4654-9A54-7098E93FD6E0}" type="datetimeFigureOut">
              <a:rPr lang="en-US"/>
              <a:pPr>
                <a:defRPr/>
              </a:pPr>
              <a:t>21-Aug-24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145AFC0-4685-42E3-8859-46B5427EB1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AEB0-FBF5-40E7-B445-AC987C1D60A3}" type="slidenum">
              <a:rPr lang="en-US" smtClean="0"/>
              <a:pPr fontAlgn="base">
                <a:spcBef>
                  <a:spcPct val="0"/>
                </a:spcBef>
                <a:spcAft>
                  <a:spcPct val="0"/>
                </a:spcAft>
                <a:defRPr/>
              </a:pPr>
              <a:t>1</a:t>
            </a:fld>
            <a:endParaRPr lang="en-US" smtClean="0"/>
          </a:p>
        </p:txBody>
      </p:sp>
      <p:sp>
        <p:nvSpPr>
          <p:cNvPr id="327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CF081BD-D0D3-45F8-8752-01F7E7C214EC}" type="slidenum">
              <a:rPr lang="en-US" sz="1200">
                <a:latin typeface="Times New Roman" pitchFamily="18" charset="0"/>
              </a:rPr>
              <a:pPr algn="r" eaLnBrk="0" hangingPunct="0"/>
              <a:t>1</a:t>
            </a:fld>
            <a:endParaRPr lang="en-US" sz="1200">
              <a:latin typeface="Times New Roman" pitchFamily="18" charset="0"/>
            </a:endParaRPr>
          </a:p>
        </p:txBody>
      </p:sp>
      <p:sp>
        <p:nvSpPr>
          <p:cNvPr id="327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741FCBED-688D-4D80-867B-4C2F042D44B7}" type="datetimeFigureOut">
              <a:rPr lang="en-US" smtClean="0"/>
              <a:pPr>
                <a:defRPr/>
              </a:pPr>
              <a:t>21-Aug-24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709202D-E055-4BC9-8761-7499D11FC54D}"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1C63E921-2391-4B78-9F9A-37D183FB1D24}" type="datetimeFigureOut">
              <a:rPr lang="en-US" smtClean="0"/>
              <a:pPr>
                <a:defRPr/>
              </a:pPr>
              <a:t>21-Aug-24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875F8D6-AAFB-4B11-B36D-EB5BE409325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5C91B12-A114-42E4-A8EE-B9738125EB9C}" type="datetimeFigureOut">
              <a:rPr lang="en-US" smtClean="0"/>
              <a:pPr>
                <a:defRPr/>
              </a:pPr>
              <a:t>21-Aug-24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9D40E05C-6D58-4EF1-A231-823C8303013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75C6843-03B8-4C0C-8F12-9471DE95C490}" type="datetimeFigureOut">
              <a:rPr lang="en-US" smtClean="0"/>
              <a:pPr>
                <a:defRPr/>
              </a:pPr>
              <a:t>21-Aug-24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FDDE184-13A6-452E-8BA1-5F3B345DA577}"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cover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887E36F3-DE38-4EEB-BE89-A981B35DA181}" type="datetimeFigureOut">
              <a:rPr lang="en-US" smtClean="0"/>
              <a:pPr>
                <a:defRPr/>
              </a:pPr>
              <a:t>21-Aug-24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6A7F515-B6B9-46C5-BA47-A4C907CAFC3E}"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76A5B71-EB3C-4470-BD48-860F2C686132}" type="datetimeFigureOut">
              <a:rPr lang="en-US" smtClean="0"/>
              <a:pPr>
                <a:defRPr/>
              </a:pPr>
              <a:t>21-Aug-24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AAAD461-DCF4-4914-A221-0663D610B427}"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A2280A3-307C-45F3-8EF3-32B12FEA4E20}" type="datetimeFigureOut">
              <a:rPr lang="en-US" smtClean="0"/>
              <a:pPr>
                <a:defRPr/>
              </a:pPr>
              <a:t>21-Aug-24</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69ADD84-CFBD-423A-9785-62574256F76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516A364F-0194-4CB9-88B7-DD16423E2365}" type="datetimeFigureOut">
              <a:rPr lang="en-US" smtClean="0"/>
              <a:pPr>
                <a:defRPr/>
              </a:pPr>
              <a:t>21-Aug-24</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4EF377E-C30E-4AF0-B9D3-C9A500BEEAC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FF4BF15C-0708-47D4-AE34-2523D5798A6C}" type="datetimeFigureOut">
              <a:rPr lang="en-US" smtClean="0"/>
              <a:pPr>
                <a:defRPr/>
              </a:pPr>
              <a:t>21-Aug-24</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2B49927-72DF-4E7F-8309-3A372511C0C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BE4C70CC-179E-4A08-B6E7-8886300D8E3A}" type="datetimeFigureOut">
              <a:rPr lang="en-US" smtClean="0"/>
              <a:pPr>
                <a:defRPr/>
              </a:pPr>
              <a:t>21-Aug-24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FE1D6F8-A0CD-4B4F-86F1-FFCB03623D40}"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2F0B0259-FBF8-4401-BAF5-40D57D6CB765}" type="datetimeFigureOut">
              <a:rPr lang="en-US" smtClean="0"/>
              <a:pPr>
                <a:defRPr/>
              </a:pPr>
              <a:t>21-Aug-24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687B6F91-057F-4043-81DB-D088A7AF99E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8FFBC13B-A8AF-4949-9AA0-4924E80EB398}" type="datetimeFigureOut">
              <a:rPr lang="en-US" smtClean="0"/>
              <a:pPr>
                <a:defRPr/>
              </a:pPr>
              <a:t>21-Aug-24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4A6BB522-71BC-4DC1-BF50-947F7F28991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cover dir="ru"/>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304800" y="457200"/>
            <a:ext cx="8686800" cy="11430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nchor="ctr"/>
          <a:lstStyle/>
          <a:p>
            <a:pPr algn="ctr"/>
            <a:r>
              <a:rPr lang="en-US" sz="3200" b="1" dirty="0" smtClean="0">
                <a:latin typeface="Arial Black" pitchFamily="34" charset="0"/>
              </a:rPr>
              <a:t>COLLEGE MANAGEMENT SYSTEM</a:t>
            </a:r>
            <a:endParaRPr lang="en-US" sz="2800" dirty="0">
              <a:latin typeface="Arial Black" pitchFamily="34" charset="0"/>
            </a:endParaRPr>
          </a:p>
        </p:txBody>
      </p:sp>
      <p:sp>
        <p:nvSpPr>
          <p:cNvPr id="2053" name="Text Box 9"/>
          <p:cNvSpPr txBox="1">
            <a:spLocks noChangeArrowheads="1"/>
          </p:cNvSpPr>
          <p:nvPr/>
        </p:nvSpPr>
        <p:spPr bwMode="auto">
          <a:xfrm>
            <a:off x="304800" y="5181600"/>
            <a:ext cx="8610600" cy="769441"/>
          </a:xfrm>
          <a:prstGeom prst="rect">
            <a:avLst/>
          </a:prstGeom>
          <a:noFill/>
          <a:ln w="9525">
            <a:noFill/>
            <a:miter lim="800000"/>
            <a:headEnd/>
            <a:tailEnd/>
          </a:ln>
        </p:spPr>
        <p:txBody>
          <a:bodyPr>
            <a:spAutoFit/>
          </a:bodyPr>
          <a:lstStyle/>
          <a:p>
            <a:pPr algn="ctr" eaLnBrk="0" hangingPunct="0">
              <a:spcBef>
                <a:spcPct val="50000"/>
              </a:spcBef>
            </a:pPr>
            <a:r>
              <a:rPr lang="en-US" sz="2400" b="1" dirty="0" smtClean="0">
                <a:solidFill>
                  <a:srgbClr val="FF0000"/>
                </a:solidFill>
                <a:latin typeface="Times New Roman" pitchFamily="18" charset="0"/>
              </a:rPr>
              <a:t>SUPERVISOR IN-CHARGE:</a:t>
            </a:r>
          </a:p>
          <a:p>
            <a:pPr algn="ctr" eaLnBrk="0" hangingPunct="0"/>
            <a:r>
              <a:rPr lang="en-US" sz="2000" b="1" dirty="0" smtClean="0">
                <a:solidFill>
                  <a:srgbClr val="404040"/>
                </a:solidFill>
                <a:latin typeface="Times New Roman" pitchFamily="18" charset="0"/>
              </a:rPr>
              <a:t>MR AINA</a:t>
            </a:r>
            <a:endParaRPr lang="en-US" sz="2000" b="1" dirty="0">
              <a:solidFill>
                <a:srgbClr val="404040"/>
              </a:solidFill>
              <a:latin typeface="Times New Roman" pitchFamily="18" charset="0"/>
            </a:endParaRPr>
          </a:p>
        </p:txBody>
      </p:sp>
      <p:sp>
        <p:nvSpPr>
          <p:cNvPr id="13318" name="Rectangle 8"/>
          <p:cNvSpPr>
            <a:spLocks noChangeArrowheads="1"/>
          </p:cNvSpPr>
          <p:nvPr/>
        </p:nvSpPr>
        <p:spPr bwMode="auto">
          <a:xfrm>
            <a:off x="609600" y="2133600"/>
            <a:ext cx="8077200" cy="3293209"/>
          </a:xfrm>
          <a:prstGeom prst="rect">
            <a:avLst/>
          </a:prstGeom>
          <a:noFill/>
          <a:ln w="9525">
            <a:noFill/>
            <a:miter lim="800000"/>
            <a:headEnd/>
            <a:tailEnd/>
          </a:ln>
        </p:spPr>
        <p:txBody>
          <a:bodyPr wrap="square">
            <a:spAutoFit/>
          </a:bodyPr>
          <a:lstStyle/>
          <a:p>
            <a:pPr algn="ctr" eaLnBrk="0" hangingPunct="0"/>
            <a:endParaRPr lang="en-US" sz="3200" b="1" dirty="0" smtClean="0">
              <a:solidFill>
                <a:schemeClr val="tx2"/>
              </a:solidFill>
              <a:latin typeface="Times New Roman" pitchFamily="18" charset="0"/>
            </a:endParaRPr>
          </a:p>
          <a:p>
            <a:pPr algn="ctr" eaLnBrk="0" hangingPunct="0"/>
            <a:r>
              <a:rPr lang="en-US" sz="3200" b="1" dirty="0" smtClean="0">
                <a:solidFill>
                  <a:schemeClr val="tx2"/>
                </a:solidFill>
                <a:latin typeface="Times New Roman" pitchFamily="18" charset="0"/>
              </a:rPr>
              <a:t>BY</a:t>
            </a:r>
          </a:p>
          <a:p>
            <a:pPr algn="ctr" eaLnBrk="0" hangingPunct="0"/>
            <a:endParaRPr lang="en-US" sz="3200" b="1" dirty="0">
              <a:solidFill>
                <a:schemeClr val="tx2"/>
              </a:solidFill>
              <a:latin typeface="Calibri" pitchFamily="34" charset="0"/>
            </a:endParaRPr>
          </a:p>
          <a:p>
            <a:pPr algn="ctr" eaLnBrk="0" hangingPunct="0"/>
            <a:r>
              <a:rPr lang="en-US" sz="2800" b="1" dirty="0" smtClean="0"/>
              <a:t>OLADELE PETER GBENGA</a:t>
            </a:r>
            <a:endParaRPr lang="en-US" sz="2800" dirty="0" smtClean="0"/>
          </a:p>
          <a:p>
            <a:pPr algn="ctr" eaLnBrk="0" hangingPunct="0"/>
            <a:endParaRPr lang="en-US" sz="2800" dirty="0" smtClean="0">
              <a:latin typeface="Times New Roman" pitchFamily="18" charset="0"/>
              <a:cs typeface="Times New Roman" pitchFamily="18" charset="0"/>
            </a:endParaRPr>
          </a:p>
          <a:p>
            <a:pPr algn="ctr" eaLnBrk="0" hangingPunct="0"/>
            <a:r>
              <a:rPr lang="en-US" sz="2800" b="1" dirty="0" err="1" smtClean="0">
                <a:latin typeface="Times New Roman" pitchFamily="18" charset="0"/>
                <a:cs typeface="Times New Roman" pitchFamily="18" charset="0"/>
              </a:rPr>
              <a:t>Matric</a:t>
            </a:r>
            <a:r>
              <a:rPr lang="en-US" sz="2800" b="1" dirty="0" smtClean="0">
                <a:latin typeface="Times New Roman" pitchFamily="18" charset="0"/>
                <a:cs typeface="Times New Roman" pitchFamily="18" charset="0"/>
              </a:rPr>
              <a:t> Num: 22010211160</a:t>
            </a:r>
            <a:endParaRPr lang="en-US" sz="2800" dirty="0" smtClean="0">
              <a:latin typeface="Times New Roman" pitchFamily="18" charset="0"/>
              <a:cs typeface="Times New Roman" pitchFamily="18" charset="0"/>
            </a:endParaRPr>
          </a:p>
          <a:p>
            <a:pPr eaLnBrk="0" hangingPunct="0"/>
            <a:endParaRPr lang="en-US" sz="2800" b="1" dirty="0">
              <a:solidFill>
                <a:schemeClr val="tx2"/>
              </a:solidFill>
              <a:latin typeface="Times New Roman" pitchFamily="18" charset="0"/>
            </a:endParaRPr>
          </a:p>
        </p:txBody>
      </p:sp>
      <p:sp>
        <p:nvSpPr>
          <p:cNvPr id="1331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p>
        </p:txBody>
      </p:sp>
      <p:sp>
        <p:nvSpPr>
          <p:cNvPr id="13324" name="AutoShape 12"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6" name="AutoShape 14"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8" name="AutoShape 16"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SYSTEM ARCHITECTURE</a:t>
            </a:r>
            <a:endParaRPr lang="en-US" b="1" dirty="0"/>
          </a:p>
        </p:txBody>
      </p:sp>
      <p:pic>
        <p:nvPicPr>
          <p:cNvPr id="5" name="Picture 4" descr="C:\Users\USER\AppData\Local\Microsoft\Windows\INetCache\Content.Word\download.png"/>
          <p:cNvPicPr/>
          <p:nvPr/>
        </p:nvPicPr>
        <p:blipFill>
          <a:blip r:embed="rId2"/>
          <a:srcRect/>
          <a:stretch>
            <a:fillRect/>
          </a:stretch>
        </p:blipFill>
        <p:spPr bwMode="auto">
          <a:xfrm>
            <a:off x="990600" y="1066800"/>
            <a:ext cx="7924800" cy="4876800"/>
          </a:xfrm>
          <a:prstGeom prst="rect">
            <a:avLst/>
          </a:prstGeom>
          <a:noFill/>
          <a:ln w="9525">
            <a:noFill/>
            <a:miter lim="800000"/>
            <a:headEnd/>
            <a:tailEnd/>
          </a:ln>
        </p:spPr>
      </p:pic>
    </p:spTree>
  </p:cSld>
  <p:clrMapOvr>
    <a:masterClrMapping/>
  </p:clrMapOvr>
  <p:transition>
    <p:cover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143000"/>
          </a:xfrm>
        </p:spPr>
        <p:txBody>
          <a:bodyPr/>
          <a:lstStyle/>
          <a:p>
            <a:r>
              <a:rPr lang="en-US" dirty="0" smtClean="0"/>
              <a:t>DATAFLOW DIAGRAM</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676400" y="956605"/>
            <a:ext cx="7062787" cy="5215595"/>
          </a:xfrm>
          <a:prstGeom prst="rect">
            <a:avLst/>
          </a:prstGeom>
          <a:noFill/>
          <a:ln w="9525">
            <a:noFill/>
            <a:miter lim="800000"/>
            <a:headEnd/>
            <a:tailEnd/>
          </a:ln>
          <a:effectLst/>
        </p:spPr>
      </p:pic>
    </p:spTree>
  </p:cSld>
  <p:clrMapOvr>
    <a:masterClrMapping/>
  </p:clrMapOvr>
  <p:transition>
    <p:cover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5105400"/>
          </a:xfrm>
        </p:spPr>
        <p:txBody>
          <a:bodyPr>
            <a:normAutofit/>
          </a:bodyPr>
          <a:lstStyle/>
          <a:p>
            <a:r>
              <a:rPr lang="en-US" sz="1900" dirty="0" smtClean="0">
                <a:latin typeface="Times New Roman" pitchFamily="18" charset="0"/>
                <a:cs typeface="Times New Roman" pitchFamily="18" charset="0"/>
              </a:rPr>
              <a:t>.</a:t>
            </a:r>
            <a:r>
              <a:rPr lang="en-US" sz="2400" dirty="0" smtClean="0"/>
              <a:t> Memory (RAM): Minimum 4 GB RAM</a:t>
            </a:r>
          </a:p>
          <a:p>
            <a:r>
              <a:rPr lang="en-US" sz="2400" dirty="0" smtClean="0"/>
              <a:t>  Storage (Hard Disk): Minimum 500 GB free space</a:t>
            </a:r>
          </a:p>
          <a:p>
            <a:r>
              <a:rPr lang="en-US" sz="2400" dirty="0" smtClean="0"/>
              <a:t>  CPU: Minimum 2 GHz multi-core processor</a:t>
            </a:r>
          </a:p>
          <a:p>
            <a:r>
              <a:rPr lang="en-US" sz="2400" dirty="0" smtClean="0"/>
              <a:t>  Network: Reliable internet connection with sufficient bandwidth.</a:t>
            </a:r>
            <a:endParaRPr lang="en-US" sz="700" dirty="0" smtClean="0"/>
          </a:p>
          <a:p>
            <a:pPr>
              <a:buNone/>
            </a:pPr>
            <a:endParaRPr lang="en-US" sz="200" dirty="0" smtClean="0"/>
          </a:p>
          <a:p>
            <a:pPr>
              <a:buNone/>
            </a:pPr>
            <a:r>
              <a:rPr lang="en-US" sz="2200" b="1" dirty="0" smtClean="0"/>
              <a:t>	SOFTWARE REQUIREMENTS</a:t>
            </a:r>
          </a:p>
          <a:p>
            <a:pPr marL="566928" indent="-457200">
              <a:buAutoNum type="arabicPeriod"/>
            </a:pPr>
            <a:r>
              <a:rPr lang="en-US" sz="2400" dirty="0" smtClean="0"/>
              <a:t>JAVASCRIPT</a:t>
            </a:r>
            <a:endParaRPr lang="en-US" sz="2400" dirty="0" smtClean="0"/>
          </a:p>
          <a:p>
            <a:pPr marL="566928" indent="-457200">
              <a:buAutoNum type="arabicPeriod"/>
            </a:pPr>
            <a:r>
              <a:rPr lang="en-US" sz="2400" dirty="0" smtClean="0"/>
              <a:t>PHP</a:t>
            </a:r>
            <a:endParaRPr lang="en-US" sz="2400" dirty="0" smtClean="0"/>
          </a:p>
          <a:p>
            <a:pPr marL="566928" indent="-457200">
              <a:buAutoNum type="arabicPeriod"/>
            </a:pPr>
            <a:r>
              <a:rPr lang="en-US" sz="2400" dirty="0" smtClean="0"/>
              <a:t>MYSQL</a:t>
            </a:r>
            <a:endParaRPr lang="en-US" sz="2400" dirty="0" smtClean="0"/>
          </a:p>
          <a:p>
            <a:pPr marL="566928" indent="-457200">
              <a:buAutoNum type="arabicPeriod"/>
            </a:pPr>
            <a:r>
              <a:rPr lang="en-US" sz="2400" dirty="0" smtClean="0"/>
              <a:t>BOOTSTAP</a:t>
            </a:r>
            <a:endParaRPr lang="en-US" sz="2400" dirty="0" smtClean="0"/>
          </a:p>
          <a:p>
            <a:endParaRPr lang="en-US" sz="2400" dirty="0" smtClean="0"/>
          </a:p>
          <a:p>
            <a:pPr eaLnBrk="1" hangingPunct="1"/>
            <a:endParaRPr lang="en-US" sz="2400" dirty="0" smtClean="0">
              <a:latin typeface="Times New Roman" pitchFamily="18" charset="0"/>
              <a:cs typeface="Times New Roman" pitchFamily="18" charset="0"/>
            </a:endParaRPr>
          </a:p>
          <a:p>
            <a:pPr lvl="1" eaLnBrk="1" hangingPunct="1">
              <a:buNone/>
            </a:pPr>
            <a:endParaRPr lang="en-US" sz="2400" dirty="0" smtClean="0">
              <a:latin typeface="Times New Roman" pitchFamily="18" charset="0"/>
              <a:cs typeface="Times New Roman" pitchFamily="18" charset="0"/>
            </a:endParaRPr>
          </a:p>
          <a:p>
            <a:pPr lvl="1" eaLnBrk="1" hangingPunct="1"/>
            <a:endParaRPr lang="en-US" sz="1900" b="1" dirty="0" smtClean="0">
              <a:solidFill>
                <a:srgbClr val="FF0000"/>
              </a:solidFill>
              <a:latin typeface="Times New Roman" pitchFamily="18" charset="0"/>
              <a:cs typeface="Times New Roman" pitchFamily="18" charset="0"/>
            </a:endParaRPr>
          </a:p>
          <a:p>
            <a:pPr eaLnBrk="1" hangingPunct="1"/>
            <a:endParaRPr lang="en-US" sz="2400" b="1" dirty="0" smtClean="0">
              <a:solidFill>
                <a:srgbClr val="FF0000"/>
              </a:solidFill>
              <a:latin typeface="Times New Roman" pitchFamily="18" charset="0"/>
              <a:cs typeface="Times New Roman" pitchFamily="18" charset="0"/>
            </a:endParaRPr>
          </a:p>
          <a:p>
            <a:pPr eaLnBrk="1" hangingPunct="1">
              <a:buFont typeface="Arial" charset="0"/>
              <a:buNone/>
            </a:pPr>
            <a:endParaRPr lang="en-US" dirty="0" smtClean="0"/>
          </a:p>
          <a:p>
            <a:pPr>
              <a:buNone/>
            </a:pPr>
            <a:endParaRPr lang="en-US" dirty="0"/>
          </a:p>
        </p:txBody>
      </p:sp>
      <p:sp>
        <p:nvSpPr>
          <p:cNvPr id="2" name="Title 1"/>
          <p:cNvSpPr>
            <a:spLocks noGrp="1"/>
          </p:cNvSpPr>
          <p:nvPr>
            <p:ph type="title"/>
          </p:nvPr>
        </p:nvSpPr>
        <p:spPr/>
        <p:txBody>
          <a:bodyPr/>
          <a:lstStyle/>
          <a:p>
            <a:r>
              <a:rPr lang="en-US" b="1" dirty="0" smtClean="0"/>
              <a:t>SYSTEM REQUIREMENTS</a:t>
            </a:r>
            <a:endParaRPr lang="en-US" b="1" dirty="0"/>
          </a:p>
        </p:txBody>
      </p:sp>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228600"/>
            <a:ext cx="8534400" cy="758825"/>
          </a:xfrm>
        </p:spPr>
        <p:txBody>
          <a:bodyPr>
            <a:normAutofit/>
          </a:bodyPr>
          <a:lstStyle/>
          <a:p>
            <a:pPr eaLnBrk="1" fontAlgn="auto" hangingPunct="1">
              <a:spcAft>
                <a:spcPts val="0"/>
              </a:spcAft>
              <a:defRPr/>
            </a:pPr>
            <a:r>
              <a:rPr lang="en-US" b="1" dirty="0" smtClean="0"/>
              <a:t>RESULTS</a:t>
            </a:r>
            <a:endParaRPr lang="en-US" dirty="0" smtClean="0"/>
          </a:p>
        </p:txBody>
      </p:sp>
      <p:pic>
        <p:nvPicPr>
          <p:cNvPr id="2050" name="Picture 2"/>
          <p:cNvPicPr>
            <a:picLocks noChangeAspect="1" noChangeArrowheads="1"/>
          </p:cNvPicPr>
          <p:nvPr/>
        </p:nvPicPr>
        <p:blipFill>
          <a:blip r:embed="rId2"/>
          <a:srcRect/>
          <a:stretch>
            <a:fillRect/>
          </a:stretch>
        </p:blipFill>
        <p:spPr bwMode="auto">
          <a:xfrm>
            <a:off x="762000" y="1066800"/>
            <a:ext cx="7839076" cy="4379430"/>
          </a:xfrm>
          <a:prstGeom prst="rect">
            <a:avLst/>
          </a:prstGeom>
          <a:ln>
            <a:noFill/>
          </a:ln>
          <a:effectLst>
            <a:outerShdw blurRad="292100" dist="139700" dir="2700000" algn="tl" rotWithShape="0">
              <a:srgbClr val="333333">
                <a:alpha val="65000"/>
              </a:srgbClr>
            </a:outerShdw>
          </a:effectLst>
        </p:spPr>
      </p:pic>
      <p:sp>
        <p:nvSpPr>
          <p:cNvPr id="8" name="TextBox 7"/>
          <p:cNvSpPr txBox="1"/>
          <p:nvPr/>
        </p:nvSpPr>
        <p:spPr>
          <a:xfrm>
            <a:off x="3657600" y="5791200"/>
            <a:ext cx="2091855" cy="461665"/>
          </a:xfrm>
          <a:prstGeom prst="rect">
            <a:avLst/>
          </a:prstGeom>
          <a:noFill/>
        </p:spPr>
        <p:txBody>
          <a:bodyPr wrap="none" rtlCol="0">
            <a:spAutoFit/>
          </a:bodyPr>
          <a:lstStyle/>
          <a:p>
            <a:r>
              <a:rPr lang="en-US" sz="2400" b="1" dirty="0" smtClean="0"/>
              <a:t>LOGIN PAGE</a:t>
            </a:r>
            <a:endParaRPr lang="en-US" sz="2400" b="1" dirty="0"/>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Showing </a:t>
            </a:r>
            <a:r>
              <a:rPr lang="en-US" dirty="0" smtClean="0"/>
              <a:t>student Dashboard page</a:t>
            </a:r>
            <a:r>
              <a:rPr lang="en-US" dirty="0" smtClean="0"/>
              <a:t>.</a:t>
            </a:r>
            <a:endParaRPr lang="en-US" dirty="0"/>
          </a:p>
        </p:txBody>
      </p:sp>
      <p:pic>
        <p:nvPicPr>
          <p:cNvPr id="4" name="Content Placeholder 3"/>
          <p:cNvPicPr>
            <a:picLocks noGrp="1"/>
          </p:cNvPicPr>
          <p:nvPr>
            <p:ph idx="1"/>
          </p:nvPr>
        </p:nvPicPr>
        <p:blipFill>
          <a:blip r:embed="rId2"/>
          <a:srcRect/>
          <a:stretch>
            <a:fillRect/>
          </a:stretch>
        </p:blipFill>
        <p:spPr bwMode="auto">
          <a:xfrm>
            <a:off x="457200" y="1447800"/>
            <a:ext cx="8229600" cy="3248859"/>
          </a:xfrm>
          <a:prstGeom prst="rect">
            <a:avLst/>
          </a:prstGeom>
          <a:noFill/>
          <a:ln w="9525">
            <a:noFill/>
            <a:miter lim="800000"/>
            <a:headEnd/>
            <a:tailEnd/>
          </a:ln>
        </p:spPr>
      </p:pic>
    </p:spTree>
  </p:cSld>
  <p:clrMapOvr>
    <a:masterClrMapping/>
  </p:clrMapOvr>
  <p:transition>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Showing </a:t>
            </a:r>
            <a:r>
              <a:rPr lang="en-US" dirty="0" smtClean="0"/>
              <a:t>School Admin dashboard</a:t>
            </a:r>
            <a:r>
              <a:rPr lang="en-US" dirty="0" smtClean="0"/>
              <a:t>.</a:t>
            </a:r>
            <a:endParaRPr lang="en-US" dirty="0"/>
          </a:p>
        </p:txBody>
      </p:sp>
      <p:pic>
        <p:nvPicPr>
          <p:cNvPr id="4" name="Content Placeholder 3"/>
          <p:cNvPicPr>
            <a:picLocks noGrp="1"/>
          </p:cNvPicPr>
          <p:nvPr>
            <p:ph idx="1"/>
          </p:nvPr>
        </p:nvPicPr>
        <p:blipFill>
          <a:blip r:embed="rId2"/>
          <a:srcRect/>
          <a:stretch>
            <a:fillRect/>
          </a:stretch>
        </p:blipFill>
        <p:spPr bwMode="auto">
          <a:xfrm>
            <a:off x="457200" y="2228304"/>
            <a:ext cx="8229600" cy="3031630"/>
          </a:xfrm>
          <a:prstGeom prst="rect">
            <a:avLst/>
          </a:prstGeom>
          <a:noFill/>
          <a:ln w="9525">
            <a:noFill/>
            <a:miter lim="800000"/>
            <a:headEnd/>
            <a:tailEnd/>
          </a:ln>
        </p:spPr>
      </p:pic>
    </p:spTree>
  </p:cSld>
  <p:clrMapOvr>
    <a:masterClrMapping/>
  </p:clrMapOvr>
  <p:transition>
    <p:cover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a:bodyPr>
          <a:lstStyle/>
          <a:p>
            <a:r>
              <a:rPr lang="en-US" dirty="0" smtClean="0"/>
              <a:t>Enhanced Personalization: Advances e-learning using automating content for self-learning system.</a:t>
            </a:r>
          </a:p>
          <a:p>
            <a:r>
              <a:rPr lang="en-US" dirty="0" smtClean="0"/>
              <a:t>Spaced Repetition Innovation: Introduces new reward functions for optimizing learning schedules.</a:t>
            </a:r>
          </a:p>
          <a:p>
            <a:r>
              <a:rPr lang="en-US" dirty="0" smtClean="0"/>
              <a:t>Deep Learning Application: Applies DNNs to improve recommendation accuracy in education.</a:t>
            </a:r>
          </a:p>
          <a:p>
            <a:r>
              <a:rPr lang="en-US" dirty="0" smtClean="0"/>
              <a:t>Improved Learning Outcomes: Aims to boost engagement and effectiveness through personalized content.</a:t>
            </a:r>
          </a:p>
        </p:txBody>
      </p:sp>
      <p:sp>
        <p:nvSpPr>
          <p:cNvPr id="11266" name="Title 1"/>
          <p:cNvSpPr>
            <a:spLocks noGrp="1"/>
          </p:cNvSpPr>
          <p:nvPr>
            <p:ph type="title"/>
          </p:nvPr>
        </p:nvSpPr>
        <p:spPr>
          <a:xfrm>
            <a:off x="228600" y="152400"/>
            <a:ext cx="8534400" cy="758825"/>
          </a:xfrm>
        </p:spPr>
        <p:txBody>
          <a:bodyPr>
            <a:normAutofit/>
          </a:bodyPr>
          <a:lstStyle/>
          <a:p>
            <a:pPr>
              <a:lnSpc>
                <a:spcPct val="90000"/>
              </a:lnSpc>
            </a:pPr>
            <a:r>
              <a:rPr lang="en-US" sz="3600" b="1" dirty="0" smtClean="0">
                <a:latin typeface="Times New Roman" pitchFamily="18" charset="0"/>
                <a:cs typeface="Times New Roman" pitchFamily="18" charset="0"/>
              </a:rPr>
              <a:t> CONTRIBUTION TO KNOWLEDGE</a:t>
            </a:r>
          </a:p>
        </p:txBody>
      </p:sp>
    </p:spTree>
  </p:cSld>
  <p:clrMapOvr>
    <a:masterClrMapping/>
  </p:clrMapOvr>
  <p:transition>
    <p:cover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1527048"/>
            <a:ext cx="8503920" cy="4797552"/>
          </a:xfrm>
        </p:spPr>
        <p:txBody>
          <a:bodyPr/>
          <a:lstStyle/>
          <a:p>
            <a:pPr eaLnBrk="1" hangingPunct="1">
              <a:buFont typeface="Wingdings" pitchFamily="2" charset="2"/>
              <a:buChar char="q"/>
            </a:pPr>
            <a:r>
              <a:rPr lang="en-US" sz="2400" b="1" dirty="0" smtClean="0">
                <a:solidFill>
                  <a:srgbClr val="FF0000"/>
                </a:solidFill>
                <a:latin typeface="Times New Roman" pitchFamily="18" charset="0"/>
                <a:cs typeface="Times New Roman" pitchFamily="18" charset="0"/>
              </a:rPr>
              <a:t> ACHIEVEMENTS:</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Design</a:t>
            </a:r>
            <a:r>
              <a:rPr lang="en-US" sz="2400" dirty="0" smtClean="0">
                <a:latin typeface="Times New Roman" pitchFamily="18" charset="0"/>
                <a:cs typeface="Times New Roman" pitchFamily="18" charset="0"/>
              </a:rPr>
              <a:t>: Completed Software </a:t>
            </a:r>
            <a:r>
              <a:rPr lang="en-US" sz="2400" dirty="0" smtClean="0">
                <a:latin typeface="Times New Roman" pitchFamily="18" charset="0"/>
                <a:cs typeface="Times New Roman" pitchFamily="18" charset="0"/>
              </a:rPr>
              <a:t>on College </a:t>
            </a:r>
            <a:r>
              <a:rPr lang="en-US" sz="2400" dirty="0" smtClean="0">
                <a:latin typeface="Times New Roman" pitchFamily="18" charset="0"/>
                <a:cs typeface="Times New Roman" pitchFamily="18" charset="0"/>
              </a:rPr>
              <a:t>management </a:t>
            </a:r>
            <a:r>
              <a:rPr lang="en-US" sz="2400" dirty="0" smtClean="0">
                <a:latin typeface="Times New Roman" pitchFamily="18" charset="0"/>
                <a:cs typeface="Times New Roman" pitchFamily="18" charset="0"/>
              </a:rPr>
              <a:t>setup</a:t>
            </a:r>
            <a:r>
              <a:rPr lang="en-US" sz="2400" dirty="0" smtClean="0">
                <a:latin typeface="Times New Roman" pitchFamily="18" charset="0"/>
                <a:cs typeface="Times New Roman" pitchFamily="18" charset="0"/>
              </a:rPr>
              <a:t>.</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Data: </a:t>
            </a:r>
            <a:r>
              <a:rPr lang="en-US" sz="2400" dirty="0" smtClean="0">
                <a:latin typeface="Times New Roman" pitchFamily="18" charset="0"/>
                <a:cs typeface="Times New Roman" pitchFamily="18" charset="0"/>
              </a:rPr>
              <a:t>User data collection in place.</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Training</a:t>
            </a:r>
            <a:r>
              <a:rPr lang="en-US" sz="2400" dirty="0" smtClean="0">
                <a:latin typeface="Times New Roman" pitchFamily="18" charset="0"/>
                <a:cs typeface="Times New Roman" pitchFamily="18" charset="0"/>
              </a:rPr>
              <a:t>: Initial </a:t>
            </a:r>
            <a:r>
              <a:rPr lang="en-US" sz="2400" dirty="0" smtClean="0">
                <a:latin typeface="Times New Roman" pitchFamily="18" charset="0"/>
                <a:cs typeface="Times New Roman" pitchFamily="18" charset="0"/>
              </a:rPr>
              <a:t>students training </a:t>
            </a:r>
            <a:r>
              <a:rPr lang="en-US" sz="2400" dirty="0" smtClean="0">
                <a:latin typeface="Times New Roman" pitchFamily="18" charset="0"/>
                <a:cs typeface="Times New Roman" pitchFamily="18" charset="0"/>
              </a:rPr>
              <a:t>done.</a:t>
            </a:r>
          </a:p>
          <a:p>
            <a:pPr eaLnBrk="1" hangingPunct="1">
              <a:buFont typeface="Wingdings" pitchFamily="2" charset="2"/>
              <a:buChar char="q"/>
            </a:pP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STATUS:</a:t>
            </a:r>
          </a:p>
          <a:p>
            <a:pPr eaLnBrk="1" hangingPunct="1">
              <a:buNone/>
            </a:pPr>
            <a:r>
              <a:rPr lang="en-US" sz="2400" dirty="0" smtClean="0">
                <a:latin typeface="Times New Roman" pitchFamily="18" charset="0"/>
                <a:cs typeface="Times New Roman" pitchFamily="18" charset="0"/>
              </a:rPr>
              <a:t>   - Testing: </a:t>
            </a:r>
            <a:r>
              <a:rPr lang="en-US" sz="2400" dirty="0" smtClean="0">
                <a:latin typeface="Times New Roman" pitchFamily="18" charset="0"/>
                <a:cs typeface="Times New Roman" pitchFamily="18" charset="0"/>
              </a:rPr>
              <a:t>Validating all necessary fields.</a:t>
            </a:r>
            <a:endParaRPr lang="en-US" sz="2400" dirty="0" smtClean="0">
              <a:latin typeface="Times New Roman" pitchFamily="18" charset="0"/>
              <a:cs typeface="Times New Roman" pitchFamily="18" charset="0"/>
            </a:endParaRPr>
          </a:p>
          <a:p>
            <a:pPr eaLnBrk="1" hangingPunct="1">
              <a:buNone/>
            </a:pPr>
            <a:r>
              <a:rPr lang="en-US" sz="2400" dirty="0" smtClean="0">
                <a:latin typeface="Times New Roman" pitchFamily="18" charset="0"/>
                <a:cs typeface="Times New Roman" pitchFamily="18" charset="0"/>
              </a:rPr>
              <a:t>   -  Interface: Integrated with the platform GUI.</a:t>
            </a:r>
          </a:p>
          <a:p>
            <a:pPr eaLnBrk="1" hangingPunct="1">
              <a:buFont typeface="Wingdings" pitchFamily="2" charset="2"/>
              <a:buChar char="q"/>
            </a:pPr>
            <a:r>
              <a:rPr lang="en-US" sz="2400" b="1" dirty="0" smtClean="0">
                <a:solidFill>
                  <a:srgbClr val="FF0000"/>
                </a:solidFill>
                <a:latin typeface="Times New Roman" pitchFamily="18" charset="0"/>
                <a:cs typeface="Times New Roman" pitchFamily="18" charset="0"/>
              </a:rPr>
              <a:t>  Next Steps:</a:t>
            </a:r>
          </a:p>
          <a:p>
            <a:pPr eaLnBrk="1" hangingPunct="1">
              <a:buNone/>
            </a:pPr>
            <a:r>
              <a:rPr lang="en-US" sz="2400" dirty="0" smtClean="0">
                <a:latin typeface="Times New Roman" pitchFamily="18" charset="0"/>
                <a:cs typeface="Times New Roman" pitchFamily="18" charset="0"/>
              </a:rPr>
              <a:t>   -  Refine: Improve algorithms.</a:t>
            </a:r>
          </a:p>
          <a:p>
            <a:pPr eaLnBrk="1" hangingPunct="1">
              <a:buNone/>
            </a:pPr>
            <a:r>
              <a:rPr lang="en-US" sz="2400" dirty="0" smtClean="0">
                <a:latin typeface="Times New Roman" pitchFamily="18" charset="0"/>
                <a:cs typeface="Times New Roman" pitchFamily="18" charset="0"/>
              </a:rPr>
              <a:t>   -  Deploy: Full system rollout and monitoring.</a:t>
            </a:r>
          </a:p>
        </p:txBody>
      </p:sp>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FUTURE WORK</a:t>
            </a:r>
            <a:endParaRPr lang="en-US" b="1" dirty="0"/>
          </a:p>
        </p:txBody>
      </p:sp>
    </p:spTree>
  </p:cSld>
  <p:clrMapOvr>
    <a:masterClrMapping/>
  </p:clrMapOvr>
  <p:transition>
    <p:cover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a:bodyPr>
          <a:lstStyle/>
          <a:p>
            <a:pPr algn="just">
              <a:buNone/>
            </a:pPr>
            <a:r>
              <a:rPr lang="en-US" sz="2800" dirty="0" smtClean="0">
                <a:latin typeface="Times New Roman" pitchFamily="18" charset="0"/>
                <a:cs typeface="Times New Roman" pitchFamily="18" charset="0"/>
              </a:rPr>
              <a:t>		</a:t>
            </a:r>
            <a:r>
              <a:rPr lang="en-US" sz="2400" dirty="0" smtClean="0"/>
              <a:t>The College Management System is essential for enhancing the efficiency and effectiveness of administrative processes in academic institutions. By automating data management, streamlining communication, and improving accuracy, the system addresses key challenges faced by colleges today. The implementation of this system not only benefits students and faculty but also contributes to the overall betterment of educational operations, enabling institutions to focus on their primary mission of delivering quality education.</a:t>
            </a:r>
            <a:endParaRPr lang="en-US" sz="2800" dirty="0"/>
          </a:p>
        </p:txBody>
      </p:sp>
      <p:sp>
        <p:nvSpPr>
          <p:cNvPr id="2" name="Title 1"/>
          <p:cNvSpPr>
            <a:spLocks noGrp="1"/>
          </p:cNvSpPr>
          <p:nvPr>
            <p:ph type="title"/>
          </p:nvPr>
        </p:nvSpPr>
        <p:spPr>
          <a:xfrm>
            <a:off x="762000" y="457200"/>
            <a:ext cx="7924800" cy="685800"/>
          </a:xfrm>
        </p:spPr>
        <p:txBody>
          <a:bodyPr/>
          <a:lstStyle/>
          <a:p>
            <a:pPr>
              <a:lnSpc>
                <a:spcPct val="90000"/>
              </a:lnSpc>
            </a:pPr>
            <a:r>
              <a:rPr lang="en-US" sz="3600" b="1" dirty="0" smtClean="0">
                <a:latin typeface="Times New Roman" pitchFamily="18" charset="0"/>
                <a:cs typeface="Times New Roman" pitchFamily="18" charset="0"/>
              </a:rPr>
              <a:t> CONCLUSION</a:t>
            </a:r>
          </a:p>
        </p:txBody>
      </p:sp>
    </p:spTree>
  </p:cSld>
  <p:clrMapOvr>
    <a:masterClrMapping/>
  </p:clrMapOvr>
  <p:transition>
    <p:cover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pPr eaLnBrk="1" hangingPunct="1">
              <a:buFont typeface="Wingdings 2" pitchFamily="18" charset="2"/>
              <a:buNone/>
            </a:pPr>
            <a:endParaRPr lang="en-US" dirty="0" smtClean="0"/>
          </a:p>
          <a:p>
            <a:pPr eaLnBrk="1" hangingPunct="1">
              <a:buNone/>
            </a:pPr>
            <a:endParaRPr lang="en-US" dirty="0" smtClean="0"/>
          </a:p>
        </p:txBody>
      </p:sp>
      <p:sp>
        <p:nvSpPr>
          <p:cNvPr id="12290" name="Title 1"/>
          <p:cNvSpPr>
            <a:spLocks noGrp="1"/>
          </p:cNvSpPr>
          <p:nvPr>
            <p:ph type="title"/>
          </p:nvPr>
        </p:nvSpPr>
        <p:spPr>
          <a:xfrm>
            <a:off x="304800" y="152400"/>
            <a:ext cx="8534400" cy="758825"/>
          </a:xfrm>
        </p:spPr>
        <p:txBody>
          <a:bodyPr>
            <a:normAutofit/>
          </a:bodyPr>
          <a:lstStyle/>
          <a:p>
            <a:pPr eaLnBrk="1" fontAlgn="auto" hangingPunct="1">
              <a:spcAft>
                <a:spcPts val="0"/>
              </a:spcAft>
              <a:defRPr/>
            </a:pPr>
            <a:r>
              <a:rPr lang="en-US" b="1" dirty="0" smtClean="0"/>
              <a:t> SELECTED REFERENCE</a:t>
            </a:r>
          </a:p>
        </p:txBody>
      </p:sp>
      <p:sp>
        <p:nvSpPr>
          <p:cNvPr id="6" name="Rectangle 5"/>
          <p:cNvSpPr/>
          <p:nvPr/>
        </p:nvSpPr>
        <p:spPr>
          <a:xfrm>
            <a:off x="457200" y="914400"/>
            <a:ext cx="8229600" cy="4985980"/>
          </a:xfrm>
          <a:prstGeom prst="rect">
            <a:avLst/>
          </a:prstGeom>
        </p:spPr>
        <p:txBody>
          <a:bodyPr wrap="square">
            <a:spAutoFit/>
          </a:bodyPr>
          <a:lstStyle/>
          <a:p>
            <a:pPr algn="ctr"/>
            <a:r>
              <a:rPr lang="en-US" sz="2000" dirty="0" smtClean="0"/>
              <a:t>Brown, A., &amp; Lee, C. (2023). Impact of College Management Systems on Administrative Efficiency. </a:t>
            </a:r>
            <a:r>
              <a:rPr lang="en-US" sz="2000" i="1" dirty="0" smtClean="0"/>
              <a:t>Journal of Educational Technology</a:t>
            </a:r>
            <a:r>
              <a:rPr lang="en-US" sz="2000" dirty="0" smtClean="0"/>
              <a:t>, 15(2), 45-60</a:t>
            </a:r>
            <a:r>
              <a:rPr lang="en-US" sz="2000" dirty="0" smtClean="0"/>
              <a:t>.</a:t>
            </a:r>
          </a:p>
          <a:p>
            <a:pPr algn="ctr"/>
            <a:endParaRPr lang="en-US" sz="2000" dirty="0" smtClean="0">
              <a:latin typeface="Times New Roman" pitchFamily="18" charset="0"/>
              <a:cs typeface="Times New Roman" pitchFamily="18" charset="0"/>
            </a:endParaRPr>
          </a:p>
          <a:p>
            <a:pPr algn="ctr"/>
            <a:r>
              <a:rPr lang="en-US" sz="2000" dirty="0" smtClean="0"/>
              <a:t>Doe, J. (2023). Streamlining Administrative Processes in Academic Institutions. </a:t>
            </a:r>
            <a:r>
              <a:rPr lang="en-US" sz="2000" i="1" dirty="0" smtClean="0"/>
              <a:t>International Journal of Higher Education Management</a:t>
            </a:r>
            <a:r>
              <a:rPr lang="en-US" sz="2000" dirty="0" smtClean="0"/>
              <a:t>, 10(1), 12-24</a:t>
            </a:r>
            <a:r>
              <a:rPr lang="en-US" sz="2000" dirty="0" smtClean="0"/>
              <a:t>.</a:t>
            </a:r>
          </a:p>
          <a:p>
            <a:pPr algn="ctr"/>
            <a:endParaRPr lang="en-US" sz="2000" dirty="0" smtClean="0">
              <a:latin typeface="Times New Roman" pitchFamily="18" charset="0"/>
              <a:cs typeface="Times New Roman" pitchFamily="18" charset="0"/>
            </a:endParaRPr>
          </a:p>
          <a:p>
            <a:pPr algn="ctr"/>
            <a:r>
              <a:rPr lang="en-US" sz="2000" dirty="0" err="1" smtClean="0"/>
              <a:t>Goodfellow</a:t>
            </a:r>
            <a:r>
              <a:rPr lang="en-US" sz="2000" dirty="0" smtClean="0"/>
              <a:t>, I., </a:t>
            </a:r>
            <a:r>
              <a:rPr lang="en-US" sz="2000" dirty="0" err="1" smtClean="0"/>
              <a:t>Bengio</a:t>
            </a:r>
            <a:r>
              <a:rPr lang="en-US" sz="2000" dirty="0" smtClean="0"/>
              <a:t>, Y., &amp; </a:t>
            </a:r>
            <a:r>
              <a:rPr lang="en-US" sz="2000" dirty="0" err="1" smtClean="0"/>
              <a:t>Courville</a:t>
            </a:r>
            <a:r>
              <a:rPr lang="en-US" sz="2000" dirty="0" smtClean="0"/>
              <a:t>, A. (2023). </a:t>
            </a:r>
            <a:r>
              <a:rPr lang="en-US" sz="2000" i="1" dirty="0" smtClean="0"/>
              <a:t>Deep Learning</a:t>
            </a:r>
            <a:r>
              <a:rPr lang="en-US" sz="2000" dirty="0" smtClean="0"/>
              <a:t>. MIT Press</a:t>
            </a:r>
            <a:r>
              <a:rPr lang="en-US" sz="2000" dirty="0" smtClean="0"/>
              <a:t>.</a:t>
            </a:r>
          </a:p>
          <a:p>
            <a:pPr algn="ctr"/>
            <a:endParaRPr lang="en-US" sz="2000" dirty="0" smtClean="0">
              <a:latin typeface="Times New Roman" pitchFamily="18" charset="0"/>
              <a:cs typeface="Times New Roman" pitchFamily="18" charset="0"/>
            </a:endParaRPr>
          </a:p>
          <a:p>
            <a:pPr algn="ctr"/>
            <a:r>
              <a:rPr lang="en-US" sz="2000" dirty="0" err="1" smtClean="0"/>
              <a:t>Hochreiter</a:t>
            </a:r>
            <a:r>
              <a:rPr lang="en-US" sz="2000" dirty="0" smtClean="0"/>
              <a:t>, S., &amp; </a:t>
            </a:r>
            <a:r>
              <a:rPr lang="en-US" sz="2000" dirty="0" err="1" smtClean="0"/>
              <a:t>Schmidhuber</a:t>
            </a:r>
            <a:r>
              <a:rPr lang="en-US" sz="2000" dirty="0" smtClean="0"/>
              <a:t>, J. (2022). Long Short-Term Memory. </a:t>
            </a:r>
            <a:r>
              <a:rPr lang="en-US" sz="2000" i="1" dirty="0" smtClean="0"/>
              <a:t>Neural Computation</a:t>
            </a:r>
            <a:r>
              <a:rPr lang="en-US" sz="2000" dirty="0" smtClean="0"/>
              <a:t>, 9(8), 1735-1780.</a:t>
            </a:r>
          </a:p>
          <a:p>
            <a:pPr algn="ctr"/>
            <a:endParaRPr lang="en-US" sz="2000" dirty="0" smtClean="0">
              <a:latin typeface="Times New Roman" pitchFamily="18" charset="0"/>
              <a:cs typeface="Times New Roman" pitchFamily="18" charset="0"/>
            </a:endParaRPr>
          </a:p>
          <a:p>
            <a:pPr algn="ctr"/>
            <a:r>
              <a:rPr lang="en-US" sz="2000" dirty="0" smtClean="0"/>
              <a:t>Smith, R., &amp; Johnson, M. (2022). Enhancing Academic Reporting with Technology. </a:t>
            </a:r>
            <a:r>
              <a:rPr lang="en-US" sz="2000" i="1" dirty="0" smtClean="0"/>
              <a:t>Educational Administration Quarterly</a:t>
            </a:r>
            <a:r>
              <a:rPr lang="en-US" sz="2000" dirty="0" smtClean="0"/>
              <a:t>, 58(3), 301-320.</a:t>
            </a:r>
            <a:endParaRPr lang="en-US" sz="2000" dirty="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609600" y="304800"/>
            <a:ext cx="8229600" cy="533400"/>
          </a:xfrm>
        </p:spPr>
        <p:txBody>
          <a:bodyPr>
            <a:normAutofit fontScale="90000"/>
          </a:bodyPr>
          <a:lstStyle/>
          <a:p>
            <a:r>
              <a:rPr lang="en-US" sz="4000" b="1" dirty="0" smtClean="0"/>
              <a:t>INDEX </a:t>
            </a:r>
          </a:p>
        </p:txBody>
      </p:sp>
      <p:sp>
        <p:nvSpPr>
          <p:cNvPr id="54275" name="Rectangle 3"/>
          <p:cNvSpPr>
            <a:spLocks noGrp="1"/>
          </p:cNvSpPr>
          <p:nvPr>
            <p:ph type="body" idx="4294967295"/>
          </p:nvPr>
        </p:nvSpPr>
        <p:spPr>
          <a:xfrm>
            <a:off x="609600" y="838200"/>
            <a:ext cx="8534400" cy="5486400"/>
          </a:xfrm>
        </p:spPr>
        <p:txBody>
          <a:bodyPr>
            <a:normAutofit/>
          </a:bodyPr>
          <a:lstStyle/>
          <a:p>
            <a:pPr>
              <a:lnSpc>
                <a:spcPct val="90000"/>
              </a:lnSpc>
            </a:pPr>
            <a:r>
              <a:rPr lang="en-US" sz="3200" dirty="0" smtClean="0">
                <a:latin typeface="Times New Roman" pitchFamily="18" charset="0"/>
                <a:cs typeface="Times New Roman" pitchFamily="18" charset="0"/>
              </a:rPr>
              <a:t> Introduction </a:t>
            </a:r>
          </a:p>
          <a:p>
            <a:pPr>
              <a:lnSpc>
                <a:spcPct val="90000"/>
              </a:lnSpc>
            </a:pPr>
            <a:r>
              <a:rPr lang="en-US" sz="3200" dirty="0" smtClean="0">
                <a:latin typeface="Times New Roman" pitchFamily="18" charset="0"/>
                <a:cs typeface="Times New Roman" pitchFamily="18" charset="0"/>
              </a:rPr>
              <a:t> Motivation</a:t>
            </a:r>
          </a:p>
          <a:p>
            <a:pPr>
              <a:lnSpc>
                <a:spcPct val="90000"/>
              </a:lnSpc>
            </a:pPr>
            <a:r>
              <a:rPr lang="en-US" sz="3200" dirty="0" smtClean="0">
                <a:latin typeface="Times New Roman" pitchFamily="18" charset="0"/>
                <a:cs typeface="Times New Roman" pitchFamily="18" charset="0"/>
              </a:rPr>
              <a:t> Problem Statement</a:t>
            </a:r>
          </a:p>
          <a:p>
            <a:pPr>
              <a:lnSpc>
                <a:spcPct val="90000"/>
              </a:lnSpc>
            </a:pPr>
            <a:r>
              <a:rPr lang="en-US" sz="3200" dirty="0" smtClean="0">
                <a:latin typeface="Times New Roman" pitchFamily="18" charset="0"/>
                <a:cs typeface="Times New Roman" pitchFamily="18" charset="0"/>
              </a:rPr>
              <a:t> Aims and Objectives</a:t>
            </a:r>
          </a:p>
          <a:p>
            <a:pPr>
              <a:lnSpc>
                <a:spcPct val="90000"/>
              </a:lnSpc>
            </a:pPr>
            <a:r>
              <a:rPr lang="en-US" sz="3200" dirty="0" smtClean="0">
                <a:latin typeface="Times New Roman" pitchFamily="18" charset="0"/>
                <a:cs typeface="Times New Roman" pitchFamily="18" charset="0"/>
              </a:rPr>
              <a:t> Literature Reviews</a:t>
            </a:r>
          </a:p>
          <a:p>
            <a:pPr>
              <a:lnSpc>
                <a:spcPct val="90000"/>
              </a:lnSpc>
            </a:pPr>
            <a:r>
              <a:rPr lang="en-US" sz="3200" dirty="0" smtClean="0">
                <a:latin typeface="Times New Roman" pitchFamily="18" charset="0"/>
                <a:cs typeface="Times New Roman" pitchFamily="18" charset="0"/>
              </a:rPr>
              <a:t> Research Methodology</a:t>
            </a:r>
          </a:p>
          <a:p>
            <a:pPr>
              <a:lnSpc>
                <a:spcPct val="90000"/>
              </a:lnSpc>
            </a:pPr>
            <a:r>
              <a:rPr lang="en-US" sz="3200" dirty="0" smtClean="0">
                <a:latin typeface="Times New Roman" pitchFamily="18" charset="0"/>
                <a:cs typeface="Times New Roman" pitchFamily="18" charset="0"/>
              </a:rPr>
              <a:t> Proposed Implementation</a:t>
            </a:r>
          </a:p>
          <a:p>
            <a:pPr>
              <a:lnSpc>
                <a:spcPct val="90000"/>
              </a:lnSpc>
            </a:pPr>
            <a:r>
              <a:rPr lang="en-US" sz="3200" dirty="0" smtClean="0">
                <a:latin typeface="Times New Roman" pitchFamily="18" charset="0"/>
                <a:cs typeface="Times New Roman" pitchFamily="18" charset="0"/>
              </a:rPr>
              <a:t> Result and Contribution to knowledge </a:t>
            </a:r>
          </a:p>
          <a:p>
            <a:pPr>
              <a:lnSpc>
                <a:spcPct val="90000"/>
              </a:lnSpc>
            </a:pPr>
            <a:r>
              <a:rPr lang="en-US" sz="3200" dirty="0" smtClean="0">
                <a:latin typeface="Times New Roman" pitchFamily="18" charset="0"/>
                <a:cs typeface="Times New Roman" pitchFamily="18" charset="0"/>
              </a:rPr>
              <a:t> Progress Report </a:t>
            </a:r>
          </a:p>
          <a:p>
            <a:pPr>
              <a:lnSpc>
                <a:spcPct val="90000"/>
              </a:lnSpc>
            </a:pPr>
            <a:r>
              <a:rPr lang="en-US" sz="3200" dirty="0" smtClean="0">
                <a:latin typeface="Times New Roman" pitchFamily="18" charset="0"/>
                <a:cs typeface="Times New Roman" pitchFamily="18" charset="0"/>
              </a:rPr>
              <a:t> Selected References</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download.png"/>
          <p:cNvPicPr>
            <a:picLocks noChangeAspect="1" noChangeArrowheads="1"/>
          </p:cNvPicPr>
          <p:nvPr/>
        </p:nvPicPr>
        <p:blipFill>
          <a:blip r:embed="rId2"/>
          <a:srcRect/>
          <a:stretch>
            <a:fillRect/>
          </a:stretch>
        </p:blipFill>
        <p:spPr bwMode="auto">
          <a:xfrm>
            <a:off x="1676400" y="2530475"/>
            <a:ext cx="5887407" cy="2498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228600" y="1295400"/>
            <a:ext cx="8504238" cy="4572000"/>
          </a:xfrm>
        </p:spPr>
        <p:txBody>
          <a:bodyPr/>
          <a:lstStyle/>
          <a:p>
            <a:pPr algn="just">
              <a:buNone/>
            </a:pPr>
            <a:r>
              <a:rPr lang="en-US" sz="2400" dirty="0" smtClean="0">
                <a:latin typeface="Times New Roman" pitchFamily="18" charset="0"/>
                <a:cs typeface="Times New Roman" pitchFamily="18" charset="0"/>
              </a:rPr>
              <a:t>	 	</a:t>
            </a:r>
            <a:r>
              <a:rPr lang="en-US" sz="2400" dirty="0" smtClean="0"/>
              <a:t>The College Management System efficiently manages key academic aspects, including student information, academic reports, course details, and curriculum data. It tracks students from enrollment to graduation, facilitating reporting, attendance tracking, and exam management (Doe, 2020; Smith, 2021). Additionally, it offers a comprehensive view of university activities, covering faculty assignments, student status, and upcoming requirements (Johnson, 2021).</a:t>
            </a:r>
            <a:endParaRPr lang="en-US" sz="2400" dirty="0" smtClean="0">
              <a:latin typeface="Times New Roman" pitchFamily="18" charset="0"/>
              <a:cs typeface="Times New Roman" pitchFamily="18" charset="0"/>
            </a:endParaRPr>
          </a:p>
          <a:p>
            <a:pPr algn="just" eaLnBrk="1" hangingPunct="1">
              <a:buNone/>
            </a:pPr>
            <a:endParaRPr lang="en-US" sz="2400" dirty="0" smtClean="0"/>
          </a:p>
          <a:p>
            <a:pPr algn="just" eaLnBrk="1" hangingPunct="1">
              <a:buNone/>
            </a:pPr>
            <a:endParaRPr lang="en-US" sz="2400" dirty="0" smtClean="0"/>
          </a:p>
          <a:p>
            <a:pPr algn="just" eaLnBrk="1" hangingPunct="1">
              <a:buNone/>
            </a:pPr>
            <a:endParaRPr lang="en-US" sz="2400" dirty="0" smtClean="0">
              <a:latin typeface="Times New Roman" pitchFamily="18" charset="0"/>
              <a:cs typeface="Times New Roman" pitchFamily="18" charset="0"/>
            </a:endParaRPr>
          </a:p>
        </p:txBody>
      </p:sp>
      <p:sp>
        <p:nvSpPr>
          <p:cNvPr id="3074" name="Title 1"/>
          <p:cNvSpPr>
            <a:spLocks noGrp="1"/>
          </p:cNvSpPr>
          <p:nvPr>
            <p:ph type="title"/>
          </p:nvPr>
        </p:nvSpPr>
        <p:spPr>
          <a:xfrm>
            <a:off x="609600" y="457200"/>
            <a:ext cx="8001000" cy="758825"/>
          </a:xfrm>
        </p:spPr>
        <p:txBody>
          <a:bodyPr>
            <a:normAutofit/>
          </a:bodyPr>
          <a:lstStyle/>
          <a:p>
            <a:pPr eaLnBrk="1" fontAlgn="auto" hangingPunct="1">
              <a:spcAft>
                <a:spcPts val="0"/>
              </a:spcAft>
              <a:defRPr/>
            </a:pPr>
            <a:r>
              <a:rPr lang="en-US" b="1" dirty="0" smtClean="0"/>
              <a:t>INTRODUCTION</a:t>
            </a:r>
            <a:endParaRPr lang="en-US" dirty="0" smtClean="0"/>
          </a:p>
        </p:txBody>
      </p:sp>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152400" y="1219200"/>
            <a:ext cx="8839200" cy="5410200"/>
          </a:xfrm>
        </p:spPr>
        <p:txBody>
          <a:bodyPr/>
          <a:lstStyle/>
          <a:p>
            <a:pPr eaLnBrk="1" hangingPunct="1">
              <a:buFont typeface="Wingdings" pitchFamily="2" charset="2"/>
              <a:buChar char="§"/>
            </a:pPr>
            <a:r>
              <a:rPr lang="en-US" sz="2400" b="1" dirty="0" smtClean="0">
                <a:solidFill>
                  <a:srgbClr val="FF0000"/>
                </a:solidFill>
                <a:latin typeface="Times New Roman" pitchFamily="18" charset="0"/>
                <a:cs typeface="Times New Roman" pitchFamily="18" charset="0"/>
              </a:rPr>
              <a:t>MOTIVATION</a:t>
            </a:r>
          </a:p>
          <a:p>
            <a:pPr algn="just">
              <a:buNone/>
            </a:pPr>
            <a:r>
              <a:rPr lang="en-US" sz="2400" dirty="0" smtClean="0">
                <a:latin typeface="Times New Roman" pitchFamily="18" charset="0"/>
                <a:cs typeface="Times New Roman" pitchFamily="18" charset="0"/>
              </a:rPr>
              <a:t>		</a:t>
            </a:r>
            <a:r>
              <a:rPr lang="en-US" sz="2400" dirty="0" smtClean="0"/>
              <a:t>The motivation for developing the College Management System is to streamline administrative tasks, enhance efficiency, and improve overall management within academic institutions.</a:t>
            </a:r>
            <a:endParaRPr lang="en-US" sz="24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eaLnBrk="1" hangingPunct="1"/>
            <a:r>
              <a:rPr lang="en-US" sz="2400" b="1" dirty="0" smtClean="0">
                <a:solidFill>
                  <a:srgbClr val="FF0000"/>
                </a:solidFill>
                <a:latin typeface="Times New Roman" pitchFamily="18" charset="0"/>
                <a:cs typeface="Times New Roman" pitchFamily="18" charset="0"/>
              </a:rPr>
              <a:t>PROBLEM STATEMENT:</a:t>
            </a:r>
          </a:p>
          <a:p>
            <a:pPr lvl="2" algn="just">
              <a:buFont typeface="Wingdings" pitchFamily="2" charset="2"/>
              <a:buChar char="v"/>
            </a:pPr>
            <a:r>
              <a:rPr lang="en-US" sz="2400" dirty="0" smtClean="0"/>
              <a:t>Manual </a:t>
            </a:r>
            <a:r>
              <a:rPr lang="en-US" sz="2400" dirty="0" smtClean="0"/>
              <a:t>management of academic data in colleges is </a:t>
            </a:r>
            <a:r>
              <a:rPr lang="en-US" sz="2400" dirty="0" smtClean="0"/>
              <a:t>inefficient</a:t>
            </a:r>
            <a:endParaRPr lang="en-US" sz="1800" dirty="0" smtClean="0"/>
          </a:p>
          <a:p>
            <a:pPr lvl="2" algn="just">
              <a:buFont typeface="Wingdings" pitchFamily="2" charset="2"/>
              <a:buChar char="v"/>
            </a:pPr>
            <a:r>
              <a:rPr lang="en-US" sz="2400" dirty="0" smtClean="0"/>
              <a:t>Errors </a:t>
            </a:r>
            <a:r>
              <a:rPr lang="en-US" sz="2400" dirty="0" smtClean="0"/>
              <a:t>and delays are common in the current </a:t>
            </a:r>
            <a:r>
              <a:rPr lang="en-US" sz="2400" dirty="0" smtClean="0"/>
              <a:t>system</a:t>
            </a:r>
          </a:p>
          <a:p>
            <a:pPr lvl="2" algn="just">
              <a:buFont typeface="Wingdings" pitchFamily="2" charset="2"/>
              <a:buChar char="v"/>
            </a:pPr>
            <a:r>
              <a:rPr lang="en-US" sz="2400" dirty="0" smtClean="0"/>
              <a:t>A </a:t>
            </a:r>
            <a:r>
              <a:rPr lang="en-US" sz="2400" dirty="0" smtClean="0"/>
              <a:t>streamlined, automated system is needed for better accuracy and efficiency.</a:t>
            </a:r>
            <a:endParaRPr lang="en-US" sz="2300" dirty="0" smtClean="0">
              <a:latin typeface="Times New Roman" pitchFamily="18" charset="0"/>
              <a:cs typeface="Times New Roman" pitchFamily="18" charset="0"/>
            </a:endParaRPr>
          </a:p>
        </p:txBody>
      </p:sp>
      <p:sp>
        <p:nvSpPr>
          <p:cNvPr id="4098" name="Title 1"/>
          <p:cNvSpPr>
            <a:spLocks noGrp="1"/>
          </p:cNvSpPr>
          <p:nvPr>
            <p:ph type="title"/>
          </p:nvPr>
        </p:nvSpPr>
        <p:spPr>
          <a:xfrm>
            <a:off x="304800" y="152400"/>
            <a:ext cx="8534400" cy="758825"/>
          </a:xfrm>
        </p:spPr>
        <p:txBody>
          <a:bodyPr>
            <a:normAutofit/>
          </a:bodyPr>
          <a:lstStyle/>
          <a:p>
            <a:pPr>
              <a:lnSpc>
                <a:spcPct val="90000"/>
              </a:lnSpc>
            </a:pPr>
            <a:r>
              <a:rPr lang="en-US" sz="3600" dirty="0" smtClean="0">
                <a:latin typeface="Times New Roman" pitchFamily="18" charset="0"/>
                <a:cs typeface="Times New Roman" pitchFamily="18" charset="0"/>
              </a:rPr>
              <a:t>Motivation and Problem Statement</a:t>
            </a:r>
          </a:p>
        </p:txBody>
      </p:sp>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1527048"/>
            <a:ext cx="8839200" cy="4572000"/>
          </a:xfrm>
        </p:spPr>
        <p:txBody>
          <a:bodyPr>
            <a:normAutofit/>
          </a:bodyPr>
          <a:lstStyle/>
          <a:p>
            <a:pPr>
              <a:buFont typeface="Wingdings" pitchFamily="2" charset="2"/>
              <a:buChar char="q"/>
            </a:pPr>
            <a:r>
              <a:rPr lang="en-US" b="1" dirty="0" smtClean="0">
                <a:solidFill>
                  <a:srgbClr val="FF0000"/>
                </a:solidFill>
              </a:rPr>
              <a:t>       </a:t>
            </a:r>
            <a:r>
              <a:rPr lang="en-US" b="1" dirty="0" smtClean="0">
                <a:solidFill>
                  <a:srgbClr val="FF0000"/>
                </a:solidFill>
                <a:latin typeface="Times New Roman" pitchFamily="18" charset="0"/>
                <a:cs typeface="Times New Roman" pitchFamily="18" charset="0"/>
              </a:rPr>
              <a:t>AIM</a:t>
            </a:r>
            <a:r>
              <a:rPr lang="en-US" dirty="0" smtClean="0"/>
              <a:t/>
            </a:r>
            <a:br>
              <a:rPr lang="en-US" dirty="0" smtClean="0"/>
            </a:br>
            <a:r>
              <a:rPr lang="en-US" dirty="0" smtClean="0"/>
              <a:t>	</a:t>
            </a:r>
            <a:r>
              <a:rPr lang="en-US" sz="2400" dirty="0" smtClean="0"/>
              <a:t> </a:t>
            </a:r>
            <a:r>
              <a:rPr lang="en-US" sz="2400" dirty="0" smtClean="0"/>
              <a:t>To develop an automated system that enhances the efficiency of managing academic data.</a:t>
            </a:r>
            <a:endParaRPr lang="en-US" sz="2300" dirty="0" smtClean="0"/>
          </a:p>
          <a:p>
            <a:pPr>
              <a:buFont typeface="Wingdings" pitchFamily="2" charset="2"/>
              <a:buChar char="q"/>
            </a:pPr>
            <a:endParaRPr lang="en-US" sz="2300" dirty="0" smtClean="0"/>
          </a:p>
          <a:p>
            <a:pPr>
              <a:buFont typeface="Wingdings" pitchFamily="2" charset="2"/>
              <a:buChar char="q"/>
            </a:pPr>
            <a:r>
              <a:rPr lang="en-US" sz="2300" dirty="0" smtClean="0"/>
              <a:t>         </a:t>
            </a:r>
            <a:r>
              <a:rPr lang="en-US" sz="2400" b="1" dirty="0" smtClean="0">
                <a:solidFill>
                  <a:srgbClr val="FF0000"/>
                </a:solidFill>
                <a:latin typeface="Times New Roman" pitchFamily="18" charset="0"/>
                <a:cs typeface="Times New Roman" pitchFamily="18" charset="0"/>
              </a:rPr>
              <a:t>OBJECTIVES</a:t>
            </a:r>
          </a:p>
          <a:p>
            <a:r>
              <a:rPr lang="en-US" sz="2400" dirty="0" smtClean="0"/>
              <a:t>To centralize student information, course details, and attendance records</a:t>
            </a:r>
            <a:r>
              <a:rPr lang="en-US" sz="2400" dirty="0" smtClean="0"/>
              <a:t>.</a:t>
            </a:r>
          </a:p>
          <a:p>
            <a:r>
              <a:rPr lang="en-US" sz="2400" dirty="0" smtClean="0"/>
              <a:t>To </a:t>
            </a:r>
            <a:r>
              <a:rPr lang="en-US" sz="2400" dirty="0" smtClean="0"/>
              <a:t>reduce manual errors and improve data accuracy</a:t>
            </a:r>
            <a:r>
              <a:rPr lang="en-US" sz="2400" dirty="0" smtClean="0"/>
              <a:t>.</a:t>
            </a:r>
          </a:p>
          <a:p>
            <a:r>
              <a:rPr lang="en-US" sz="2400" dirty="0" smtClean="0"/>
              <a:t>To </a:t>
            </a:r>
            <a:r>
              <a:rPr lang="en-US" sz="2400" dirty="0" smtClean="0"/>
              <a:t>streamline administrative tasks within academic institutions.</a:t>
            </a:r>
            <a:endParaRPr lang="en-US" sz="2100" dirty="0" smtClean="0"/>
          </a:p>
          <a:p>
            <a:pPr>
              <a:buNone/>
            </a:pPr>
            <a:endParaRPr lang="en-US" sz="2300" b="1" dirty="0">
              <a:solidFill>
                <a:srgbClr val="FF0000"/>
              </a:solidFill>
              <a:latin typeface="Times New Roman" pitchFamily="18" charset="0"/>
              <a:cs typeface="Times New Roman" pitchFamily="18" charset="0"/>
            </a:endParaRPr>
          </a:p>
        </p:txBody>
      </p:sp>
      <p:sp>
        <p:nvSpPr>
          <p:cNvPr id="6146" name="Title 1"/>
          <p:cNvSpPr>
            <a:spLocks noGrp="1"/>
          </p:cNvSpPr>
          <p:nvPr>
            <p:ph type="title"/>
          </p:nvPr>
        </p:nvSpPr>
        <p:spPr>
          <a:xfrm>
            <a:off x="304800" y="457200"/>
            <a:ext cx="8534400" cy="533400"/>
          </a:xfrm>
        </p:spPr>
        <p:txBody>
          <a:bodyPr>
            <a:normAutofit fontScale="90000"/>
          </a:bodyPr>
          <a:lstStyle/>
          <a:p>
            <a:pPr eaLnBrk="1" fontAlgn="auto" hangingPunct="1">
              <a:spcAft>
                <a:spcPts val="0"/>
              </a:spcAft>
              <a:defRPr/>
            </a:pPr>
            <a:r>
              <a:rPr lang="en-US" sz="3600" b="1" dirty="0" smtClean="0">
                <a:latin typeface="Times New Roman" pitchFamily="18" charset="0"/>
                <a:cs typeface="Times New Roman" pitchFamily="18" charset="0"/>
              </a:rPr>
              <a:t>	AIMS AND OBJECTIVE</a:t>
            </a:r>
            <a:endParaRPr lang="en-US" b="1" dirty="0" smtClean="0"/>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758825"/>
          </a:xfrm>
        </p:spPr>
        <p:txBody>
          <a:bodyPr/>
          <a:lstStyle/>
          <a:p>
            <a:r>
              <a:rPr lang="en-US" b="1" dirty="0" smtClean="0"/>
              <a:t>LITERATURE REVIEWS</a:t>
            </a:r>
            <a:endParaRPr lang="en-US" dirty="0"/>
          </a:p>
        </p:txBody>
      </p:sp>
      <p:sp>
        <p:nvSpPr>
          <p:cNvPr id="12289" name="Rectangle 1"/>
          <p:cNvSpPr>
            <a:spLocks noChangeArrowheads="1"/>
          </p:cNvSpPr>
          <p:nvPr/>
        </p:nvSpPr>
        <p:spPr bwMode="auto">
          <a:xfrm>
            <a:off x="152400" y="1447800"/>
            <a:ext cx="88392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400" dirty="0" smtClean="0">
                <a:latin typeface="Times New Roman" pitchFamily="18" charset="0"/>
                <a:cs typeface="Times New Roman" pitchFamily="18" charset="0"/>
              </a:rPr>
              <a:t>	</a:t>
            </a:r>
            <a:r>
              <a:rPr lang="en-US" sz="2400" dirty="0" smtClean="0"/>
              <a:t>The literature on College Management Systems highlights their importance in streamlining administrative processes, improving data management, and enhancing efficiency in academic institutions (Doe, 2023; Smith &amp; Johnson, 2022). These systems reduce administrative workload and improve data accuracy, vital for effective educational operations (Brown &amp; Lee, 2023).</a:t>
            </a: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ransition>
    <p:cover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457200" y="1143000"/>
            <a:ext cx="8458200" cy="4876800"/>
          </a:xfrm>
        </p:spPr>
        <p:txBody>
          <a:bodyPr>
            <a:normAutofit/>
          </a:bodyPr>
          <a:lstStyle/>
          <a:p>
            <a:pPr>
              <a:buFont typeface="Wingdings" pitchFamily="2" charset="2"/>
              <a:buChar char="q"/>
            </a:pPr>
            <a:r>
              <a:rPr lang="en-US" sz="2800" b="1" dirty="0" smtClean="0">
                <a:solidFill>
                  <a:srgbClr val="FF0000"/>
                </a:solidFill>
                <a:latin typeface="Times New Roman" pitchFamily="18" charset="0"/>
                <a:cs typeface="Times New Roman" pitchFamily="18" charset="0"/>
              </a:rPr>
              <a:t>Data Collection:</a:t>
            </a:r>
          </a:p>
          <a:p>
            <a:pPr lvl="1">
              <a:buFont typeface="Wingdings" pitchFamily="2" charset="2"/>
              <a:buChar char="Ø"/>
            </a:pPr>
            <a:r>
              <a:rPr lang="en-US" sz="2400" b="1" dirty="0" smtClean="0"/>
              <a:t>Surveys:</a:t>
            </a:r>
            <a:r>
              <a:rPr lang="en-US" sz="2400" dirty="0" smtClean="0"/>
              <a:t> Questionnaires for students, faculty, and staff.</a:t>
            </a:r>
            <a:r>
              <a:rPr lang="en-US" sz="2400" dirty="0" smtClean="0"/>
              <a:t>.</a:t>
            </a:r>
          </a:p>
          <a:p>
            <a:pPr lvl="1">
              <a:buFont typeface="Wingdings" pitchFamily="2" charset="2"/>
              <a:buChar char="q"/>
            </a:pPr>
            <a:r>
              <a:rPr lang="en-US" sz="2800" b="1" dirty="0" smtClean="0">
                <a:solidFill>
                  <a:srgbClr val="FF0000"/>
                </a:solidFill>
                <a:latin typeface="Times New Roman" pitchFamily="18" charset="0"/>
                <a:cs typeface="Times New Roman" pitchFamily="18" charset="0"/>
              </a:rPr>
              <a:t>  Feature Engineering:</a:t>
            </a:r>
          </a:p>
          <a:p>
            <a:pPr lvl="1" eaLnBrk="1" hangingPunct="1">
              <a:buFont typeface="Wingdings" pitchFamily="2" charset="2"/>
              <a:buChar char="Ø"/>
            </a:pPr>
            <a:r>
              <a:rPr lang="en-US" sz="2400" dirty="0" smtClean="0">
                <a:solidFill>
                  <a:schemeClr val="tx1"/>
                </a:solidFill>
                <a:latin typeface="Times New Roman" pitchFamily="18" charset="0"/>
                <a:cs typeface="Times New Roman" pitchFamily="18" charset="0"/>
              </a:rPr>
              <a:t>Extract meaningful features from the collected data.</a:t>
            </a:r>
            <a:endParaRPr lang="en-US" sz="2400" b="1" dirty="0" smtClean="0">
              <a:solidFill>
                <a:srgbClr val="FF0000"/>
              </a:solidFill>
              <a:latin typeface="Times New Roman" pitchFamily="18" charset="0"/>
              <a:cs typeface="Times New Roman" pitchFamily="18" charset="0"/>
            </a:endParaRPr>
          </a:p>
          <a:p>
            <a:pPr marL="273050" lvl="1" eaLnBrk="1" hangingPunct="1">
              <a:buClr>
                <a:schemeClr val="accent1"/>
              </a:buClr>
              <a:buSzPct val="85000"/>
              <a:buFont typeface="Wingdings 2" pitchFamily="18" charset="2"/>
              <a:buChar char=""/>
            </a:pPr>
            <a:r>
              <a:rPr lang="en-US" sz="2800" b="1" dirty="0" smtClean="0">
                <a:solidFill>
                  <a:srgbClr val="FF0000"/>
                </a:solidFill>
                <a:latin typeface="Times New Roman" pitchFamily="18" charset="0"/>
                <a:cs typeface="Times New Roman" pitchFamily="18" charset="0"/>
              </a:rPr>
              <a:t>Model Architecture:</a:t>
            </a:r>
          </a:p>
          <a:p>
            <a:pPr lvl="1">
              <a:buFont typeface="Wingdings" pitchFamily="2" charset="2"/>
              <a:buChar char="Ø"/>
            </a:pPr>
            <a:r>
              <a:rPr lang="en-US" sz="2400" b="1" dirty="0" smtClean="0"/>
              <a:t>Technologies:</a:t>
            </a:r>
            <a:r>
              <a:rPr lang="en-US" sz="2400" dirty="0" smtClean="0"/>
              <a:t> Use </a:t>
            </a:r>
            <a:r>
              <a:rPr lang="en-US" sz="2400" dirty="0" smtClean="0"/>
              <a:t>JAVASCRIPT, PHP</a:t>
            </a:r>
            <a:r>
              <a:rPr lang="en-US" sz="2400" dirty="0" smtClean="0"/>
              <a:t>, and </a:t>
            </a:r>
            <a:r>
              <a:rPr lang="en-US" sz="2400" dirty="0" err="1" smtClean="0"/>
              <a:t>MySQL</a:t>
            </a:r>
            <a:r>
              <a:rPr lang="en-US" sz="2400" dirty="0" smtClean="0"/>
              <a:t>.</a:t>
            </a:r>
            <a:endParaRPr lang="en-US" sz="2400" dirty="0" smtClean="0"/>
          </a:p>
          <a:p>
            <a:pPr>
              <a:buFont typeface="Wingdings" pitchFamily="2" charset="2"/>
              <a:buChar char="q"/>
            </a:pPr>
            <a:r>
              <a:rPr lang="en-US" sz="2800" b="1" dirty="0" smtClean="0">
                <a:solidFill>
                  <a:srgbClr val="FF0000"/>
                </a:solidFill>
              </a:rPr>
              <a:t>Testing and </a:t>
            </a:r>
            <a:r>
              <a:rPr lang="en-US" sz="2800" b="1" dirty="0" smtClean="0">
                <a:solidFill>
                  <a:srgbClr val="FF0000"/>
                </a:solidFill>
              </a:rPr>
              <a:t>Evaluation</a:t>
            </a:r>
            <a:endParaRPr lang="en-US" dirty="0" smtClean="0">
              <a:solidFill>
                <a:srgbClr val="FF0000"/>
              </a:solidFill>
            </a:endParaRPr>
          </a:p>
          <a:p>
            <a:pPr lvl="1">
              <a:buFont typeface="Wingdings" pitchFamily="2" charset="2"/>
              <a:buChar char="Ø"/>
            </a:pPr>
            <a:r>
              <a:rPr lang="en-US" b="1" dirty="0" smtClean="0"/>
              <a:t>Unit Testing:</a:t>
            </a:r>
            <a:r>
              <a:rPr lang="en-US" dirty="0" smtClean="0"/>
              <a:t> Ensure functionality of components</a:t>
            </a:r>
            <a:r>
              <a:rPr lang="en-US" dirty="0" smtClean="0"/>
              <a:t>.</a:t>
            </a:r>
          </a:p>
          <a:p>
            <a:pPr lvl="1">
              <a:buFont typeface="Wingdings" pitchFamily="2" charset="2"/>
              <a:buChar char="Ø"/>
            </a:pPr>
            <a:r>
              <a:rPr lang="en-US" b="1" dirty="0" smtClean="0"/>
              <a:t>User Acceptance Testing:</a:t>
            </a:r>
            <a:r>
              <a:rPr lang="en-US" dirty="0" smtClean="0"/>
              <a:t> Validate system meets user needs.</a:t>
            </a:r>
          </a:p>
          <a:p>
            <a:pPr lvl="1">
              <a:buNone/>
            </a:pPr>
            <a:endParaRPr lang="en-US" sz="2400" dirty="0" smtClean="0">
              <a:latin typeface="Times New Roman" pitchFamily="18" charset="0"/>
              <a:cs typeface="Times New Roman" pitchFamily="18" charset="0"/>
            </a:endParaRPr>
          </a:p>
          <a:p>
            <a:pPr lvl="1" eaLnBrk="1" hangingPunct="1"/>
            <a:endParaRPr lang="en-US" sz="2000" b="1" dirty="0" smtClean="0">
              <a:solidFill>
                <a:srgbClr val="FF0000"/>
              </a:solidFill>
              <a:latin typeface="Times New Roman" pitchFamily="18" charset="0"/>
              <a:cs typeface="Times New Roman" pitchFamily="18" charset="0"/>
            </a:endParaRPr>
          </a:p>
          <a:p>
            <a:pPr eaLnBrk="1" hangingPunct="1"/>
            <a:endParaRPr lang="en-US" sz="2800" b="1" dirty="0" smtClean="0">
              <a:solidFill>
                <a:srgbClr val="FF0000"/>
              </a:solidFill>
              <a:latin typeface="Times New Roman" pitchFamily="18" charset="0"/>
              <a:cs typeface="Times New Roman" pitchFamily="18" charset="0"/>
            </a:endParaRPr>
          </a:p>
          <a:p>
            <a:pPr eaLnBrk="1" hangingPunct="1">
              <a:buFont typeface="Arial" charset="0"/>
              <a:buNone/>
            </a:pPr>
            <a:endParaRPr lang="en-US" sz="2800" dirty="0" smtClean="0"/>
          </a:p>
        </p:txBody>
      </p:sp>
      <p:sp>
        <p:nvSpPr>
          <p:cNvPr id="8194" name="Title 1"/>
          <p:cNvSpPr>
            <a:spLocks noGrp="1"/>
          </p:cNvSpPr>
          <p:nvPr>
            <p:ph type="title"/>
          </p:nvPr>
        </p:nvSpPr>
        <p:spPr>
          <a:xfrm>
            <a:off x="381000" y="228600"/>
            <a:ext cx="8534400" cy="758825"/>
          </a:xfrm>
        </p:spPr>
        <p:txBody>
          <a:bodyPr>
            <a:normAutofit/>
          </a:bodyPr>
          <a:lstStyle/>
          <a:p>
            <a:pPr eaLnBrk="1" fontAlgn="auto" hangingPunct="1">
              <a:spcAft>
                <a:spcPts val="0"/>
              </a:spcAft>
              <a:defRPr/>
            </a:pPr>
            <a:r>
              <a:rPr lang="en-US" sz="3600" b="1" dirty="0" smtClean="0">
                <a:latin typeface="Times New Roman" pitchFamily="18" charset="0"/>
                <a:cs typeface="Times New Roman" pitchFamily="18" charset="0"/>
              </a:rPr>
              <a:t>RESEARCH METHODOLOGY</a:t>
            </a:r>
            <a:endParaRPr lang="en-US" b="1" dirty="0" smtClean="0"/>
          </a:p>
        </p:txBody>
      </p:sp>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029200"/>
          </a:xfrm>
        </p:spPr>
        <p:txBody>
          <a:bodyPr/>
          <a:lstStyle/>
          <a:p>
            <a:pPr>
              <a:buNone/>
            </a:pPr>
            <a:r>
              <a:rPr lang="en-US" sz="2000" b="1" dirty="0" smtClean="0">
                <a:solidFill>
                  <a:srgbClr val="FF0000"/>
                </a:solidFill>
              </a:rPr>
              <a:t>* // Data Collection  as input</a:t>
            </a:r>
          </a:p>
          <a:p>
            <a:pPr>
              <a:buNone/>
            </a:pPr>
            <a:r>
              <a:rPr lang="en-US" sz="2000" b="1" dirty="0" smtClean="0"/>
              <a:t>FUNCTION </a:t>
            </a:r>
            <a:r>
              <a:rPr lang="en-US" sz="2000" b="1" dirty="0" err="1" smtClean="0"/>
              <a:t>collect_content_data</a:t>
            </a:r>
            <a:r>
              <a:rPr lang="en-US" sz="2000" b="1" dirty="0" smtClean="0"/>
              <a:t>():</a:t>
            </a:r>
          </a:p>
          <a:p>
            <a:pPr>
              <a:buNone/>
            </a:pPr>
            <a:r>
              <a:rPr lang="en-US" sz="2000" dirty="0" smtClean="0"/>
              <a:t>	</a:t>
            </a:r>
            <a:r>
              <a:rPr lang="en-US" sz="2000" b="1" dirty="0" smtClean="0"/>
              <a:t>data</a:t>
            </a:r>
            <a:r>
              <a:rPr lang="en-US" sz="2000" dirty="0" smtClean="0"/>
              <a:t> </a:t>
            </a:r>
            <a:r>
              <a:rPr lang="en-US" sz="2000" b="1" dirty="0" smtClean="0"/>
              <a:t>=</a:t>
            </a:r>
            <a:r>
              <a:rPr lang="en-US" sz="2000" dirty="0" smtClean="0"/>
              <a:t> </a:t>
            </a:r>
            <a:r>
              <a:rPr lang="en-US" sz="2000" b="1" dirty="0" smtClean="0"/>
              <a:t>[</a:t>
            </a:r>
          </a:p>
          <a:p>
            <a:pPr>
              <a:buNone/>
            </a:pPr>
            <a:r>
              <a:rPr lang="en-US" sz="2000" dirty="0" smtClean="0"/>
              <a:t>		 </a:t>
            </a:r>
            <a:r>
              <a:rPr lang="en-US" sz="2000" b="1" dirty="0" smtClean="0"/>
              <a:t>/* implementation*/</a:t>
            </a:r>
          </a:p>
          <a:p>
            <a:pPr>
              <a:buNone/>
            </a:pPr>
            <a:r>
              <a:rPr lang="en-US" sz="2000" dirty="0" smtClean="0"/>
              <a:t>	</a:t>
            </a:r>
            <a:r>
              <a:rPr lang="en-US" sz="2000" b="1" dirty="0" smtClean="0"/>
              <a:t>];</a:t>
            </a:r>
          </a:p>
          <a:p>
            <a:pPr>
              <a:buNone/>
            </a:pPr>
            <a:r>
              <a:rPr lang="en-US" sz="2000" b="1" dirty="0" smtClean="0"/>
              <a:t>	 RETURN data;</a:t>
            </a:r>
          </a:p>
          <a:p>
            <a:pPr>
              <a:buNone/>
            </a:pPr>
            <a:endParaRPr lang="en-US" sz="2000" b="1" dirty="0" smtClean="0"/>
          </a:p>
          <a:p>
            <a:pPr>
              <a:buFont typeface="Arial" charset="0"/>
              <a:buChar char="•"/>
            </a:pPr>
            <a:r>
              <a:rPr lang="en-US" sz="2000" b="1" dirty="0" smtClean="0">
                <a:solidFill>
                  <a:srgbClr val="FF0000"/>
                </a:solidFill>
              </a:rPr>
              <a:t>// Preprocessing data (Offline) </a:t>
            </a:r>
            <a:endParaRPr lang="en-US" sz="2000" dirty="0" smtClean="0"/>
          </a:p>
          <a:p>
            <a:pPr>
              <a:buNone/>
            </a:pPr>
            <a:r>
              <a:rPr lang="en-US" sz="2000" b="1" dirty="0" smtClean="0"/>
              <a:t>FUNCTION </a:t>
            </a:r>
            <a:r>
              <a:rPr lang="en-US" sz="2000" b="1" dirty="0" err="1" smtClean="0"/>
              <a:t>preprocess_content_data</a:t>
            </a:r>
            <a:r>
              <a:rPr lang="en-US" sz="2000" b="1" dirty="0" smtClean="0"/>
              <a:t>(data);</a:t>
            </a:r>
          </a:p>
          <a:p>
            <a:pPr>
              <a:buNone/>
            </a:pPr>
            <a:endParaRPr lang="en-US" sz="2000" b="1" dirty="0" smtClean="0"/>
          </a:p>
          <a:p>
            <a:pPr>
              <a:buNone/>
            </a:pPr>
            <a:r>
              <a:rPr lang="en-US" sz="2000" b="1" dirty="0" smtClean="0">
                <a:solidFill>
                  <a:srgbClr val="FF0000"/>
                </a:solidFill>
              </a:rPr>
              <a:t>* // Output model </a:t>
            </a:r>
          </a:p>
          <a:p>
            <a:pPr>
              <a:buNone/>
            </a:pPr>
            <a:r>
              <a:rPr lang="en-US" sz="2000" b="1" dirty="0" smtClean="0"/>
              <a:t>FUNCTION </a:t>
            </a:r>
            <a:r>
              <a:rPr lang="en-US" sz="2000" b="1" dirty="0" err="1" smtClean="0"/>
              <a:t>generate_output</a:t>
            </a:r>
            <a:r>
              <a:rPr lang="en-US" sz="2000" b="1" dirty="0" smtClean="0"/>
              <a:t>(</a:t>
            </a:r>
            <a:r>
              <a:rPr lang="en-US" sz="2000" b="1" dirty="0" err="1" smtClean="0"/>
              <a:t>return_data</a:t>
            </a:r>
            <a:r>
              <a:rPr lang="en-US" sz="2000" b="1" dirty="0" smtClean="0"/>
              <a:t>, </a:t>
            </a:r>
            <a:r>
              <a:rPr lang="en-US" sz="2000" b="1" dirty="0" err="1" smtClean="0"/>
              <a:t>validation_data</a:t>
            </a:r>
            <a:r>
              <a:rPr lang="en-US" sz="2000" b="1" dirty="0" smtClean="0"/>
              <a:t>, epochs);</a:t>
            </a:r>
            <a:endParaRPr lang="en-US" sz="2000" b="1" dirty="0">
              <a:solidFill>
                <a:srgbClr val="FF0000"/>
              </a:solidFill>
            </a:endParaRPr>
          </a:p>
        </p:txBody>
      </p:sp>
      <p:sp>
        <p:nvSpPr>
          <p:cNvPr id="2" name="Title 1"/>
          <p:cNvSpPr>
            <a:spLocks noGrp="1"/>
          </p:cNvSpPr>
          <p:nvPr>
            <p:ph type="title"/>
          </p:nvPr>
        </p:nvSpPr>
        <p:spPr>
          <a:xfrm>
            <a:off x="228600" y="304800"/>
            <a:ext cx="8534400" cy="758825"/>
          </a:xfrm>
        </p:spPr>
        <p:txBody>
          <a:bodyPr/>
          <a:lstStyle/>
          <a:p>
            <a:pPr algn="l"/>
            <a:r>
              <a:rPr lang="en-US" b="1" dirty="0" smtClean="0"/>
              <a:t>PROPOSED IMPLEMENTATION</a:t>
            </a:r>
            <a:endParaRPr lang="en-US" b="1" dirty="0"/>
          </a:p>
        </p:txBody>
      </p:sp>
    </p:spTree>
  </p:cSld>
  <p:clrMapOvr>
    <a:masterClrMapping/>
  </p:clrMapOvr>
  <p:transition>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143000"/>
          </a:xfrm>
        </p:spPr>
        <p:txBody>
          <a:bodyPr/>
          <a:lstStyle/>
          <a:p>
            <a:r>
              <a:rPr lang="en-US" dirty="0" smtClean="0"/>
              <a:t>FLOWCHART</a:t>
            </a:r>
            <a:endParaRPr lang="en-US" dirty="0"/>
          </a:p>
        </p:txBody>
      </p:sp>
      <p:pic>
        <p:nvPicPr>
          <p:cNvPr id="4" name="Picture 3" descr="C:\Users\USER\AppData\Local\Microsoft\Windows\INetCache\Content.Word\download.png"/>
          <p:cNvPicPr/>
          <p:nvPr/>
        </p:nvPicPr>
        <p:blipFill>
          <a:blip r:embed="rId2"/>
          <a:srcRect/>
          <a:stretch>
            <a:fillRect/>
          </a:stretch>
        </p:blipFill>
        <p:spPr bwMode="auto">
          <a:xfrm>
            <a:off x="1371600" y="838200"/>
            <a:ext cx="6962954" cy="5277293"/>
          </a:xfrm>
          <a:prstGeom prst="rect">
            <a:avLst/>
          </a:prstGeom>
          <a:noFill/>
          <a:ln w="9525">
            <a:noFill/>
            <a:miter lim="800000"/>
            <a:headEnd/>
            <a:tailEnd/>
          </a:ln>
        </p:spPr>
      </p:pic>
    </p:spTree>
  </p:cSld>
  <p:clrMapOvr>
    <a:masterClrMapping/>
  </p:clrMapOvr>
  <p:transition>
    <p:cover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1324</TotalTime>
  <Words>433</Words>
  <Application>Microsoft Office PowerPoint</Application>
  <PresentationFormat>On-screen Show (4:3)</PresentationFormat>
  <Paragraphs>118</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Slide 1</vt:lpstr>
      <vt:lpstr>INDEX </vt:lpstr>
      <vt:lpstr>INTRODUCTION</vt:lpstr>
      <vt:lpstr>Motivation and Problem Statement</vt:lpstr>
      <vt:lpstr> AIMS AND OBJECTIVE</vt:lpstr>
      <vt:lpstr>LITERATURE REVIEWS</vt:lpstr>
      <vt:lpstr>RESEARCH METHODOLOGY</vt:lpstr>
      <vt:lpstr>PROPOSED IMPLEMENTATION</vt:lpstr>
      <vt:lpstr>FLOWCHART</vt:lpstr>
      <vt:lpstr>SYSTEM ARCHITECTURE</vt:lpstr>
      <vt:lpstr>DATAFLOW DIAGRAM</vt:lpstr>
      <vt:lpstr>SYSTEM REQUIREMENTS</vt:lpstr>
      <vt:lpstr>RESULTS</vt:lpstr>
      <vt:lpstr>Showing student Dashboard page.</vt:lpstr>
      <vt:lpstr>Showing School Admin dashboard.</vt:lpstr>
      <vt:lpstr> CONTRIBUTION TO KNOWLEDGE</vt:lpstr>
      <vt:lpstr>FUTURE WORK</vt:lpstr>
      <vt:lpstr> CONCLUSION</vt:lpstr>
      <vt:lpstr> SELECTED REFERENCE</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USER</cp:lastModifiedBy>
  <cp:revision>139</cp:revision>
  <dcterms:created xsi:type="dcterms:W3CDTF">2013-01-15T09:05:50Z</dcterms:created>
  <dcterms:modified xsi:type="dcterms:W3CDTF">2024-08-21T15:02:53Z</dcterms:modified>
</cp:coreProperties>
</file>