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0" r:id="rId1"/>
  </p:sldMasterIdLst>
  <p:notesMasterIdLst>
    <p:notesMasterId r:id="rId19"/>
  </p:notesMasterIdLst>
  <p:sldIdLst>
    <p:sldId id="265" r:id="rId2"/>
    <p:sldId id="284" r:id="rId3"/>
    <p:sldId id="266" r:id="rId4"/>
    <p:sldId id="267" r:id="rId5"/>
    <p:sldId id="269" r:id="rId6"/>
    <p:sldId id="291" r:id="rId7"/>
    <p:sldId id="271" r:id="rId8"/>
    <p:sldId id="285" r:id="rId9"/>
    <p:sldId id="293" r:id="rId10"/>
    <p:sldId id="292" r:id="rId11"/>
    <p:sldId id="289" r:id="rId12"/>
    <p:sldId id="272" r:id="rId13"/>
    <p:sldId id="274" r:id="rId14"/>
    <p:sldId id="286" r:id="rId15"/>
    <p:sldId id="287" r:id="rId16"/>
    <p:sldId id="275" r:id="rId17"/>
    <p:sldId id="277" r:id="rId1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7062" autoAdjust="0"/>
    <p:restoredTop sz="94982" autoAdjust="0"/>
  </p:normalViewPr>
  <p:slideViewPr>
    <p:cSldViewPr>
      <p:cViewPr>
        <p:scale>
          <a:sx n="75" d="100"/>
          <a:sy n="75" d="100"/>
        </p:scale>
        <p:origin x="-1002" y="3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290D214-527C-4654-9A54-7098E93FD6E0}" type="datetimeFigureOut">
              <a:rPr lang="en-US"/>
              <a:pPr>
                <a:defRPr/>
              </a:pPr>
              <a:t>20-Aug-24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7145AFC0-4685-42E3-8859-46B5427EB1D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EDFAEB0-FBF5-40E7-B445-AC987C1D60A3}" type="slidenum">
              <a:rPr lang="en-US" smtClean="0"/>
              <a:pPr fontAlgn="base">
                <a:spcBef>
                  <a:spcPct val="0"/>
                </a:spcBef>
                <a:spcAft>
                  <a:spcPct val="0"/>
                </a:spcAft>
                <a:defRPr/>
              </a:pPr>
              <a:t>1</a:t>
            </a:fld>
            <a:endParaRPr lang="en-US" smtClean="0"/>
          </a:p>
        </p:txBody>
      </p:sp>
      <p:sp>
        <p:nvSpPr>
          <p:cNvPr id="32771"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0" hangingPunct="0"/>
            <a:fld id="{2CF081BD-D0D3-45F8-8752-01F7E7C214EC}" type="slidenum">
              <a:rPr lang="en-US" sz="1200">
                <a:latin typeface="Times New Roman" pitchFamily="18" charset="0"/>
              </a:rPr>
              <a:pPr algn="r" eaLnBrk="0" hangingPunct="0"/>
              <a:t>1</a:t>
            </a:fld>
            <a:endParaRPr lang="en-US" sz="1200">
              <a:latin typeface="Times New Roman" pitchFamily="18" charset="0"/>
            </a:endParaRPr>
          </a:p>
        </p:txBody>
      </p:sp>
      <p:sp>
        <p:nvSpPr>
          <p:cNvPr id="3277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277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a:defRPr/>
            </a:pPr>
            <a:fld id="{741FCBED-688D-4D80-867B-4C2F042D44B7}" type="datetimeFigureOut">
              <a:rPr lang="en-US" smtClean="0"/>
              <a:pPr>
                <a:defRPr/>
              </a:pPr>
              <a:t>20-Aug-24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a:defRPr/>
            </a:pPr>
            <a:fld id="{0709202D-E055-4BC9-8761-7499D11FC54D}" type="slidenum">
              <a:rPr lang="en-US" smtClean="0"/>
              <a:pPr>
                <a:defRPr/>
              </a:pPr>
              <a:t>‹#›</a:t>
            </a:fld>
            <a:endParaRPr lang="en-US"/>
          </a:p>
        </p:txBody>
      </p:sp>
    </p:spTree>
  </p:cSld>
  <p:clrMapOvr>
    <a:masterClrMapping/>
  </p:clrMapOvr>
  <p:transition>
    <p:cover dir="ru"/>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fld id="{1C63E921-2391-4B78-9F9A-37D183FB1D24}" type="datetimeFigureOut">
              <a:rPr lang="en-US" smtClean="0"/>
              <a:pPr>
                <a:defRPr/>
              </a:pPr>
              <a:t>20-Aug-24</a:t>
            </a:fld>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3875F8D6-AAFB-4B11-B36D-EB5BE4093258}" type="slidenum">
              <a:rPr lang="en-US" smtClean="0"/>
              <a:pPr>
                <a:defRPr/>
              </a:pPr>
              <a:t>‹#›</a:t>
            </a:fld>
            <a:endParaRPr lang="en-US"/>
          </a:p>
        </p:txBody>
      </p:sp>
    </p:spTree>
  </p:cSld>
  <p:clrMapOvr>
    <a:masterClrMapping/>
  </p:clrMapOvr>
  <p:transition>
    <p:cover dir="ru"/>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fld id="{75C91B12-A114-42E4-A8EE-B9738125EB9C}" type="datetimeFigureOut">
              <a:rPr lang="en-US" smtClean="0"/>
              <a:pPr>
                <a:defRPr/>
              </a:pPr>
              <a:t>20-Aug-24</a:t>
            </a:fld>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9D40E05C-6D58-4EF1-A231-823C83030138}" type="slidenum">
              <a:rPr lang="en-US" smtClean="0"/>
              <a:pPr>
                <a:defRPr/>
              </a:pPr>
              <a:t>‹#›</a:t>
            </a:fld>
            <a:endParaRPr lang="en-US"/>
          </a:p>
        </p:txBody>
      </p:sp>
    </p:spTree>
  </p:cSld>
  <p:clrMapOvr>
    <a:masterClrMapping/>
  </p:clrMapOvr>
  <p:transition>
    <p:cover dir="ru"/>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fld id="{075C6843-03B8-4C0C-8F12-9471DE95C490}" type="datetimeFigureOut">
              <a:rPr lang="en-US" smtClean="0"/>
              <a:pPr>
                <a:defRPr/>
              </a:pPr>
              <a:t>20-Aug-24</a:t>
            </a:fld>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AFDDE184-13A6-452E-8BA1-5F3B345DA577}" type="slidenum">
              <a:rPr lang="en-US" smtClean="0"/>
              <a:pPr>
                <a:defRPr/>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transition>
    <p:cover dir="ru"/>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a:defRPr/>
            </a:pPr>
            <a:fld id="{887E36F3-DE38-4EEB-BE89-A981B35DA181}" type="datetimeFigureOut">
              <a:rPr lang="en-US" smtClean="0"/>
              <a:pPr>
                <a:defRPr/>
              </a:pPr>
              <a:t>20-Aug-24</a:t>
            </a:fld>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A6A7F515-B6B9-46C5-BA47-A4C907CAFC3E}" type="slidenum">
              <a:rPr lang="en-US" smtClean="0"/>
              <a:pPr>
                <a:defRPr/>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cover dir="ru"/>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defRPr/>
            </a:pPr>
            <a:fld id="{C76A5B71-EB3C-4470-BD48-860F2C686132}" type="datetimeFigureOut">
              <a:rPr lang="en-US" smtClean="0"/>
              <a:pPr>
                <a:defRPr/>
              </a:pPr>
              <a:t>20-Aug-24</a:t>
            </a:fld>
            <a:endParaRPr lang="en-US"/>
          </a:p>
        </p:txBody>
      </p:sp>
      <p:sp>
        <p:nvSpPr>
          <p:cNvPr id="6" name="Footer Placeholder 5"/>
          <p:cNvSpPr>
            <a:spLocks noGrp="1"/>
          </p:cNvSpPr>
          <p:nvPr>
            <p:ph type="ftr" sz="quarter" idx="11"/>
          </p:nvPr>
        </p:nvSpPr>
        <p:spPr/>
        <p:txBody>
          <a:bodyPr/>
          <a:lstStyle>
            <a:extLst/>
          </a:lstStyle>
          <a:p>
            <a:pPr>
              <a:defRPr/>
            </a:pPr>
            <a:endParaRPr lang="en-US"/>
          </a:p>
        </p:txBody>
      </p:sp>
      <p:sp>
        <p:nvSpPr>
          <p:cNvPr id="7" name="Slide Number Placeholder 6"/>
          <p:cNvSpPr>
            <a:spLocks noGrp="1"/>
          </p:cNvSpPr>
          <p:nvPr>
            <p:ph type="sldNum" sz="quarter" idx="12"/>
          </p:nvPr>
        </p:nvSpPr>
        <p:spPr/>
        <p:txBody>
          <a:bodyPr/>
          <a:lstStyle>
            <a:extLst/>
          </a:lstStyle>
          <a:p>
            <a:pPr>
              <a:defRPr/>
            </a:pPr>
            <a:fld id="{8AAAD461-DCF4-4914-A221-0663D610B427}" type="slidenum">
              <a:rPr lang="en-US" smtClean="0"/>
              <a:pPr>
                <a:defRPr/>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p:cover dir="ru"/>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a:defRPr/>
            </a:pPr>
            <a:fld id="{BA2280A3-307C-45F3-8EF3-32B12FEA4E20}" type="datetimeFigureOut">
              <a:rPr lang="en-US" smtClean="0"/>
              <a:pPr>
                <a:defRPr/>
              </a:pPr>
              <a:t>20-Aug-24</a:t>
            </a:fld>
            <a:endParaRPr lang="en-US"/>
          </a:p>
        </p:txBody>
      </p:sp>
      <p:sp>
        <p:nvSpPr>
          <p:cNvPr id="8" name="Footer Placeholder 7"/>
          <p:cNvSpPr>
            <a:spLocks noGrp="1"/>
          </p:cNvSpPr>
          <p:nvPr>
            <p:ph type="ftr" sz="quarter" idx="11"/>
          </p:nvPr>
        </p:nvSpPr>
        <p:spPr/>
        <p:txBody>
          <a:bodyPr/>
          <a:lstStyle>
            <a:extLst/>
          </a:lstStyle>
          <a:p>
            <a:pPr>
              <a:defRPr/>
            </a:pPr>
            <a:endParaRPr lang="en-US"/>
          </a:p>
        </p:txBody>
      </p:sp>
      <p:sp>
        <p:nvSpPr>
          <p:cNvPr id="9" name="Slide Number Placeholder 8"/>
          <p:cNvSpPr>
            <a:spLocks noGrp="1"/>
          </p:cNvSpPr>
          <p:nvPr>
            <p:ph type="sldNum" sz="quarter" idx="12"/>
          </p:nvPr>
        </p:nvSpPr>
        <p:spPr/>
        <p:txBody>
          <a:bodyPr/>
          <a:lstStyle>
            <a:extLst/>
          </a:lstStyle>
          <a:p>
            <a:pPr>
              <a:defRPr/>
            </a:pPr>
            <a:fld id="{969ADD84-CFBD-423A-9785-62574256F76A}"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transition>
    <p:cover dir="ru"/>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pPr>
              <a:defRPr/>
            </a:pPr>
            <a:fld id="{516A364F-0194-4CB9-88B7-DD16423E2365}" type="datetimeFigureOut">
              <a:rPr lang="en-US" smtClean="0"/>
              <a:pPr>
                <a:defRPr/>
              </a:pPr>
              <a:t>20-Aug-24</a:t>
            </a:fld>
            <a:endParaRPr lang="en-US"/>
          </a:p>
        </p:txBody>
      </p:sp>
      <p:sp>
        <p:nvSpPr>
          <p:cNvPr id="4" name="Footer Placeholder 3"/>
          <p:cNvSpPr>
            <a:spLocks noGrp="1"/>
          </p:cNvSpPr>
          <p:nvPr>
            <p:ph type="ftr" sz="quarter" idx="11"/>
          </p:nvPr>
        </p:nvSpPr>
        <p:spPr/>
        <p:txBody>
          <a:bodyPr/>
          <a:lstStyle>
            <a:extLst/>
          </a:lstStyle>
          <a:p>
            <a:pPr>
              <a:defRPr/>
            </a:pPr>
            <a:endParaRPr lang="en-US"/>
          </a:p>
        </p:txBody>
      </p:sp>
      <p:sp>
        <p:nvSpPr>
          <p:cNvPr id="5" name="Slide Number Placeholder 4"/>
          <p:cNvSpPr>
            <a:spLocks noGrp="1"/>
          </p:cNvSpPr>
          <p:nvPr>
            <p:ph type="sldNum" sz="quarter" idx="12"/>
          </p:nvPr>
        </p:nvSpPr>
        <p:spPr/>
        <p:txBody>
          <a:bodyPr/>
          <a:lstStyle>
            <a:extLst/>
          </a:lstStyle>
          <a:p>
            <a:pPr>
              <a:defRPr/>
            </a:pPr>
            <a:fld id="{34EF377E-C30E-4AF0-B9D3-C9A500BEEAC3}" type="slidenum">
              <a:rPr lang="en-US" smtClean="0"/>
              <a:pPr>
                <a:defRPr/>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p:cover dir="ru"/>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pPr>
              <a:defRPr/>
            </a:pPr>
            <a:fld id="{FF4BF15C-0708-47D4-AE34-2523D5798A6C}" type="datetimeFigureOut">
              <a:rPr lang="en-US" smtClean="0"/>
              <a:pPr>
                <a:defRPr/>
              </a:pPr>
              <a:t>20-Aug-24</a:t>
            </a:fld>
            <a:endParaRPr lang="en-US"/>
          </a:p>
        </p:txBody>
      </p:sp>
      <p:sp>
        <p:nvSpPr>
          <p:cNvPr id="3" name="Footer Placeholder 2"/>
          <p:cNvSpPr>
            <a:spLocks noGrp="1"/>
          </p:cNvSpPr>
          <p:nvPr>
            <p:ph type="ftr" sz="quarter" idx="11"/>
          </p:nvPr>
        </p:nvSpPr>
        <p:spPr/>
        <p:txBody>
          <a:bodyPr/>
          <a:lstStyle>
            <a:extLst/>
          </a:lstStyle>
          <a:p>
            <a:pPr>
              <a:defRPr/>
            </a:pPr>
            <a:endParaRPr lang="en-US"/>
          </a:p>
        </p:txBody>
      </p:sp>
      <p:sp>
        <p:nvSpPr>
          <p:cNvPr id="4" name="Slide Number Placeholder 3"/>
          <p:cNvSpPr>
            <a:spLocks noGrp="1"/>
          </p:cNvSpPr>
          <p:nvPr>
            <p:ph type="sldNum" sz="quarter" idx="12"/>
          </p:nvPr>
        </p:nvSpPr>
        <p:spPr/>
        <p:txBody>
          <a:bodyPr/>
          <a:lstStyle>
            <a:extLst/>
          </a:lstStyle>
          <a:p>
            <a:pPr>
              <a:defRPr/>
            </a:pPr>
            <a:fld id="{22B49927-72DF-4E7F-8309-3A372511C0C8}" type="slidenum">
              <a:rPr lang="en-US" smtClean="0"/>
              <a:pPr>
                <a:defRPr/>
              </a:pPr>
              <a:t>‹#›</a:t>
            </a:fld>
            <a:endParaRPr lang="en-US"/>
          </a:p>
        </p:txBody>
      </p:sp>
    </p:spTree>
  </p:cSld>
  <p:clrMapOvr>
    <a:masterClrMapping/>
  </p:clrMapOvr>
  <p:transition>
    <p:cover dir="ru"/>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pPr>
              <a:defRPr/>
            </a:pPr>
            <a:fld id="{BE4C70CC-179E-4A08-B6E7-8886300D8E3A}" type="datetimeFigureOut">
              <a:rPr lang="en-US" smtClean="0"/>
              <a:pPr>
                <a:defRPr/>
              </a:pPr>
              <a:t>20-Aug-24</a:t>
            </a:fld>
            <a:endParaRPr lang="en-US"/>
          </a:p>
        </p:txBody>
      </p:sp>
      <p:sp>
        <p:nvSpPr>
          <p:cNvPr id="6" name="Footer Placeholder 5"/>
          <p:cNvSpPr>
            <a:spLocks noGrp="1"/>
          </p:cNvSpPr>
          <p:nvPr>
            <p:ph type="ftr" sz="quarter" idx="11"/>
          </p:nvPr>
        </p:nvSpPr>
        <p:spPr/>
        <p:txBody>
          <a:bodyPr/>
          <a:lstStyle>
            <a:extLst/>
          </a:lstStyle>
          <a:p>
            <a:pPr>
              <a:defRPr/>
            </a:pPr>
            <a:endParaRPr lang="en-US"/>
          </a:p>
        </p:txBody>
      </p:sp>
      <p:sp>
        <p:nvSpPr>
          <p:cNvPr id="7" name="Slide Number Placeholder 6"/>
          <p:cNvSpPr>
            <a:spLocks noGrp="1"/>
          </p:cNvSpPr>
          <p:nvPr>
            <p:ph type="sldNum" sz="quarter" idx="12"/>
          </p:nvPr>
        </p:nvSpPr>
        <p:spPr/>
        <p:txBody>
          <a:bodyPr/>
          <a:lstStyle>
            <a:extLst/>
          </a:lstStyle>
          <a:p>
            <a:pPr>
              <a:defRPr/>
            </a:pPr>
            <a:fld id="{1FE1D6F8-A0CD-4B4F-86F1-FFCB03623D40}"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transition>
    <p:cover dir="ru"/>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a:defRPr/>
            </a:pPr>
            <a:fld id="{2F0B0259-FBF8-4401-BAF5-40D57D6CB765}" type="datetimeFigureOut">
              <a:rPr lang="en-US" smtClean="0"/>
              <a:pPr>
                <a:defRPr/>
              </a:pPr>
              <a:t>20-Aug-24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a:defRPr/>
            </a:pPr>
            <a:fld id="{687B6F91-057F-4043-81DB-D088A7AF99EB}" type="slidenum">
              <a:rPr lang="en-US" smtClean="0"/>
              <a:pPr>
                <a:defRPr/>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cover dir="ru"/>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fld id="{8FFBC13B-A8AF-4949-9AA0-4924E80EB398}" type="datetimeFigureOut">
              <a:rPr lang="en-US" smtClean="0"/>
              <a:pPr>
                <a:defRPr/>
              </a:pPr>
              <a:t>20-Aug-24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4A6BB522-71BC-4DC1-BF50-947F7F28991F}"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transition>
    <p:cover dir="ru"/>
  </p:transition>
  <p:timing>
    <p:tnLst>
      <p:par>
        <p:cTn id="1" dur="indefinite" restart="never" nodeType="tmRoot"/>
      </p:par>
    </p:tnLst>
  </p:timing>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5"/>
          <p:cNvSpPr>
            <a:spLocks noChangeArrowheads="1"/>
          </p:cNvSpPr>
          <p:nvPr/>
        </p:nvSpPr>
        <p:spPr bwMode="auto">
          <a:xfrm>
            <a:off x="0" y="685800"/>
            <a:ext cx="8686800" cy="1143000"/>
          </a:xfrm>
          <a:prstGeom prst="rect">
            <a:avLst/>
          </a:prstGeom>
          <a:noFill/>
          <a:ln w="9525">
            <a:noFill/>
            <a:miter lim="800000"/>
            <a:headEnd/>
            <a:tailEnd/>
          </a:ln>
        </p:spPr>
        <p:txBody>
          <a:bodyPr anchor="ctr"/>
          <a:lstStyle/>
          <a:p>
            <a:pPr lvl="2" algn="ctr" eaLnBrk="0" hangingPunct="0"/>
            <a:r>
              <a:rPr lang="en-US" sz="3200" b="1" dirty="0" smtClean="0">
                <a:latin typeface="Times New Roman" pitchFamily="18" charset="0"/>
                <a:cs typeface="Times New Roman" pitchFamily="18" charset="0"/>
              </a:rPr>
              <a:t>RECURRENT NEURAL NETWORK FOR AUTOMATED CONTENT GENERATION FOR MEDIA</a:t>
            </a:r>
          </a:p>
          <a:p>
            <a:pPr lvl="2" algn="ctr" eaLnBrk="0" hangingPunct="0"/>
            <a:r>
              <a:rPr lang="en-US" sz="3200" b="1" dirty="0" smtClean="0">
                <a:solidFill>
                  <a:srgbClr val="71481C"/>
                </a:solidFill>
                <a:latin typeface="Verdana" pitchFamily="34" charset="0"/>
              </a:rPr>
              <a:t> </a:t>
            </a:r>
            <a:endParaRPr lang="en-US" sz="3200" b="1" dirty="0">
              <a:solidFill>
                <a:srgbClr val="71481C"/>
              </a:solidFill>
              <a:latin typeface="Tahoma" pitchFamily="34" charset="0"/>
            </a:endParaRPr>
          </a:p>
        </p:txBody>
      </p:sp>
      <p:sp>
        <p:nvSpPr>
          <p:cNvPr id="2053" name="Text Box 9"/>
          <p:cNvSpPr txBox="1">
            <a:spLocks noChangeArrowheads="1"/>
          </p:cNvSpPr>
          <p:nvPr/>
        </p:nvSpPr>
        <p:spPr bwMode="auto">
          <a:xfrm>
            <a:off x="304800" y="5181600"/>
            <a:ext cx="8610600" cy="769441"/>
          </a:xfrm>
          <a:prstGeom prst="rect">
            <a:avLst/>
          </a:prstGeom>
          <a:noFill/>
          <a:ln w="9525">
            <a:noFill/>
            <a:miter lim="800000"/>
            <a:headEnd/>
            <a:tailEnd/>
          </a:ln>
        </p:spPr>
        <p:txBody>
          <a:bodyPr>
            <a:spAutoFit/>
          </a:bodyPr>
          <a:lstStyle/>
          <a:p>
            <a:pPr algn="ctr" eaLnBrk="0" hangingPunct="0">
              <a:spcBef>
                <a:spcPct val="50000"/>
              </a:spcBef>
            </a:pPr>
            <a:r>
              <a:rPr lang="en-US" sz="2400" b="1" dirty="0" smtClean="0">
                <a:solidFill>
                  <a:srgbClr val="FF0000"/>
                </a:solidFill>
                <a:latin typeface="Times New Roman" pitchFamily="18" charset="0"/>
              </a:rPr>
              <a:t>SUPERVISOR IN-CHARGE:</a:t>
            </a:r>
          </a:p>
          <a:p>
            <a:pPr algn="ctr" eaLnBrk="0" hangingPunct="0"/>
            <a:r>
              <a:rPr lang="en-US" sz="2000" b="1" dirty="0" smtClean="0">
                <a:solidFill>
                  <a:srgbClr val="404040"/>
                </a:solidFill>
                <a:latin typeface="Times New Roman" pitchFamily="18" charset="0"/>
              </a:rPr>
              <a:t>Mrs. </a:t>
            </a:r>
            <a:r>
              <a:rPr lang="en-US" sz="2000" b="1" dirty="0" err="1" smtClean="0">
                <a:solidFill>
                  <a:srgbClr val="404040"/>
                </a:solidFill>
                <a:latin typeface="Times New Roman" pitchFamily="18" charset="0"/>
              </a:rPr>
              <a:t>Mahmood</a:t>
            </a:r>
            <a:r>
              <a:rPr lang="en-US" sz="2000" b="1" dirty="0" smtClean="0">
                <a:solidFill>
                  <a:srgbClr val="404040"/>
                </a:solidFill>
                <a:latin typeface="Times New Roman" pitchFamily="18" charset="0"/>
              </a:rPr>
              <a:t> </a:t>
            </a:r>
            <a:r>
              <a:rPr lang="en-US" sz="2000" b="1" dirty="0" err="1" smtClean="0">
                <a:solidFill>
                  <a:srgbClr val="404040"/>
                </a:solidFill>
                <a:latin typeface="Times New Roman" pitchFamily="18" charset="0"/>
              </a:rPr>
              <a:t>Zinab</a:t>
            </a:r>
            <a:r>
              <a:rPr lang="en-US" sz="2000" b="1" dirty="0" smtClean="0">
                <a:solidFill>
                  <a:srgbClr val="404040"/>
                </a:solidFill>
                <a:latin typeface="Times New Roman" pitchFamily="18" charset="0"/>
              </a:rPr>
              <a:t>             </a:t>
            </a:r>
            <a:endParaRPr lang="en-US" sz="2000" b="1" dirty="0">
              <a:solidFill>
                <a:srgbClr val="404040"/>
              </a:solidFill>
              <a:latin typeface="Times New Roman" pitchFamily="18" charset="0"/>
            </a:endParaRPr>
          </a:p>
        </p:txBody>
      </p:sp>
      <p:sp>
        <p:nvSpPr>
          <p:cNvPr id="13318" name="Rectangle 8"/>
          <p:cNvSpPr>
            <a:spLocks noChangeArrowheads="1"/>
          </p:cNvSpPr>
          <p:nvPr/>
        </p:nvSpPr>
        <p:spPr bwMode="auto">
          <a:xfrm>
            <a:off x="609600" y="2133600"/>
            <a:ext cx="8077200" cy="2862322"/>
          </a:xfrm>
          <a:prstGeom prst="rect">
            <a:avLst/>
          </a:prstGeom>
          <a:noFill/>
          <a:ln w="9525">
            <a:noFill/>
            <a:miter lim="800000"/>
            <a:headEnd/>
            <a:tailEnd/>
          </a:ln>
        </p:spPr>
        <p:txBody>
          <a:bodyPr wrap="square">
            <a:spAutoFit/>
          </a:bodyPr>
          <a:lstStyle/>
          <a:p>
            <a:pPr algn="ctr" eaLnBrk="0" hangingPunct="0"/>
            <a:endParaRPr lang="en-US" sz="3200" b="1" dirty="0" smtClean="0">
              <a:solidFill>
                <a:schemeClr val="tx2"/>
              </a:solidFill>
              <a:latin typeface="Times New Roman" pitchFamily="18" charset="0"/>
            </a:endParaRPr>
          </a:p>
          <a:p>
            <a:pPr algn="ctr" eaLnBrk="0" hangingPunct="0"/>
            <a:r>
              <a:rPr lang="en-US" sz="3200" b="1" dirty="0" smtClean="0">
                <a:solidFill>
                  <a:schemeClr val="tx2"/>
                </a:solidFill>
                <a:latin typeface="Times New Roman" pitchFamily="18" charset="0"/>
              </a:rPr>
              <a:t>BY</a:t>
            </a:r>
            <a:endParaRPr lang="en-US" sz="3200" b="1" dirty="0" smtClean="0">
              <a:solidFill>
                <a:schemeClr val="tx2"/>
              </a:solidFill>
              <a:latin typeface="Times New Roman" pitchFamily="18" charset="0"/>
            </a:endParaRPr>
          </a:p>
          <a:p>
            <a:pPr algn="ctr" eaLnBrk="0" hangingPunct="0"/>
            <a:endParaRPr lang="en-US" sz="3200" b="1" dirty="0">
              <a:solidFill>
                <a:schemeClr val="tx2"/>
              </a:solidFill>
              <a:latin typeface="Calibri" pitchFamily="34" charset="0"/>
            </a:endParaRPr>
          </a:p>
          <a:p>
            <a:pPr algn="ctr" eaLnBrk="0" hangingPunct="0"/>
            <a:r>
              <a:rPr lang="en-US" sz="2800" b="1" dirty="0" smtClean="0">
                <a:latin typeface="Times New Roman" pitchFamily="18" charset="0"/>
                <a:cs typeface="Times New Roman" pitchFamily="18" charset="0"/>
              </a:rPr>
              <a:t>HASSAN OLALEKAN MOJEED</a:t>
            </a:r>
            <a:endParaRPr lang="en-US" sz="2800" dirty="0" smtClean="0">
              <a:latin typeface="Times New Roman" pitchFamily="18" charset="0"/>
              <a:cs typeface="Times New Roman" pitchFamily="18" charset="0"/>
            </a:endParaRPr>
          </a:p>
          <a:p>
            <a:pPr algn="ctr" eaLnBrk="0" hangingPunct="0"/>
            <a:r>
              <a:rPr lang="en-US" sz="2800" b="1" dirty="0" smtClean="0">
                <a:latin typeface="Times New Roman" pitchFamily="18" charset="0"/>
                <a:cs typeface="Times New Roman" pitchFamily="18" charset="0"/>
              </a:rPr>
              <a:t>22010211044</a:t>
            </a:r>
            <a:endParaRPr lang="en-US" sz="2800" dirty="0" smtClean="0">
              <a:latin typeface="Times New Roman" pitchFamily="18" charset="0"/>
              <a:cs typeface="Times New Roman" pitchFamily="18" charset="0"/>
            </a:endParaRPr>
          </a:p>
          <a:p>
            <a:pPr eaLnBrk="0" hangingPunct="0"/>
            <a:endParaRPr lang="en-US" sz="2800" b="1" dirty="0">
              <a:solidFill>
                <a:schemeClr val="tx2"/>
              </a:solidFill>
              <a:latin typeface="Times New Roman" pitchFamily="18" charset="0"/>
            </a:endParaRPr>
          </a:p>
        </p:txBody>
      </p:sp>
      <p:sp>
        <p:nvSpPr>
          <p:cNvPr id="13319" name="Rectangle 1"/>
          <p:cNvSpPr>
            <a:spLocks noChangeArrowheads="1"/>
          </p:cNvSpPr>
          <p:nvPr/>
        </p:nvSpPr>
        <p:spPr bwMode="auto">
          <a:xfrm>
            <a:off x="0" y="0"/>
            <a:ext cx="184150" cy="369888"/>
          </a:xfrm>
          <a:prstGeom prst="rect">
            <a:avLst/>
          </a:prstGeom>
          <a:noFill/>
          <a:ln w="9525">
            <a:noFill/>
            <a:miter lim="800000"/>
            <a:headEnd/>
            <a:tailEnd/>
          </a:ln>
        </p:spPr>
        <p:txBody>
          <a:bodyPr wrap="none" anchor="ctr">
            <a:spAutoFit/>
          </a:bodyPr>
          <a:lstStyle/>
          <a:p>
            <a:pPr algn="ctr"/>
            <a:endParaRPr lang="en-US"/>
          </a:p>
        </p:txBody>
      </p:sp>
      <p:sp>
        <p:nvSpPr>
          <p:cNvPr id="13324" name="AutoShape 12" descr="Cryptography"/>
          <p:cNvSpPr>
            <a:spLocks noChangeAspect="1" noChangeArrowheads="1"/>
          </p:cNvSpPr>
          <p:nvPr/>
        </p:nvSpPr>
        <p:spPr bwMode="auto">
          <a:xfrm>
            <a:off x="2667000" y="2081213"/>
            <a:ext cx="3810000" cy="2695575"/>
          </a:xfrm>
          <a:prstGeom prst="rect">
            <a:avLst/>
          </a:prstGeom>
          <a:noFill/>
        </p:spPr>
        <p:txBody>
          <a:bodyPr/>
          <a:lstStyle/>
          <a:p>
            <a:endParaRPr lang="en-US"/>
          </a:p>
        </p:txBody>
      </p:sp>
      <p:sp>
        <p:nvSpPr>
          <p:cNvPr id="13326" name="AutoShape 14" descr="Cryptography"/>
          <p:cNvSpPr>
            <a:spLocks noChangeAspect="1" noChangeArrowheads="1"/>
          </p:cNvSpPr>
          <p:nvPr/>
        </p:nvSpPr>
        <p:spPr bwMode="auto">
          <a:xfrm>
            <a:off x="2667000" y="2081213"/>
            <a:ext cx="3810000" cy="2695575"/>
          </a:xfrm>
          <a:prstGeom prst="rect">
            <a:avLst/>
          </a:prstGeom>
          <a:noFill/>
        </p:spPr>
        <p:txBody>
          <a:bodyPr/>
          <a:lstStyle/>
          <a:p>
            <a:endParaRPr lang="en-US"/>
          </a:p>
        </p:txBody>
      </p:sp>
      <p:sp>
        <p:nvSpPr>
          <p:cNvPr id="13328" name="AutoShape 16" descr="Cryptography"/>
          <p:cNvSpPr>
            <a:spLocks noChangeAspect="1" noChangeArrowheads="1"/>
          </p:cNvSpPr>
          <p:nvPr/>
        </p:nvSpPr>
        <p:spPr bwMode="auto">
          <a:xfrm>
            <a:off x="2667000" y="2081213"/>
            <a:ext cx="3810000" cy="2695575"/>
          </a:xfrm>
          <a:prstGeom prst="rect">
            <a:avLst/>
          </a:prstGeom>
          <a:noFill/>
        </p:spPr>
        <p:txBody>
          <a:bodyPr/>
          <a:lstStyle/>
          <a:p>
            <a:endParaRPr lang="en-US"/>
          </a:p>
        </p:txBody>
      </p:sp>
    </p:spTree>
  </p:cSld>
  <p:clrMapOvr>
    <a:masterClrMapping/>
  </p:clrMapOvr>
  <p:transition>
    <p:cover dir="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SYSTEM ARCHITECTURE</a:t>
            </a:r>
            <a:endParaRPr lang="en-US" b="1" dirty="0"/>
          </a:p>
        </p:txBody>
      </p:sp>
      <p:pic>
        <p:nvPicPr>
          <p:cNvPr id="8" name="Picture 2" descr="download"/>
          <p:cNvPicPr>
            <a:picLocks noGrp="1" noChangeAspect="1" noChangeArrowheads="1"/>
          </p:cNvPicPr>
          <p:nvPr>
            <p:ph idx="1"/>
          </p:nvPr>
        </p:nvPicPr>
        <p:blipFill>
          <a:blip r:embed="rId2"/>
          <a:srcRect/>
          <a:stretch>
            <a:fillRect/>
          </a:stretch>
        </p:blipFill>
        <p:spPr bwMode="auto">
          <a:xfrm>
            <a:off x="762000" y="1447800"/>
            <a:ext cx="7614809" cy="4304023"/>
          </a:xfrm>
          <a:prstGeom prst="rect">
            <a:avLst/>
          </a:prstGeom>
          <a:noFill/>
          <a:ln w="9525">
            <a:noFill/>
            <a:miter lim="800000"/>
            <a:headEnd/>
            <a:tailEnd/>
          </a:ln>
        </p:spPr>
      </p:pic>
    </p:spTree>
  </p:cSld>
  <p:clrMapOvr>
    <a:masterClrMapping/>
  </p:clrMapOvr>
  <p:transition>
    <p:cover dir="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95400"/>
            <a:ext cx="8503920" cy="5105400"/>
          </a:xfrm>
        </p:spPr>
        <p:txBody>
          <a:bodyPr>
            <a:normAutofit/>
          </a:bodyPr>
          <a:lstStyle/>
          <a:p>
            <a:r>
              <a:rPr lang="en-US" sz="1900" dirty="0" smtClean="0">
                <a:latin typeface="Times New Roman" pitchFamily="18" charset="0"/>
                <a:cs typeface="Times New Roman" pitchFamily="18" charset="0"/>
              </a:rPr>
              <a:t>.</a:t>
            </a:r>
            <a:r>
              <a:rPr lang="en-US" sz="2400" dirty="0" smtClean="0"/>
              <a:t> Memory (RAM): Minimum 4 GB RAM</a:t>
            </a:r>
          </a:p>
          <a:p>
            <a:r>
              <a:rPr lang="en-US" sz="2400" dirty="0" smtClean="0"/>
              <a:t>  Storage (Hard Disk): Minimum 500 GB free space</a:t>
            </a:r>
          </a:p>
          <a:p>
            <a:r>
              <a:rPr lang="en-US" sz="2400" dirty="0" smtClean="0"/>
              <a:t>  CPU: Minimum 2 GHz multi-core processor</a:t>
            </a:r>
          </a:p>
          <a:p>
            <a:r>
              <a:rPr lang="en-US" sz="2400" dirty="0" smtClean="0"/>
              <a:t>  Network: Reliable internet connection with sufficient bandwidth.</a:t>
            </a:r>
            <a:endParaRPr lang="en-US" sz="700" dirty="0" smtClean="0"/>
          </a:p>
          <a:p>
            <a:pPr>
              <a:buNone/>
            </a:pPr>
            <a:endParaRPr lang="en-US" sz="200" dirty="0" smtClean="0"/>
          </a:p>
          <a:p>
            <a:pPr>
              <a:buNone/>
            </a:pPr>
            <a:r>
              <a:rPr lang="en-US" sz="2200" b="1" dirty="0" smtClean="0"/>
              <a:t>	SOFTWARE REQUIREMENTS</a:t>
            </a:r>
          </a:p>
          <a:p>
            <a:pPr marL="566928" indent="-457200">
              <a:buAutoNum type="arabicPeriod"/>
            </a:pPr>
            <a:r>
              <a:rPr lang="en-US" sz="2400" dirty="0" smtClean="0"/>
              <a:t>PYTHON</a:t>
            </a:r>
          </a:p>
          <a:p>
            <a:pPr marL="566928" indent="-457200">
              <a:buAutoNum type="arabicPeriod"/>
            </a:pPr>
            <a:r>
              <a:rPr lang="en-US" sz="2400" dirty="0" smtClean="0"/>
              <a:t>PANDAS</a:t>
            </a:r>
          </a:p>
          <a:p>
            <a:pPr marL="566928" indent="-457200">
              <a:buAutoNum type="arabicPeriod"/>
            </a:pPr>
            <a:r>
              <a:rPr lang="en-US" sz="2400" dirty="0" smtClean="0"/>
              <a:t>TRANSFLOW</a:t>
            </a:r>
          </a:p>
          <a:p>
            <a:pPr marL="566928" indent="-457200">
              <a:buAutoNum type="arabicPeriod"/>
            </a:pPr>
            <a:r>
              <a:rPr lang="en-US" sz="2400" dirty="0" smtClean="0"/>
              <a:t>KERAS</a:t>
            </a:r>
          </a:p>
          <a:p>
            <a:pPr marL="566928" indent="-457200">
              <a:buAutoNum type="arabicPeriod"/>
            </a:pPr>
            <a:r>
              <a:rPr lang="en-US" sz="2400" dirty="0" smtClean="0"/>
              <a:t>PHP</a:t>
            </a:r>
          </a:p>
          <a:p>
            <a:endParaRPr lang="en-US" sz="2400" dirty="0" smtClean="0"/>
          </a:p>
          <a:p>
            <a:pPr eaLnBrk="1" hangingPunct="1"/>
            <a:endParaRPr lang="en-US" sz="2400" dirty="0" smtClean="0">
              <a:latin typeface="Times New Roman" pitchFamily="18" charset="0"/>
              <a:cs typeface="Times New Roman" pitchFamily="18" charset="0"/>
            </a:endParaRPr>
          </a:p>
          <a:p>
            <a:pPr lvl="1" eaLnBrk="1" hangingPunct="1">
              <a:buNone/>
            </a:pPr>
            <a:endParaRPr lang="en-US" sz="2400" dirty="0" smtClean="0">
              <a:latin typeface="Times New Roman" pitchFamily="18" charset="0"/>
              <a:cs typeface="Times New Roman" pitchFamily="18" charset="0"/>
            </a:endParaRPr>
          </a:p>
          <a:p>
            <a:pPr lvl="1" eaLnBrk="1" hangingPunct="1"/>
            <a:endParaRPr lang="en-US" sz="1900" b="1" dirty="0" smtClean="0">
              <a:solidFill>
                <a:srgbClr val="FF0000"/>
              </a:solidFill>
              <a:latin typeface="Times New Roman" pitchFamily="18" charset="0"/>
              <a:cs typeface="Times New Roman" pitchFamily="18" charset="0"/>
            </a:endParaRPr>
          </a:p>
          <a:p>
            <a:pPr eaLnBrk="1" hangingPunct="1"/>
            <a:endParaRPr lang="en-US" sz="2400" b="1" dirty="0" smtClean="0">
              <a:solidFill>
                <a:srgbClr val="FF0000"/>
              </a:solidFill>
              <a:latin typeface="Times New Roman" pitchFamily="18" charset="0"/>
              <a:cs typeface="Times New Roman" pitchFamily="18" charset="0"/>
            </a:endParaRPr>
          </a:p>
          <a:p>
            <a:pPr eaLnBrk="1" hangingPunct="1">
              <a:buFont typeface="Arial" charset="0"/>
              <a:buNone/>
            </a:pPr>
            <a:endParaRPr lang="en-US" dirty="0" smtClean="0"/>
          </a:p>
          <a:p>
            <a:pPr>
              <a:buNone/>
            </a:pPr>
            <a:endParaRPr lang="en-US" dirty="0"/>
          </a:p>
        </p:txBody>
      </p:sp>
      <p:sp>
        <p:nvSpPr>
          <p:cNvPr id="2" name="Title 1"/>
          <p:cNvSpPr>
            <a:spLocks noGrp="1"/>
          </p:cNvSpPr>
          <p:nvPr>
            <p:ph type="title"/>
          </p:nvPr>
        </p:nvSpPr>
        <p:spPr/>
        <p:txBody>
          <a:bodyPr/>
          <a:lstStyle/>
          <a:p>
            <a:r>
              <a:rPr lang="en-US" b="1" dirty="0" smtClean="0"/>
              <a:t>SYSTEM REQUIREMENTS</a:t>
            </a:r>
            <a:endParaRPr lang="en-US" b="1" dirty="0"/>
          </a:p>
        </p:txBody>
      </p:sp>
    </p:spTree>
  </p:cSld>
  <p:clrMapOvr>
    <a:masterClrMapping/>
  </p:clrMapOvr>
  <p:transition>
    <p:cover dir="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381000" y="304800"/>
            <a:ext cx="8534400" cy="758825"/>
          </a:xfrm>
        </p:spPr>
        <p:txBody>
          <a:bodyPr>
            <a:normAutofit/>
          </a:bodyPr>
          <a:lstStyle/>
          <a:p>
            <a:pPr eaLnBrk="1" fontAlgn="auto" hangingPunct="1">
              <a:spcAft>
                <a:spcPts val="0"/>
              </a:spcAft>
              <a:defRPr/>
            </a:pPr>
            <a:r>
              <a:rPr lang="en-US" b="1" dirty="0" smtClean="0"/>
              <a:t>RESULTS</a:t>
            </a:r>
            <a:endParaRPr lang="en-US" dirty="0" smtClean="0"/>
          </a:p>
        </p:txBody>
      </p:sp>
      <p:pic>
        <p:nvPicPr>
          <p:cNvPr id="5" name="Content Placeholder 4"/>
          <p:cNvPicPr>
            <a:picLocks noGrp="1"/>
          </p:cNvPicPr>
          <p:nvPr>
            <p:ph idx="1"/>
          </p:nvPr>
        </p:nvPicPr>
        <p:blipFill>
          <a:blip r:embed="rId2"/>
          <a:srcRect/>
          <a:stretch>
            <a:fillRect/>
          </a:stretch>
        </p:blipFill>
        <p:spPr bwMode="auto">
          <a:xfrm>
            <a:off x="457200" y="1066800"/>
            <a:ext cx="8229600" cy="2514600"/>
          </a:xfrm>
          <a:prstGeom prst="rect">
            <a:avLst/>
          </a:prstGeom>
          <a:noFill/>
          <a:ln w="9525">
            <a:noFill/>
            <a:miter lim="800000"/>
            <a:headEnd/>
            <a:tailEnd/>
          </a:ln>
        </p:spPr>
      </p:pic>
      <p:pic>
        <p:nvPicPr>
          <p:cNvPr id="6" name="Picture 5"/>
          <p:cNvPicPr/>
          <p:nvPr/>
        </p:nvPicPr>
        <p:blipFill>
          <a:blip r:embed="rId3"/>
          <a:srcRect/>
          <a:stretch>
            <a:fillRect/>
          </a:stretch>
        </p:blipFill>
        <p:spPr bwMode="auto">
          <a:xfrm>
            <a:off x="533400" y="3581400"/>
            <a:ext cx="7924800" cy="2209800"/>
          </a:xfrm>
          <a:prstGeom prst="rect">
            <a:avLst/>
          </a:prstGeom>
          <a:noFill/>
          <a:ln w="9525">
            <a:noFill/>
            <a:miter lim="800000"/>
            <a:headEnd/>
            <a:tailEnd/>
          </a:ln>
        </p:spPr>
      </p:pic>
    </p:spTree>
  </p:cSld>
  <p:clrMapOvr>
    <a:masterClrMapping/>
  </p:clrMapOvr>
  <p:transition>
    <p:cover dir="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a:bodyPr>
          <a:lstStyle/>
          <a:p>
            <a:r>
              <a:rPr lang="en-US" dirty="0" smtClean="0"/>
              <a:t>Enhanced Personalization: Advances e-learning using automating content for self-learning system.</a:t>
            </a:r>
          </a:p>
          <a:p>
            <a:r>
              <a:rPr lang="en-US" dirty="0" smtClean="0"/>
              <a:t>Spaced Repetition Innovation: Introduces new reward functions for optimizing learning schedules.</a:t>
            </a:r>
          </a:p>
          <a:p>
            <a:r>
              <a:rPr lang="en-US" dirty="0" smtClean="0"/>
              <a:t>Deep Learning Application: Applies DNNs to improve recommendation accuracy in education.</a:t>
            </a:r>
          </a:p>
          <a:p>
            <a:r>
              <a:rPr lang="en-US" dirty="0" smtClean="0"/>
              <a:t>Improved Learning Outcomes: Aims to boost engagement and effectiveness through personalized content.</a:t>
            </a:r>
          </a:p>
        </p:txBody>
      </p:sp>
      <p:sp>
        <p:nvSpPr>
          <p:cNvPr id="11266" name="Title 1"/>
          <p:cNvSpPr>
            <a:spLocks noGrp="1"/>
          </p:cNvSpPr>
          <p:nvPr>
            <p:ph type="title"/>
          </p:nvPr>
        </p:nvSpPr>
        <p:spPr>
          <a:xfrm>
            <a:off x="228600" y="152400"/>
            <a:ext cx="8534400" cy="758825"/>
          </a:xfrm>
        </p:spPr>
        <p:txBody>
          <a:bodyPr>
            <a:normAutofit/>
          </a:bodyPr>
          <a:lstStyle/>
          <a:p>
            <a:pPr>
              <a:lnSpc>
                <a:spcPct val="90000"/>
              </a:lnSpc>
            </a:pPr>
            <a:r>
              <a:rPr lang="en-US" sz="3600" b="1" dirty="0" smtClean="0">
                <a:latin typeface="Times New Roman" pitchFamily="18" charset="0"/>
                <a:cs typeface="Times New Roman" pitchFamily="18" charset="0"/>
              </a:rPr>
              <a:t> CONTRIBUTION TO KNOWLEDGE</a:t>
            </a:r>
          </a:p>
        </p:txBody>
      </p:sp>
    </p:spTree>
  </p:cSld>
  <p:clrMapOvr>
    <a:masterClrMapping/>
  </p:clrMapOvr>
  <p:transition>
    <p:cover dir="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1752" y="1527048"/>
            <a:ext cx="8503920" cy="4797552"/>
          </a:xfrm>
        </p:spPr>
        <p:txBody>
          <a:bodyPr/>
          <a:lstStyle/>
          <a:p>
            <a:pPr eaLnBrk="1" hangingPunct="1">
              <a:buFont typeface="Wingdings" pitchFamily="2" charset="2"/>
              <a:buChar char="q"/>
            </a:pPr>
            <a:r>
              <a:rPr lang="en-US" sz="2400" b="1" dirty="0" smtClean="0">
                <a:solidFill>
                  <a:srgbClr val="FF0000"/>
                </a:solidFill>
                <a:latin typeface="Times New Roman" pitchFamily="18" charset="0"/>
                <a:cs typeface="Times New Roman" pitchFamily="18" charset="0"/>
              </a:rPr>
              <a:t> ACHIEVEMENTS:</a:t>
            </a:r>
          </a:p>
          <a:p>
            <a:pPr eaLnBrk="1" hangingPunct="1">
              <a:buNone/>
            </a:pPr>
            <a:r>
              <a:rPr lang="en-US" sz="2400" dirty="0" smtClean="0">
                <a:latin typeface="Times New Roman" pitchFamily="18" charset="0"/>
                <a:cs typeface="Times New Roman" pitchFamily="18" charset="0"/>
              </a:rPr>
              <a:t>   - </a:t>
            </a:r>
            <a:r>
              <a:rPr lang="en-US" sz="2400" b="1" dirty="0" smtClean="0">
                <a:latin typeface="Times New Roman" pitchFamily="18" charset="0"/>
                <a:cs typeface="Times New Roman" pitchFamily="18" charset="0"/>
              </a:rPr>
              <a:t>Design</a:t>
            </a:r>
            <a:r>
              <a:rPr lang="en-US" sz="2400" dirty="0" smtClean="0">
                <a:latin typeface="Times New Roman" pitchFamily="18" charset="0"/>
                <a:cs typeface="Times New Roman" pitchFamily="18" charset="0"/>
              </a:rPr>
              <a:t>: Completed Software and RNN setup.</a:t>
            </a:r>
          </a:p>
          <a:p>
            <a:pPr eaLnBrk="1" hangingPunct="1">
              <a:buNone/>
            </a:pPr>
            <a:r>
              <a:rPr lang="en-US" sz="2400" dirty="0" smtClean="0">
                <a:latin typeface="Times New Roman" pitchFamily="18" charset="0"/>
                <a:cs typeface="Times New Roman" pitchFamily="18" charset="0"/>
              </a:rPr>
              <a:t>   - </a:t>
            </a:r>
            <a:r>
              <a:rPr lang="en-US" sz="2400" b="1" dirty="0" smtClean="0">
                <a:latin typeface="Times New Roman" pitchFamily="18" charset="0"/>
                <a:cs typeface="Times New Roman" pitchFamily="18" charset="0"/>
              </a:rPr>
              <a:t>Data: </a:t>
            </a:r>
            <a:r>
              <a:rPr lang="en-US" sz="2400" dirty="0" smtClean="0">
                <a:latin typeface="Times New Roman" pitchFamily="18" charset="0"/>
                <a:cs typeface="Times New Roman" pitchFamily="18" charset="0"/>
              </a:rPr>
              <a:t>User data collection in place.</a:t>
            </a:r>
          </a:p>
          <a:p>
            <a:pPr eaLnBrk="1" hangingPunct="1">
              <a:buNone/>
            </a:pPr>
            <a:r>
              <a:rPr lang="en-US" sz="2400" dirty="0" smtClean="0">
                <a:latin typeface="Times New Roman" pitchFamily="18" charset="0"/>
                <a:cs typeface="Times New Roman" pitchFamily="18" charset="0"/>
              </a:rPr>
              <a:t>   - </a:t>
            </a:r>
            <a:r>
              <a:rPr lang="en-US" sz="2400" b="1" dirty="0" smtClean="0">
                <a:latin typeface="Times New Roman" pitchFamily="18" charset="0"/>
                <a:cs typeface="Times New Roman" pitchFamily="18" charset="0"/>
              </a:rPr>
              <a:t>Training</a:t>
            </a:r>
            <a:r>
              <a:rPr lang="en-US" sz="2400" dirty="0" smtClean="0">
                <a:latin typeface="Times New Roman" pitchFamily="18" charset="0"/>
                <a:cs typeface="Times New Roman" pitchFamily="18" charset="0"/>
              </a:rPr>
              <a:t>: Initial model training done.</a:t>
            </a:r>
          </a:p>
          <a:p>
            <a:pPr eaLnBrk="1" hangingPunct="1">
              <a:buFont typeface="Wingdings" pitchFamily="2" charset="2"/>
              <a:buChar char="q"/>
            </a:pPr>
            <a:r>
              <a:rPr lang="en-US" sz="2400" dirty="0" smtClean="0">
                <a:latin typeface="Times New Roman" pitchFamily="18" charset="0"/>
                <a:cs typeface="Times New Roman" pitchFamily="18" charset="0"/>
              </a:rPr>
              <a:t>  </a:t>
            </a:r>
            <a:r>
              <a:rPr lang="en-US" sz="2400" b="1" dirty="0" smtClean="0">
                <a:solidFill>
                  <a:srgbClr val="FF0000"/>
                </a:solidFill>
                <a:latin typeface="Times New Roman" pitchFamily="18" charset="0"/>
                <a:cs typeface="Times New Roman" pitchFamily="18" charset="0"/>
              </a:rPr>
              <a:t>STATUS:</a:t>
            </a:r>
          </a:p>
          <a:p>
            <a:pPr eaLnBrk="1" hangingPunct="1">
              <a:buNone/>
            </a:pPr>
            <a:r>
              <a:rPr lang="en-US" sz="2400" dirty="0" smtClean="0">
                <a:latin typeface="Times New Roman" pitchFamily="18" charset="0"/>
                <a:cs typeface="Times New Roman" pitchFamily="18" charset="0"/>
              </a:rPr>
              <a:t>   - Testing: Generating content idea.</a:t>
            </a:r>
          </a:p>
          <a:p>
            <a:pPr eaLnBrk="1" hangingPunct="1">
              <a:buNone/>
            </a:pPr>
            <a:r>
              <a:rPr lang="en-US" sz="2400" dirty="0" smtClean="0">
                <a:latin typeface="Times New Roman" pitchFamily="18" charset="0"/>
                <a:cs typeface="Times New Roman" pitchFamily="18" charset="0"/>
              </a:rPr>
              <a:t>   -  Interface: Integrated with the platform GUI.</a:t>
            </a:r>
          </a:p>
          <a:p>
            <a:pPr eaLnBrk="1" hangingPunct="1">
              <a:buFont typeface="Wingdings" pitchFamily="2" charset="2"/>
              <a:buChar char="q"/>
            </a:pPr>
            <a:r>
              <a:rPr lang="en-US" sz="2400" b="1" dirty="0" smtClean="0">
                <a:solidFill>
                  <a:srgbClr val="FF0000"/>
                </a:solidFill>
                <a:latin typeface="Times New Roman" pitchFamily="18" charset="0"/>
                <a:cs typeface="Times New Roman" pitchFamily="18" charset="0"/>
              </a:rPr>
              <a:t>  Next Steps:</a:t>
            </a:r>
          </a:p>
          <a:p>
            <a:pPr eaLnBrk="1" hangingPunct="1">
              <a:buNone/>
            </a:pPr>
            <a:r>
              <a:rPr lang="en-US" sz="2400" dirty="0" smtClean="0">
                <a:latin typeface="Times New Roman" pitchFamily="18" charset="0"/>
                <a:cs typeface="Times New Roman" pitchFamily="18" charset="0"/>
              </a:rPr>
              <a:t>   -  Refine: Improve algorithms.</a:t>
            </a:r>
          </a:p>
          <a:p>
            <a:pPr eaLnBrk="1" hangingPunct="1">
              <a:buNone/>
            </a:pPr>
            <a:r>
              <a:rPr lang="en-US" sz="2400" dirty="0" smtClean="0">
                <a:latin typeface="Times New Roman" pitchFamily="18" charset="0"/>
                <a:cs typeface="Times New Roman" pitchFamily="18" charset="0"/>
              </a:rPr>
              <a:t>   -  Deploy: Full system rollout and monitoring.</a:t>
            </a:r>
          </a:p>
        </p:txBody>
      </p:sp>
      <p:sp>
        <p:nvSpPr>
          <p:cNvPr id="2" name="Title 1"/>
          <p:cNvSpPr>
            <a:spLocks noGrp="1"/>
          </p:cNvSpPr>
          <p:nvPr>
            <p:ph type="title"/>
          </p:nvPr>
        </p:nvSpPr>
        <p:spPr/>
        <p:txBody>
          <a:bodyPr/>
          <a:lstStyle/>
          <a:p>
            <a:r>
              <a:rPr lang="en-US" sz="3600" b="1" dirty="0" smtClean="0">
                <a:latin typeface="Times New Roman" pitchFamily="18" charset="0"/>
                <a:cs typeface="Times New Roman" pitchFamily="18" charset="0"/>
              </a:rPr>
              <a:t>FUTURE WORK</a:t>
            </a:r>
            <a:endParaRPr lang="en-US" b="1" dirty="0"/>
          </a:p>
        </p:txBody>
      </p:sp>
    </p:spTree>
  </p:cSld>
  <p:clrMapOvr>
    <a:masterClrMapping/>
  </p:clrMapOvr>
  <p:transition>
    <p:cover dir="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525963"/>
          </a:xfrm>
        </p:spPr>
        <p:txBody>
          <a:bodyPr>
            <a:normAutofit fontScale="85000" lnSpcReduction="10000"/>
          </a:bodyPr>
          <a:lstStyle/>
          <a:p>
            <a:pPr algn="just">
              <a:buNone/>
            </a:pPr>
            <a:r>
              <a:rPr lang="en-US" sz="2800" dirty="0" smtClean="0">
                <a:latin typeface="Times New Roman" pitchFamily="18" charset="0"/>
                <a:cs typeface="Times New Roman" pitchFamily="18" charset="0"/>
              </a:rPr>
              <a:t>		This study demonstrated that Recurrent Neural Networks (RNNs) are effective for automated content generation in the media industry. By leveraging historical media data, RNNs can generate coherent and contextually relevant content, addressing the growing demand for efficient and scalable content creation. The application of RNNs offers significant benefits, such as enhanced productivity and personalized content, while also presenting challenges related to content quality and ethical considerations. Overall, RNNs hold great promise for advancing media content generation, though further research is needed to address their limitations and ethical implications (</a:t>
            </a:r>
            <a:r>
              <a:rPr lang="en-US" sz="2800" dirty="0" err="1" smtClean="0">
                <a:latin typeface="Times New Roman" pitchFamily="18" charset="0"/>
                <a:cs typeface="Times New Roman" pitchFamily="18" charset="0"/>
              </a:rPr>
              <a:t>Goodfellow</a:t>
            </a:r>
            <a:r>
              <a:rPr lang="en-US" sz="2800" dirty="0" smtClean="0">
                <a:latin typeface="Times New Roman" pitchFamily="18" charset="0"/>
                <a:cs typeface="Times New Roman" pitchFamily="18" charset="0"/>
              </a:rPr>
              <a:t> et al., 2022; Manning et al., 2022; </a:t>
            </a:r>
            <a:r>
              <a:rPr lang="en-US" sz="2800" dirty="0" err="1" smtClean="0">
                <a:latin typeface="Times New Roman" pitchFamily="18" charset="0"/>
                <a:cs typeface="Times New Roman" pitchFamily="18" charset="0"/>
              </a:rPr>
              <a:t>Vaswani</a:t>
            </a:r>
            <a:r>
              <a:rPr lang="en-US" sz="2800" dirty="0" smtClean="0">
                <a:latin typeface="Times New Roman" pitchFamily="18" charset="0"/>
                <a:cs typeface="Times New Roman" pitchFamily="18" charset="0"/>
              </a:rPr>
              <a:t> et al., 2023).</a:t>
            </a:r>
            <a:endParaRPr lang="en-US" sz="2800" dirty="0"/>
          </a:p>
        </p:txBody>
      </p:sp>
      <p:sp>
        <p:nvSpPr>
          <p:cNvPr id="2" name="Title 1"/>
          <p:cNvSpPr>
            <a:spLocks noGrp="1"/>
          </p:cNvSpPr>
          <p:nvPr>
            <p:ph type="title"/>
          </p:nvPr>
        </p:nvSpPr>
        <p:spPr>
          <a:xfrm>
            <a:off x="762000" y="457200"/>
            <a:ext cx="7924800" cy="685800"/>
          </a:xfrm>
        </p:spPr>
        <p:txBody>
          <a:bodyPr/>
          <a:lstStyle/>
          <a:p>
            <a:pPr>
              <a:lnSpc>
                <a:spcPct val="90000"/>
              </a:lnSpc>
            </a:pPr>
            <a:r>
              <a:rPr lang="en-US" sz="3600" b="1" dirty="0" smtClean="0">
                <a:latin typeface="Times New Roman" pitchFamily="18" charset="0"/>
                <a:cs typeface="Times New Roman" pitchFamily="18" charset="0"/>
              </a:rPr>
              <a:t> CONCLUSION</a:t>
            </a:r>
          </a:p>
        </p:txBody>
      </p:sp>
    </p:spTree>
  </p:cSld>
  <p:clrMapOvr>
    <a:masterClrMapping/>
  </p:clrMapOvr>
  <p:transition>
    <p:cover dir="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Content Placeholder 2"/>
          <p:cNvSpPr>
            <a:spLocks noGrp="1"/>
          </p:cNvSpPr>
          <p:nvPr>
            <p:ph idx="1"/>
          </p:nvPr>
        </p:nvSpPr>
        <p:spPr/>
        <p:txBody>
          <a:bodyPr/>
          <a:lstStyle/>
          <a:p>
            <a:pPr eaLnBrk="1" hangingPunct="1">
              <a:buFont typeface="Wingdings 2" pitchFamily="18" charset="2"/>
              <a:buNone/>
            </a:pPr>
            <a:endParaRPr lang="en-US" dirty="0" smtClean="0"/>
          </a:p>
          <a:p>
            <a:pPr eaLnBrk="1" hangingPunct="1">
              <a:buNone/>
            </a:pPr>
            <a:endParaRPr lang="en-US" dirty="0" smtClean="0"/>
          </a:p>
        </p:txBody>
      </p:sp>
      <p:sp>
        <p:nvSpPr>
          <p:cNvPr id="12290" name="Title 1"/>
          <p:cNvSpPr>
            <a:spLocks noGrp="1"/>
          </p:cNvSpPr>
          <p:nvPr>
            <p:ph type="title"/>
          </p:nvPr>
        </p:nvSpPr>
        <p:spPr>
          <a:xfrm>
            <a:off x="304800" y="457200"/>
            <a:ext cx="8534400" cy="758825"/>
          </a:xfrm>
        </p:spPr>
        <p:txBody>
          <a:bodyPr>
            <a:normAutofit/>
          </a:bodyPr>
          <a:lstStyle/>
          <a:p>
            <a:pPr eaLnBrk="1" fontAlgn="auto" hangingPunct="1">
              <a:spcAft>
                <a:spcPts val="0"/>
              </a:spcAft>
              <a:defRPr/>
            </a:pPr>
            <a:r>
              <a:rPr lang="en-US" b="1" dirty="0" smtClean="0"/>
              <a:t> SELECTED REFERENCE</a:t>
            </a:r>
          </a:p>
        </p:txBody>
      </p:sp>
      <p:sp>
        <p:nvSpPr>
          <p:cNvPr id="6" name="Rectangle 5"/>
          <p:cNvSpPr/>
          <p:nvPr/>
        </p:nvSpPr>
        <p:spPr>
          <a:xfrm>
            <a:off x="457200" y="1295400"/>
            <a:ext cx="8229600" cy="4708981"/>
          </a:xfrm>
          <a:prstGeom prst="rect">
            <a:avLst/>
          </a:prstGeom>
        </p:spPr>
        <p:txBody>
          <a:bodyPr wrap="square">
            <a:spAutoFit/>
          </a:bodyPr>
          <a:lstStyle/>
          <a:p>
            <a:pPr algn="just"/>
            <a:r>
              <a:rPr lang="en-US" sz="2000" dirty="0" err="1" smtClean="0">
                <a:latin typeface="Times New Roman" pitchFamily="18" charset="0"/>
                <a:cs typeface="Times New Roman" pitchFamily="18" charset="0"/>
              </a:rPr>
              <a:t>Goodfellow</a:t>
            </a:r>
            <a:r>
              <a:rPr lang="en-US" sz="2000" dirty="0" smtClean="0">
                <a:latin typeface="Times New Roman" pitchFamily="18" charset="0"/>
                <a:cs typeface="Times New Roman" pitchFamily="18" charset="0"/>
              </a:rPr>
              <a:t>, I., </a:t>
            </a:r>
            <a:r>
              <a:rPr lang="en-US" sz="2000" dirty="0" err="1" smtClean="0">
                <a:latin typeface="Times New Roman" pitchFamily="18" charset="0"/>
                <a:cs typeface="Times New Roman" pitchFamily="18" charset="0"/>
              </a:rPr>
              <a:t>Bengio</a:t>
            </a:r>
            <a:r>
              <a:rPr lang="en-US" sz="2000" dirty="0" smtClean="0">
                <a:latin typeface="Times New Roman" pitchFamily="18" charset="0"/>
                <a:cs typeface="Times New Roman" pitchFamily="18" charset="0"/>
              </a:rPr>
              <a:t>, Y., &amp; </a:t>
            </a:r>
            <a:r>
              <a:rPr lang="en-US" sz="2000" dirty="0" err="1" smtClean="0">
                <a:latin typeface="Times New Roman" pitchFamily="18" charset="0"/>
                <a:cs typeface="Times New Roman" pitchFamily="18" charset="0"/>
              </a:rPr>
              <a:t>Courville</a:t>
            </a:r>
            <a:r>
              <a:rPr lang="en-US" sz="2000" dirty="0" smtClean="0">
                <a:latin typeface="Times New Roman" pitchFamily="18" charset="0"/>
                <a:cs typeface="Times New Roman" pitchFamily="18" charset="0"/>
              </a:rPr>
              <a:t>, A. (2023). </a:t>
            </a:r>
            <a:r>
              <a:rPr lang="en-US" sz="2000" i="1" dirty="0" smtClean="0">
                <a:latin typeface="Times New Roman" pitchFamily="18" charset="0"/>
                <a:cs typeface="Times New Roman" pitchFamily="18" charset="0"/>
              </a:rPr>
              <a:t>Deep learning</a:t>
            </a:r>
            <a:r>
              <a:rPr lang="en-US" sz="2000" dirty="0" smtClean="0">
                <a:latin typeface="Times New Roman" pitchFamily="18" charset="0"/>
                <a:cs typeface="Times New Roman" pitchFamily="18" charset="0"/>
              </a:rPr>
              <a:t>. MIT Press.</a:t>
            </a:r>
          </a:p>
          <a:p>
            <a:pPr algn="just"/>
            <a:endParaRPr lang="en-US" sz="2000" dirty="0" smtClean="0">
              <a:latin typeface="Times New Roman" pitchFamily="18" charset="0"/>
              <a:cs typeface="Times New Roman" pitchFamily="18" charset="0"/>
            </a:endParaRPr>
          </a:p>
          <a:p>
            <a:pPr algn="just"/>
            <a:r>
              <a:rPr lang="en-US" sz="2000" dirty="0" err="1" smtClean="0">
                <a:latin typeface="Times New Roman" pitchFamily="18" charset="0"/>
                <a:cs typeface="Times New Roman" pitchFamily="18" charset="0"/>
              </a:rPr>
              <a:t>Jurafsky</a:t>
            </a:r>
            <a:r>
              <a:rPr lang="en-US" sz="2000" dirty="0" smtClean="0">
                <a:latin typeface="Times New Roman" pitchFamily="18" charset="0"/>
                <a:cs typeface="Times New Roman" pitchFamily="18" charset="0"/>
              </a:rPr>
              <a:t>, D., &amp; Martin, J. H. (2022). </a:t>
            </a:r>
            <a:r>
              <a:rPr lang="en-US" sz="2000" i="1" dirty="0" smtClean="0">
                <a:latin typeface="Times New Roman" pitchFamily="18" charset="0"/>
                <a:cs typeface="Times New Roman" pitchFamily="18" charset="0"/>
              </a:rPr>
              <a:t>Speech and language processing: An introduction to natural language processing, computational linguistics, and speech recognition</a:t>
            </a:r>
            <a:r>
              <a:rPr lang="en-US" sz="2000" dirty="0" smtClean="0">
                <a:latin typeface="Times New Roman" pitchFamily="18" charset="0"/>
                <a:cs typeface="Times New Roman" pitchFamily="18" charset="0"/>
              </a:rPr>
              <a:t> (3rd ed.). Prentice Hall.</a:t>
            </a:r>
          </a:p>
          <a:p>
            <a:pPr algn="just"/>
            <a:endParaRPr lang="en-US" sz="2000" dirty="0" smtClean="0">
              <a:latin typeface="Times New Roman" pitchFamily="18" charset="0"/>
              <a:cs typeface="Times New Roman" pitchFamily="18" charset="0"/>
            </a:endParaRPr>
          </a:p>
          <a:p>
            <a:pPr algn="just"/>
            <a:r>
              <a:rPr lang="en-US" sz="2000" dirty="0" err="1" smtClean="0">
                <a:latin typeface="Times New Roman" pitchFamily="18" charset="0"/>
                <a:cs typeface="Times New Roman" pitchFamily="18" charset="0"/>
              </a:rPr>
              <a:t>Hochreiter</a:t>
            </a:r>
            <a:r>
              <a:rPr lang="en-US" sz="2000" dirty="0" smtClean="0">
                <a:latin typeface="Times New Roman" pitchFamily="18" charset="0"/>
                <a:cs typeface="Times New Roman" pitchFamily="18" charset="0"/>
              </a:rPr>
              <a:t>, S., &amp; </a:t>
            </a:r>
            <a:r>
              <a:rPr lang="en-US" sz="2000" dirty="0" err="1" smtClean="0">
                <a:latin typeface="Times New Roman" pitchFamily="18" charset="0"/>
                <a:cs typeface="Times New Roman" pitchFamily="18" charset="0"/>
              </a:rPr>
              <a:t>Schmidhuber</a:t>
            </a:r>
            <a:r>
              <a:rPr lang="en-US" sz="2000" dirty="0" smtClean="0">
                <a:latin typeface="Times New Roman" pitchFamily="18" charset="0"/>
                <a:cs typeface="Times New Roman" pitchFamily="18" charset="0"/>
              </a:rPr>
              <a:t>, J. (2021). Long short-term memory. </a:t>
            </a:r>
            <a:r>
              <a:rPr lang="en-US" sz="2000" i="1" dirty="0" smtClean="0">
                <a:latin typeface="Times New Roman" pitchFamily="18" charset="0"/>
                <a:cs typeface="Times New Roman" pitchFamily="18" charset="0"/>
              </a:rPr>
              <a:t>Neural Computation, 9</a:t>
            </a:r>
            <a:r>
              <a:rPr lang="en-US" sz="2000" dirty="0" smtClean="0">
                <a:latin typeface="Times New Roman" pitchFamily="18" charset="0"/>
                <a:cs typeface="Times New Roman" pitchFamily="18" charset="0"/>
              </a:rPr>
              <a:t>(8), 1735-1780.</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Manning, C. D., </a:t>
            </a:r>
            <a:r>
              <a:rPr lang="en-US" sz="2000" dirty="0" err="1" smtClean="0">
                <a:latin typeface="Times New Roman" pitchFamily="18" charset="0"/>
                <a:cs typeface="Times New Roman" pitchFamily="18" charset="0"/>
              </a:rPr>
              <a:t>Raghavan</a:t>
            </a:r>
            <a:r>
              <a:rPr lang="en-US" sz="2000" dirty="0" smtClean="0">
                <a:latin typeface="Times New Roman" pitchFamily="18" charset="0"/>
                <a:cs typeface="Times New Roman" pitchFamily="18" charset="0"/>
              </a:rPr>
              <a:t>, P., &amp; </a:t>
            </a:r>
            <a:r>
              <a:rPr lang="en-US" sz="2000" dirty="0" err="1" smtClean="0">
                <a:latin typeface="Times New Roman" pitchFamily="18" charset="0"/>
                <a:cs typeface="Times New Roman" pitchFamily="18" charset="0"/>
              </a:rPr>
              <a:t>Schütze</a:t>
            </a:r>
            <a:r>
              <a:rPr lang="en-US" sz="2000" dirty="0" smtClean="0">
                <a:latin typeface="Times New Roman" pitchFamily="18" charset="0"/>
                <a:cs typeface="Times New Roman" pitchFamily="18" charset="0"/>
              </a:rPr>
              <a:t>, H. (2008). </a:t>
            </a:r>
            <a:r>
              <a:rPr lang="en-US" sz="2000" i="1" dirty="0" smtClean="0">
                <a:latin typeface="Times New Roman" pitchFamily="18" charset="0"/>
                <a:cs typeface="Times New Roman" pitchFamily="18" charset="0"/>
              </a:rPr>
              <a:t>Introduction to information retrieval</a:t>
            </a:r>
            <a:r>
              <a:rPr lang="en-US" sz="2000" dirty="0" smtClean="0">
                <a:latin typeface="Times New Roman" pitchFamily="18" charset="0"/>
                <a:cs typeface="Times New Roman" pitchFamily="18" charset="0"/>
              </a:rPr>
              <a:t>. Cambridge University Press.</a:t>
            </a:r>
          </a:p>
          <a:p>
            <a:pPr algn="just"/>
            <a:endParaRPr lang="en-US" sz="2000" dirty="0" smtClean="0">
              <a:latin typeface="Times New Roman" pitchFamily="18" charset="0"/>
              <a:cs typeface="Times New Roman" pitchFamily="18" charset="0"/>
            </a:endParaRPr>
          </a:p>
          <a:p>
            <a:pPr algn="just"/>
            <a:r>
              <a:rPr lang="en-US" sz="2000" dirty="0" err="1" smtClean="0">
                <a:latin typeface="Times New Roman" pitchFamily="18" charset="0"/>
                <a:cs typeface="Times New Roman" pitchFamily="18" charset="0"/>
              </a:rPr>
              <a:t>Vaswani</a:t>
            </a:r>
            <a:r>
              <a:rPr lang="en-US" sz="2000" dirty="0" smtClean="0">
                <a:latin typeface="Times New Roman" pitchFamily="18" charset="0"/>
                <a:cs typeface="Times New Roman" pitchFamily="18" charset="0"/>
              </a:rPr>
              <a:t>, A., </a:t>
            </a:r>
            <a:r>
              <a:rPr lang="en-US" sz="2000" dirty="0" err="1" smtClean="0">
                <a:latin typeface="Times New Roman" pitchFamily="18" charset="0"/>
                <a:cs typeface="Times New Roman" pitchFamily="18" charset="0"/>
              </a:rPr>
              <a:t>Shazeer</a:t>
            </a:r>
            <a:r>
              <a:rPr lang="en-US" sz="2000" dirty="0" smtClean="0">
                <a:latin typeface="Times New Roman" pitchFamily="18" charset="0"/>
                <a:cs typeface="Times New Roman" pitchFamily="18" charset="0"/>
              </a:rPr>
              <a:t>, N., </a:t>
            </a:r>
            <a:r>
              <a:rPr lang="en-US" sz="2000" dirty="0" err="1" smtClean="0">
                <a:latin typeface="Times New Roman" pitchFamily="18" charset="0"/>
                <a:cs typeface="Times New Roman" pitchFamily="18" charset="0"/>
              </a:rPr>
              <a:t>Parmar</a:t>
            </a:r>
            <a:r>
              <a:rPr lang="en-US" sz="2000" dirty="0" smtClean="0">
                <a:latin typeface="Times New Roman" pitchFamily="18" charset="0"/>
                <a:cs typeface="Times New Roman" pitchFamily="18" charset="0"/>
              </a:rPr>
              <a:t>, N., </a:t>
            </a:r>
            <a:r>
              <a:rPr lang="en-US" sz="2000" dirty="0" err="1" smtClean="0">
                <a:latin typeface="Times New Roman" pitchFamily="18" charset="0"/>
                <a:cs typeface="Times New Roman" pitchFamily="18" charset="0"/>
              </a:rPr>
              <a:t>Uszkoreit</a:t>
            </a:r>
            <a:r>
              <a:rPr lang="en-US" sz="2000" dirty="0" smtClean="0">
                <a:latin typeface="Times New Roman" pitchFamily="18" charset="0"/>
                <a:cs typeface="Times New Roman" pitchFamily="18" charset="0"/>
              </a:rPr>
              <a:t>, J., Jones, L., Gomez, A. G., Kaiser, Ł., </a:t>
            </a:r>
            <a:r>
              <a:rPr lang="en-US" sz="2000" dirty="0" err="1" smtClean="0">
                <a:latin typeface="Times New Roman" pitchFamily="18" charset="0"/>
                <a:cs typeface="Times New Roman" pitchFamily="18" charset="0"/>
              </a:rPr>
              <a:t>Polosukhin</a:t>
            </a:r>
            <a:r>
              <a:rPr lang="en-US" sz="2000" dirty="0" smtClean="0">
                <a:latin typeface="Times New Roman" pitchFamily="18" charset="0"/>
                <a:cs typeface="Times New Roman" pitchFamily="18" charset="0"/>
              </a:rPr>
              <a:t>, I., &amp; others. (2023). Attention is all you need. </a:t>
            </a:r>
            <a:r>
              <a:rPr lang="en-US" sz="2000" i="1" dirty="0" smtClean="0">
                <a:latin typeface="Times New Roman" pitchFamily="18" charset="0"/>
                <a:cs typeface="Times New Roman" pitchFamily="18" charset="0"/>
              </a:rPr>
              <a:t>Advances in Neural Information Processing Systems</a:t>
            </a:r>
            <a:r>
              <a:rPr lang="en-US" sz="2000" dirty="0" smtClean="0">
                <a:latin typeface="Times New Roman" pitchFamily="18" charset="0"/>
                <a:cs typeface="Times New Roman" pitchFamily="18" charset="0"/>
              </a:rPr>
              <a:t>, 5998-6008.</a:t>
            </a:r>
            <a:endParaRPr lang="en-US" sz="2000" dirty="0">
              <a:latin typeface="Times New Roman" pitchFamily="18" charset="0"/>
              <a:cs typeface="Times New Roman" pitchFamily="18" charset="0"/>
            </a:endParaRPr>
          </a:p>
        </p:txBody>
      </p:sp>
    </p:spTree>
  </p:cSld>
  <p:clrMapOvr>
    <a:masterClrMapping/>
  </p:clrMapOvr>
  <p:transition>
    <p:cover dir="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USER\Desktop\download.png"/>
          <p:cNvPicPr>
            <a:picLocks noChangeAspect="1" noChangeArrowheads="1"/>
          </p:cNvPicPr>
          <p:nvPr/>
        </p:nvPicPr>
        <p:blipFill>
          <a:blip r:embed="rId2"/>
          <a:srcRect/>
          <a:stretch>
            <a:fillRect/>
          </a:stretch>
        </p:blipFill>
        <p:spPr bwMode="auto">
          <a:xfrm>
            <a:off x="1676400" y="2530475"/>
            <a:ext cx="5887407" cy="24987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cover dir="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p:cNvSpPr>
          <p:nvPr>
            <p:ph type="title" idx="4294967295"/>
          </p:nvPr>
        </p:nvSpPr>
        <p:spPr>
          <a:xfrm>
            <a:off x="609600" y="304800"/>
            <a:ext cx="8229600" cy="533400"/>
          </a:xfrm>
        </p:spPr>
        <p:txBody>
          <a:bodyPr>
            <a:normAutofit fontScale="90000"/>
          </a:bodyPr>
          <a:lstStyle/>
          <a:p>
            <a:r>
              <a:rPr lang="en-US" sz="4000" b="1" dirty="0" smtClean="0"/>
              <a:t>INDEX </a:t>
            </a:r>
          </a:p>
        </p:txBody>
      </p:sp>
      <p:sp>
        <p:nvSpPr>
          <p:cNvPr id="54275" name="Rectangle 3"/>
          <p:cNvSpPr>
            <a:spLocks noGrp="1"/>
          </p:cNvSpPr>
          <p:nvPr>
            <p:ph type="body" idx="4294967295"/>
          </p:nvPr>
        </p:nvSpPr>
        <p:spPr>
          <a:xfrm>
            <a:off x="609600" y="838200"/>
            <a:ext cx="8534400" cy="5486400"/>
          </a:xfrm>
        </p:spPr>
        <p:txBody>
          <a:bodyPr>
            <a:normAutofit/>
          </a:bodyPr>
          <a:lstStyle/>
          <a:p>
            <a:pPr>
              <a:lnSpc>
                <a:spcPct val="90000"/>
              </a:lnSpc>
            </a:pPr>
            <a:r>
              <a:rPr lang="en-US" sz="3200" dirty="0" smtClean="0">
                <a:latin typeface="Times New Roman" pitchFamily="18" charset="0"/>
                <a:cs typeface="Times New Roman" pitchFamily="18" charset="0"/>
              </a:rPr>
              <a:t> Introduction </a:t>
            </a:r>
          </a:p>
          <a:p>
            <a:pPr>
              <a:lnSpc>
                <a:spcPct val="90000"/>
              </a:lnSpc>
            </a:pPr>
            <a:r>
              <a:rPr lang="en-US" sz="3200" dirty="0" smtClean="0">
                <a:latin typeface="Times New Roman" pitchFamily="18" charset="0"/>
                <a:cs typeface="Times New Roman" pitchFamily="18" charset="0"/>
              </a:rPr>
              <a:t> Motivation</a:t>
            </a:r>
          </a:p>
          <a:p>
            <a:pPr>
              <a:lnSpc>
                <a:spcPct val="90000"/>
              </a:lnSpc>
            </a:pPr>
            <a:r>
              <a:rPr lang="en-US" sz="3200" dirty="0" smtClean="0">
                <a:latin typeface="Times New Roman" pitchFamily="18" charset="0"/>
                <a:cs typeface="Times New Roman" pitchFamily="18" charset="0"/>
              </a:rPr>
              <a:t> Problem Statement</a:t>
            </a:r>
          </a:p>
          <a:p>
            <a:pPr>
              <a:lnSpc>
                <a:spcPct val="90000"/>
              </a:lnSpc>
            </a:pPr>
            <a:r>
              <a:rPr lang="en-US" sz="3200" dirty="0" smtClean="0">
                <a:latin typeface="Times New Roman" pitchFamily="18" charset="0"/>
                <a:cs typeface="Times New Roman" pitchFamily="18" charset="0"/>
              </a:rPr>
              <a:t> Aims and Objectives</a:t>
            </a:r>
          </a:p>
          <a:p>
            <a:pPr>
              <a:lnSpc>
                <a:spcPct val="90000"/>
              </a:lnSpc>
            </a:pPr>
            <a:r>
              <a:rPr lang="en-US" sz="3200" dirty="0" smtClean="0">
                <a:latin typeface="Times New Roman" pitchFamily="18" charset="0"/>
                <a:cs typeface="Times New Roman" pitchFamily="18" charset="0"/>
              </a:rPr>
              <a:t> Literature Reviews</a:t>
            </a:r>
          </a:p>
          <a:p>
            <a:pPr>
              <a:lnSpc>
                <a:spcPct val="90000"/>
              </a:lnSpc>
            </a:pPr>
            <a:r>
              <a:rPr lang="en-US" sz="3200" dirty="0" smtClean="0">
                <a:latin typeface="Times New Roman" pitchFamily="18" charset="0"/>
                <a:cs typeface="Times New Roman" pitchFamily="18" charset="0"/>
              </a:rPr>
              <a:t> Research Methodology</a:t>
            </a:r>
          </a:p>
          <a:p>
            <a:pPr>
              <a:lnSpc>
                <a:spcPct val="90000"/>
              </a:lnSpc>
            </a:pPr>
            <a:r>
              <a:rPr lang="en-US" sz="3200" dirty="0" smtClean="0">
                <a:latin typeface="Times New Roman" pitchFamily="18" charset="0"/>
                <a:cs typeface="Times New Roman" pitchFamily="18" charset="0"/>
              </a:rPr>
              <a:t> Proposed Implementation</a:t>
            </a:r>
          </a:p>
          <a:p>
            <a:pPr>
              <a:lnSpc>
                <a:spcPct val="90000"/>
              </a:lnSpc>
            </a:pPr>
            <a:r>
              <a:rPr lang="en-US" sz="3200" dirty="0" smtClean="0">
                <a:latin typeface="Times New Roman" pitchFamily="18" charset="0"/>
                <a:cs typeface="Times New Roman" pitchFamily="18" charset="0"/>
              </a:rPr>
              <a:t> Result and Contribution to knowledge </a:t>
            </a:r>
          </a:p>
          <a:p>
            <a:pPr>
              <a:lnSpc>
                <a:spcPct val="90000"/>
              </a:lnSpc>
            </a:pPr>
            <a:r>
              <a:rPr lang="en-US" sz="3200" dirty="0" smtClean="0">
                <a:latin typeface="Times New Roman" pitchFamily="18" charset="0"/>
                <a:cs typeface="Times New Roman" pitchFamily="18" charset="0"/>
              </a:rPr>
              <a:t> Progress Report </a:t>
            </a:r>
          </a:p>
          <a:p>
            <a:pPr>
              <a:lnSpc>
                <a:spcPct val="90000"/>
              </a:lnSpc>
            </a:pPr>
            <a:r>
              <a:rPr lang="en-US" sz="3200" dirty="0" smtClean="0">
                <a:latin typeface="Times New Roman" pitchFamily="18" charset="0"/>
                <a:cs typeface="Times New Roman" pitchFamily="18" charset="0"/>
              </a:rPr>
              <a:t> Selected References</a:t>
            </a:r>
            <a:r>
              <a:rPr lang="en-US" sz="3200" u="sng" dirty="0" smtClean="0">
                <a:latin typeface="Times New Roman" pitchFamily="18" charset="0"/>
                <a:cs typeface="Times New Roman" pitchFamily="18" charset="0"/>
              </a:rPr>
              <a:t/>
            </a:r>
            <a:br>
              <a:rPr lang="en-US" sz="3200" u="sng" dirty="0" smtClean="0">
                <a:latin typeface="Times New Roman" pitchFamily="18" charset="0"/>
                <a:cs typeface="Times New Roman" pitchFamily="18" charset="0"/>
              </a:rPr>
            </a:br>
            <a:endParaRPr lang="en-US" sz="3200" u="sng" dirty="0" smtClean="0">
              <a:latin typeface="Times New Roman" pitchFamily="18" charset="0"/>
              <a:cs typeface="Times New Roman" pitchFamily="18" charset="0"/>
            </a:endParaRPr>
          </a:p>
        </p:txBody>
      </p:sp>
    </p:spTree>
  </p:cSld>
  <p:clrMapOvr>
    <a:masterClrMapping/>
  </p:clrMapOvr>
  <p:transition>
    <p:cover dir="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Content Placeholder 2"/>
          <p:cNvSpPr>
            <a:spLocks noGrp="1"/>
          </p:cNvSpPr>
          <p:nvPr>
            <p:ph idx="1"/>
          </p:nvPr>
        </p:nvSpPr>
        <p:spPr>
          <a:xfrm>
            <a:off x="228600" y="1295400"/>
            <a:ext cx="8504238" cy="4572000"/>
          </a:xfrm>
        </p:spPr>
        <p:txBody>
          <a:bodyPr/>
          <a:lstStyle/>
          <a:p>
            <a:pPr algn="just">
              <a:buNone/>
            </a:pPr>
            <a:r>
              <a:rPr lang="en-US" sz="2400" dirty="0" smtClean="0">
                <a:latin typeface="Times New Roman" pitchFamily="18" charset="0"/>
                <a:cs typeface="Times New Roman" pitchFamily="18" charset="0"/>
              </a:rPr>
              <a:t>	 	Advancements in technology have made automated content generation using Recurrent Neural Networks (RNNs) more accessible, improving media productivity and personalization (</a:t>
            </a:r>
            <a:r>
              <a:rPr lang="en-US" sz="2400" dirty="0" err="1" smtClean="0">
                <a:latin typeface="Times New Roman" pitchFamily="18" charset="0"/>
                <a:cs typeface="Times New Roman" pitchFamily="18" charset="0"/>
              </a:rPr>
              <a:t>Goodfellow</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Bengio</a:t>
            </a:r>
            <a:r>
              <a:rPr lang="en-US" sz="2400" dirty="0" smtClean="0">
                <a:latin typeface="Times New Roman" pitchFamily="18" charset="0"/>
                <a:cs typeface="Times New Roman" pitchFamily="18" charset="0"/>
              </a:rPr>
              <a:t>, &amp; </a:t>
            </a:r>
            <a:r>
              <a:rPr lang="en-US" sz="2400" dirty="0" err="1" smtClean="0">
                <a:latin typeface="Times New Roman" pitchFamily="18" charset="0"/>
                <a:cs typeface="Times New Roman" pitchFamily="18" charset="0"/>
              </a:rPr>
              <a:t>Courville</a:t>
            </a:r>
            <a:r>
              <a:rPr lang="en-US" sz="2400" dirty="0" smtClean="0">
                <a:latin typeface="Times New Roman" pitchFamily="18" charset="0"/>
                <a:cs typeface="Times New Roman" pitchFamily="18" charset="0"/>
              </a:rPr>
              <a:t>, 2021; </a:t>
            </a:r>
            <a:r>
              <a:rPr lang="en-US" sz="2400" dirty="0" err="1" smtClean="0">
                <a:latin typeface="Times New Roman" pitchFamily="18" charset="0"/>
                <a:cs typeface="Times New Roman" pitchFamily="18" charset="0"/>
              </a:rPr>
              <a:t>Jurafsky</a:t>
            </a:r>
            <a:r>
              <a:rPr lang="en-US" sz="2400" dirty="0" smtClean="0">
                <a:latin typeface="Times New Roman" pitchFamily="18" charset="0"/>
                <a:cs typeface="Times New Roman" pitchFamily="18" charset="0"/>
              </a:rPr>
              <a:t> &amp; Martin, 2021). </a:t>
            </a:r>
          </a:p>
          <a:p>
            <a:pPr algn="just">
              <a:buNone/>
            </a:pPr>
            <a:r>
              <a:rPr lang="en-US" sz="2400" dirty="0" smtClean="0">
                <a:latin typeface="Times New Roman" pitchFamily="18" charset="0"/>
                <a:cs typeface="Times New Roman" pitchFamily="18" charset="0"/>
              </a:rPr>
              <a:t>		However, it also raises concerns about information overload and ethical issues (Manning, </a:t>
            </a:r>
            <a:r>
              <a:rPr lang="en-US" sz="2400" dirty="0" err="1" smtClean="0">
                <a:latin typeface="Times New Roman" pitchFamily="18" charset="0"/>
                <a:cs typeface="Times New Roman" pitchFamily="18" charset="0"/>
              </a:rPr>
              <a:t>Raghavan</a:t>
            </a:r>
            <a:r>
              <a:rPr lang="en-US" sz="2400" dirty="0" smtClean="0">
                <a:latin typeface="Times New Roman" pitchFamily="18" charset="0"/>
                <a:cs typeface="Times New Roman" pitchFamily="18" charset="0"/>
              </a:rPr>
              <a:t>, &amp; </a:t>
            </a:r>
            <a:r>
              <a:rPr lang="en-US" sz="2400" dirty="0" err="1" smtClean="0">
                <a:latin typeface="Times New Roman" pitchFamily="18" charset="0"/>
                <a:cs typeface="Times New Roman" pitchFamily="18" charset="0"/>
              </a:rPr>
              <a:t>Schütze</a:t>
            </a:r>
            <a:r>
              <a:rPr lang="en-US" sz="2400" dirty="0" smtClean="0">
                <a:latin typeface="Times New Roman" pitchFamily="18" charset="0"/>
                <a:cs typeface="Times New Roman" pitchFamily="18" charset="0"/>
              </a:rPr>
              <a:t>, 2023). </a:t>
            </a:r>
          </a:p>
          <a:p>
            <a:pPr algn="just">
              <a:buNone/>
            </a:pPr>
            <a:r>
              <a:rPr lang="en-US" sz="2400" dirty="0" smtClean="0">
                <a:latin typeface="Times New Roman" pitchFamily="18" charset="0"/>
                <a:cs typeface="Times New Roman" pitchFamily="18" charset="0"/>
              </a:rPr>
              <a:t>		This study investigates RNNs' effectiveness and the associated challenges.</a:t>
            </a:r>
          </a:p>
          <a:p>
            <a:pPr algn="just" eaLnBrk="1" hangingPunct="1">
              <a:buNone/>
            </a:pPr>
            <a:endParaRPr lang="en-US" sz="2400" dirty="0" smtClean="0"/>
          </a:p>
          <a:p>
            <a:pPr algn="just" eaLnBrk="1" hangingPunct="1">
              <a:buNone/>
            </a:pPr>
            <a:endParaRPr lang="en-US" sz="2400" dirty="0" smtClean="0"/>
          </a:p>
          <a:p>
            <a:pPr algn="just" eaLnBrk="1" hangingPunct="1">
              <a:buNone/>
            </a:pPr>
            <a:endParaRPr lang="en-US" sz="2400" dirty="0" smtClean="0">
              <a:latin typeface="Times New Roman" pitchFamily="18" charset="0"/>
              <a:cs typeface="Times New Roman" pitchFamily="18" charset="0"/>
            </a:endParaRPr>
          </a:p>
        </p:txBody>
      </p:sp>
      <p:sp>
        <p:nvSpPr>
          <p:cNvPr id="3074" name="Title 1"/>
          <p:cNvSpPr>
            <a:spLocks noGrp="1"/>
          </p:cNvSpPr>
          <p:nvPr>
            <p:ph type="title"/>
          </p:nvPr>
        </p:nvSpPr>
        <p:spPr>
          <a:xfrm>
            <a:off x="304800" y="609600"/>
            <a:ext cx="8534400" cy="758825"/>
          </a:xfrm>
        </p:spPr>
        <p:txBody>
          <a:bodyPr>
            <a:normAutofit fontScale="90000"/>
          </a:bodyPr>
          <a:lstStyle/>
          <a:p>
            <a:pPr eaLnBrk="1" fontAlgn="auto" hangingPunct="1">
              <a:spcAft>
                <a:spcPts val="0"/>
              </a:spcAft>
              <a:defRPr/>
            </a:pPr>
            <a:r>
              <a:rPr lang="en-US" b="1" dirty="0" smtClean="0"/>
              <a:t>INTRODUCTION</a:t>
            </a:r>
            <a:br>
              <a:rPr lang="en-US" b="1" dirty="0" smtClean="0"/>
            </a:br>
            <a:endParaRPr lang="en-US" dirty="0" smtClean="0"/>
          </a:p>
        </p:txBody>
      </p:sp>
    </p:spTree>
  </p:cSld>
  <p:clrMapOvr>
    <a:masterClrMapping/>
  </p:clrMapOvr>
  <p:transition>
    <p:cover dir="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Content Placeholder 2"/>
          <p:cNvSpPr>
            <a:spLocks noGrp="1"/>
          </p:cNvSpPr>
          <p:nvPr>
            <p:ph idx="1"/>
          </p:nvPr>
        </p:nvSpPr>
        <p:spPr>
          <a:xfrm>
            <a:off x="152400" y="1219200"/>
            <a:ext cx="8839200" cy="5410200"/>
          </a:xfrm>
        </p:spPr>
        <p:txBody>
          <a:bodyPr/>
          <a:lstStyle/>
          <a:p>
            <a:pPr eaLnBrk="1" hangingPunct="1">
              <a:buFont typeface="Wingdings" pitchFamily="2" charset="2"/>
              <a:buChar char="§"/>
            </a:pPr>
            <a:r>
              <a:rPr lang="en-US" sz="2400" b="1" dirty="0" smtClean="0">
                <a:solidFill>
                  <a:srgbClr val="FF0000"/>
                </a:solidFill>
                <a:latin typeface="Times New Roman" pitchFamily="18" charset="0"/>
                <a:cs typeface="Times New Roman" pitchFamily="18" charset="0"/>
              </a:rPr>
              <a:t>MOTIVATION</a:t>
            </a:r>
          </a:p>
          <a:p>
            <a:pPr algn="just">
              <a:buNone/>
            </a:pPr>
            <a:r>
              <a:rPr lang="en-US" sz="2400" dirty="0" smtClean="0">
                <a:latin typeface="Times New Roman" pitchFamily="18" charset="0"/>
                <a:cs typeface="Times New Roman" pitchFamily="18" charset="0"/>
              </a:rPr>
              <a:t>		Recurrent Neural Networks (RNNs) enhance automated content generation but pose challenges in quality and ethics (</a:t>
            </a:r>
            <a:r>
              <a:rPr lang="en-US" sz="2400" dirty="0" err="1" smtClean="0">
                <a:latin typeface="Times New Roman" pitchFamily="18" charset="0"/>
                <a:cs typeface="Times New Roman" pitchFamily="18" charset="0"/>
              </a:rPr>
              <a:t>Goodfellow</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Bengio</a:t>
            </a:r>
            <a:r>
              <a:rPr lang="en-US" sz="2400" dirty="0" smtClean="0">
                <a:latin typeface="Times New Roman" pitchFamily="18" charset="0"/>
                <a:cs typeface="Times New Roman" pitchFamily="18" charset="0"/>
              </a:rPr>
              <a:t>, &amp; </a:t>
            </a:r>
            <a:r>
              <a:rPr lang="en-US" sz="2400" dirty="0" err="1" smtClean="0">
                <a:latin typeface="Times New Roman" pitchFamily="18" charset="0"/>
                <a:cs typeface="Times New Roman" pitchFamily="18" charset="0"/>
              </a:rPr>
              <a:t>Courville</a:t>
            </a:r>
            <a:r>
              <a:rPr lang="en-US" sz="2400" dirty="0" smtClean="0">
                <a:latin typeface="Times New Roman" pitchFamily="18" charset="0"/>
                <a:cs typeface="Times New Roman" pitchFamily="18" charset="0"/>
              </a:rPr>
              <a:t>, 2021; Manning, </a:t>
            </a:r>
            <a:r>
              <a:rPr lang="en-US" sz="2400" dirty="0" err="1" smtClean="0">
                <a:latin typeface="Times New Roman" pitchFamily="18" charset="0"/>
                <a:cs typeface="Times New Roman" pitchFamily="18" charset="0"/>
              </a:rPr>
              <a:t>Raghavan</a:t>
            </a:r>
            <a:r>
              <a:rPr lang="en-US" sz="2400" dirty="0" smtClean="0">
                <a:latin typeface="Times New Roman" pitchFamily="18" charset="0"/>
                <a:cs typeface="Times New Roman" pitchFamily="18" charset="0"/>
              </a:rPr>
              <a:t>, &amp; </a:t>
            </a:r>
            <a:r>
              <a:rPr lang="en-US" sz="2400" dirty="0" err="1" smtClean="0">
                <a:latin typeface="Times New Roman" pitchFamily="18" charset="0"/>
                <a:cs typeface="Times New Roman" pitchFamily="18" charset="0"/>
              </a:rPr>
              <a:t>Schütze</a:t>
            </a:r>
            <a:r>
              <a:rPr lang="en-US" sz="2400" dirty="0" smtClean="0">
                <a:latin typeface="Times New Roman" pitchFamily="18" charset="0"/>
                <a:cs typeface="Times New Roman" pitchFamily="18" charset="0"/>
              </a:rPr>
              <a:t>, 2008). </a:t>
            </a:r>
          </a:p>
          <a:p>
            <a:pPr algn="just">
              <a:buNone/>
            </a:pPr>
            <a:endParaRPr lang="en-US" sz="2000" dirty="0" smtClean="0">
              <a:latin typeface="Times New Roman" pitchFamily="18" charset="0"/>
              <a:cs typeface="Times New Roman" pitchFamily="18" charset="0"/>
            </a:endParaRPr>
          </a:p>
          <a:p>
            <a:pPr eaLnBrk="1" hangingPunct="1"/>
            <a:r>
              <a:rPr lang="en-US" sz="2400" b="1" dirty="0" smtClean="0">
                <a:solidFill>
                  <a:srgbClr val="FF0000"/>
                </a:solidFill>
                <a:latin typeface="Times New Roman" pitchFamily="18" charset="0"/>
                <a:cs typeface="Times New Roman" pitchFamily="18" charset="0"/>
              </a:rPr>
              <a:t>PROBLEM STATEMENT:</a:t>
            </a:r>
          </a:p>
          <a:p>
            <a:pPr algn="just">
              <a:buNone/>
            </a:pPr>
            <a:r>
              <a:rPr lang="en-US" sz="2400" dirty="0" smtClean="0">
                <a:latin typeface="Times New Roman" pitchFamily="18" charset="0"/>
                <a:cs typeface="Times New Roman" pitchFamily="18" charset="0"/>
              </a:rPr>
              <a:t>		Automated content generation using Recurrent Neural Networks (RNNs) faces issues with quality and ethical implications This study aims to address these challenges (</a:t>
            </a:r>
            <a:r>
              <a:rPr lang="en-US" sz="2400" dirty="0" err="1" smtClean="0">
                <a:latin typeface="Times New Roman" pitchFamily="18" charset="0"/>
                <a:cs typeface="Times New Roman" pitchFamily="18" charset="0"/>
              </a:rPr>
              <a:t>Vaswani</a:t>
            </a:r>
            <a:r>
              <a:rPr lang="en-US" sz="2400" dirty="0" smtClean="0">
                <a:latin typeface="Times New Roman" pitchFamily="18" charset="0"/>
                <a:cs typeface="Times New Roman" pitchFamily="18" charset="0"/>
              </a:rPr>
              <a:t> et al., 2020).</a:t>
            </a:r>
            <a:r>
              <a:rPr lang="en-US" sz="2300" dirty="0" smtClean="0">
                <a:latin typeface="Times New Roman" pitchFamily="18" charset="0"/>
                <a:cs typeface="Times New Roman" pitchFamily="18" charset="0"/>
              </a:rPr>
              <a:t>.</a:t>
            </a:r>
          </a:p>
        </p:txBody>
      </p:sp>
      <p:sp>
        <p:nvSpPr>
          <p:cNvPr id="4098" name="Title 1"/>
          <p:cNvSpPr>
            <a:spLocks noGrp="1"/>
          </p:cNvSpPr>
          <p:nvPr>
            <p:ph type="title"/>
          </p:nvPr>
        </p:nvSpPr>
        <p:spPr>
          <a:xfrm>
            <a:off x="304800" y="152400"/>
            <a:ext cx="8534400" cy="758825"/>
          </a:xfrm>
        </p:spPr>
        <p:txBody>
          <a:bodyPr>
            <a:normAutofit/>
          </a:bodyPr>
          <a:lstStyle/>
          <a:p>
            <a:pPr>
              <a:lnSpc>
                <a:spcPct val="90000"/>
              </a:lnSpc>
            </a:pPr>
            <a:r>
              <a:rPr lang="en-US" sz="3600" dirty="0" smtClean="0">
                <a:latin typeface="Times New Roman" pitchFamily="18" charset="0"/>
                <a:cs typeface="Times New Roman" pitchFamily="18" charset="0"/>
              </a:rPr>
              <a:t>Motivation and Problem Statement</a:t>
            </a:r>
          </a:p>
        </p:txBody>
      </p:sp>
    </p:spTree>
  </p:cSld>
  <p:clrMapOvr>
    <a:masterClrMapping/>
  </p:clrMapOvr>
  <p:transition>
    <p:cover dir="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52400" y="1527048"/>
            <a:ext cx="8839200" cy="4572000"/>
          </a:xfrm>
        </p:spPr>
        <p:txBody>
          <a:bodyPr>
            <a:normAutofit/>
          </a:bodyPr>
          <a:lstStyle/>
          <a:p>
            <a:pPr>
              <a:buFont typeface="Wingdings" pitchFamily="2" charset="2"/>
              <a:buChar char="q"/>
            </a:pPr>
            <a:r>
              <a:rPr lang="en-US" b="1" dirty="0" smtClean="0">
                <a:solidFill>
                  <a:srgbClr val="FF0000"/>
                </a:solidFill>
              </a:rPr>
              <a:t>       </a:t>
            </a:r>
            <a:r>
              <a:rPr lang="en-US" b="1" dirty="0" smtClean="0">
                <a:solidFill>
                  <a:srgbClr val="FF0000"/>
                </a:solidFill>
                <a:latin typeface="Times New Roman" pitchFamily="18" charset="0"/>
                <a:cs typeface="Times New Roman" pitchFamily="18" charset="0"/>
              </a:rPr>
              <a:t>AIM</a:t>
            </a:r>
            <a:r>
              <a:rPr lang="en-US" dirty="0" smtClean="0"/>
              <a:t/>
            </a:r>
            <a:br>
              <a:rPr lang="en-US" dirty="0" smtClean="0"/>
            </a:br>
            <a:r>
              <a:rPr lang="en-US" dirty="0" smtClean="0"/>
              <a:t>	</a:t>
            </a:r>
            <a:r>
              <a:rPr lang="en-US" sz="2400" dirty="0" smtClean="0"/>
              <a:t> To evaluate the effectiveness of Recurrent Neural Networks (RNNs) in automated content generation.</a:t>
            </a:r>
            <a:endParaRPr lang="en-US" sz="2300" dirty="0" smtClean="0"/>
          </a:p>
          <a:p>
            <a:pPr>
              <a:buFont typeface="Wingdings" pitchFamily="2" charset="2"/>
              <a:buChar char="q"/>
            </a:pPr>
            <a:endParaRPr lang="en-US" sz="2300" dirty="0" smtClean="0"/>
          </a:p>
          <a:p>
            <a:pPr>
              <a:buFont typeface="Wingdings" pitchFamily="2" charset="2"/>
              <a:buChar char="q"/>
            </a:pPr>
            <a:r>
              <a:rPr lang="en-US" sz="2300" dirty="0" smtClean="0"/>
              <a:t>         </a:t>
            </a:r>
            <a:r>
              <a:rPr lang="en-US" sz="2400" b="1" dirty="0" smtClean="0">
                <a:solidFill>
                  <a:srgbClr val="FF0000"/>
                </a:solidFill>
                <a:latin typeface="Times New Roman" pitchFamily="18" charset="0"/>
                <a:cs typeface="Times New Roman" pitchFamily="18" charset="0"/>
              </a:rPr>
              <a:t>OBJECTIVES</a:t>
            </a:r>
          </a:p>
          <a:p>
            <a:r>
              <a:rPr lang="en-US" sz="2400" dirty="0" smtClean="0"/>
              <a:t>Assess RNNs' performance in content creation.</a:t>
            </a:r>
          </a:p>
          <a:p>
            <a:r>
              <a:rPr lang="en-US" sz="2400" dirty="0" smtClean="0"/>
              <a:t>Address quality and ethical challenges associated with RNNs.</a:t>
            </a:r>
          </a:p>
          <a:p>
            <a:r>
              <a:rPr lang="en-US" sz="2400" dirty="0" smtClean="0"/>
              <a:t>Explore RNNs' impact on media content production (</a:t>
            </a:r>
            <a:r>
              <a:rPr lang="en-US" sz="2400" dirty="0" err="1" smtClean="0"/>
              <a:t>Bengio</a:t>
            </a:r>
            <a:r>
              <a:rPr lang="en-US" sz="2400" dirty="0" smtClean="0"/>
              <a:t>, &amp; </a:t>
            </a:r>
            <a:r>
              <a:rPr lang="en-US" sz="2400" dirty="0" err="1" smtClean="0"/>
              <a:t>Courville</a:t>
            </a:r>
            <a:r>
              <a:rPr lang="en-US" sz="2400" dirty="0" smtClean="0"/>
              <a:t>, 2021 &amp; </a:t>
            </a:r>
            <a:r>
              <a:rPr lang="en-US" sz="2400" dirty="0" err="1" smtClean="0"/>
              <a:t>Schütze</a:t>
            </a:r>
            <a:r>
              <a:rPr lang="en-US" sz="2400" dirty="0" smtClean="0"/>
              <a:t>, 2008; </a:t>
            </a:r>
            <a:r>
              <a:rPr lang="en-US" sz="2400" dirty="0" err="1" smtClean="0"/>
              <a:t>Vaswani</a:t>
            </a:r>
            <a:r>
              <a:rPr lang="en-US" sz="2400" dirty="0" smtClean="0"/>
              <a:t> et al., 2023).</a:t>
            </a:r>
            <a:endParaRPr lang="en-US" sz="2100" dirty="0" smtClean="0"/>
          </a:p>
          <a:p>
            <a:pPr>
              <a:buNone/>
            </a:pPr>
            <a:endParaRPr lang="en-US" sz="2300" b="1" dirty="0">
              <a:solidFill>
                <a:srgbClr val="FF0000"/>
              </a:solidFill>
              <a:latin typeface="Times New Roman" pitchFamily="18" charset="0"/>
              <a:cs typeface="Times New Roman" pitchFamily="18" charset="0"/>
            </a:endParaRPr>
          </a:p>
        </p:txBody>
      </p:sp>
      <p:sp>
        <p:nvSpPr>
          <p:cNvPr id="6146" name="Title 1"/>
          <p:cNvSpPr>
            <a:spLocks noGrp="1"/>
          </p:cNvSpPr>
          <p:nvPr>
            <p:ph type="title"/>
          </p:nvPr>
        </p:nvSpPr>
        <p:spPr>
          <a:xfrm>
            <a:off x="304800" y="228600"/>
            <a:ext cx="8534400" cy="533400"/>
          </a:xfrm>
        </p:spPr>
        <p:txBody>
          <a:bodyPr>
            <a:normAutofit fontScale="90000"/>
          </a:bodyPr>
          <a:lstStyle/>
          <a:p>
            <a:pPr eaLnBrk="1" fontAlgn="auto" hangingPunct="1">
              <a:spcAft>
                <a:spcPts val="0"/>
              </a:spcAft>
              <a:defRPr/>
            </a:pPr>
            <a:r>
              <a:rPr lang="en-US" sz="3600" b="1" dirty="0" smtClean="0">
                <a:latin typeface="Times New Roman" pitchFamily="18" charset="0"/>
                <a:cs typeface="Times New Roman" pitchFamily="18" charset="0"/>
              </a:rPr>
              <a:t>	AIMS AND OBJECTIVE</a:t>
            </a:r>
            <a:endParaRPr lang="en-US" b="1" dirty="0" smtClean="0"/>
          </a:p>
        </p:txBody>
      </p:sp>
    </p:spTree>
  </p:cSld>
  <p:clrMapOvr>
    <a:masterClrMapping/>
  </p:clrMapOvr>
  <p:transition>
    <p:cover dir="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839200" cy="758825"/>
          </a:xfrm>
        </p:spPr>
        <p:txBody>
          <a:bodyPr/>
          <a:lstStyle/>
          <a:p>
            <a:r>
              <a:rPr lang="en-US" b="1" dirty="0" smtClean="0"/>
              <a:t>LITERATURE REVIEWS</a:t>
            </a:r>
            <a:endParaRPr lang="en-US" dirty="0"/>
          </a:p>
        </p:txBody>
      </p:sp>
      <p:sp>
        <p:nvSpPr>
          <p:cNvPr id="12289" name="Rectangle 1"/>
          <p:cNvSpPr>
            <a:spLocks noChangeArrowheads="1"/>
          </p:cNvSpPr>
          <p:nvPr/>
        </p:nvSpPr>
        <p:spPr bwMode="auto">
          <a:xfrm>
            <a:off x="152400" y="1447800"/>
            <a:ext cx="8839200" cy="443198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en-US" sz="2400" dirty="0" smtClean="0">
                <a:latin typeface="Times New Roman" pitchFamily="18" charset="0"/>
                <a:cs typeface="Times New Roman" pitchFamily="18" charset="0"/>
              </a:rPr>
              <a:t>	The literature on automated content generation highlights the transformative role of Recurrent Neural Networks (RNNs) in media production. RNNs are praised for their ability to handle sequential data and generate coherent text, enhancing efficiency and personalization (</a:t>
            </a:r>
            <a:r>
              <a:rPr lang="en-US" sz="2400" dirty="0" err="1" smtClean="0">
                <a:latin typeface="Times New Roman" pitchFamily="18" charset="0"/>
                <a:cs typeface="Times New Roman" pitchFamily="18" charset="0"/>
              </a:rPr>
              <a:t>Goodfellow</a:t>
            </a:r>
            <a:r>
              <a:rPr lang="en-US" sz="2400" dirty="0" smtClean="0">
                <a:latin typeface="Times New Roman" pitchFamily="18" charset="0"/>
                <a:cs typeface="Times New Roman" pitchFamily="18" charset="0"/>
              </a:rPr>
              <a:t> et al., 2023). </a:t>
            </a:r>
          </a:p>
          <a:p>
            <a:pPr algn="just"/>
            <a:r>
              <a:rPr lang="en-US" sz="2400" dirty="0" smtClean="0">
                <a:latin typeface="Times New Roman" pitchFamily="18" charset="0"/>
                <a:cs typeface="Times New Roman" pitchFamily="18" charset="0"/>
              </a:rPr>
              <a:t>	They are applied in various areas such as language translation and automated storytelling (</a:t>
            </a:r>
            <a:r>
              <a:rPr lang="en-US" sz="2400" dirty="0" err="1" smtClean="0">
                <a:latin typeface="Times New Roman" pitchFamily="18" charset="0"/>
                <a:cs typeface="Times New Roman" pitchFamily="18" charset="0"/>
              </a:rPr>
              <a:t>Hochreiter</a:t>
            </a:r>
            <a:r>
              <a:rPr lang="en-US" sz="2400" dirty="0" smtClean="0">
                <a:latin typeface="Times New Roman" pitchFamily="18" charset="0"/>
                <a:cs typeface="Times New Roman" pitchFamily="18" charset="0"/>
              </a:rPr>
              <a:t> &amp; </a:t>
            </a:r>
            <a:r>
              <a:rPr lang="en-US" sz="2400" dirty="0" err="1" smtClean="0">
                <a:latin typeface="Times New Roman" pitchFamily="18" charset="0"/>
                <a:cs typeface="Times New Roman" pitchFamily="18" charset="0"/>
              </a:rPr>
              <a:t>Schmidhuber</a:t>
            </a:r>
            <a:r>
              <a:rPr lang="en-US" sz="2400" dirty="0" smtClean="0">
                <a:latin typeface="Times New Roman" pitchFamily="18" charset="0"/>
                <a:cs typeface="Times New Roman" pitchFamily="18" charset="0"/>
              </a:rPr>
              <a:t>, 2022).</a:t>
            </a:r>
          </a:p>
          <a:p>
            <a:pPr algn="just"/>
            <a:r>
              <a:rPr lang="en-US" sz="2400" dirty="0" smtClean="0">
                <a:latin typeface="Times New Roman" pitchFamily="18" charset="0"/>
                <a:cs typeface="Times New Roman" pitchFamily="18" charset="0"/>
              </a:rPr>
              <a:t>	The benefits of RNNs include </a:t>
            </a:r>
            <a:r>
              <a:rPr lang="en-US" sz="2400" b="1" dirty="0" smtClean="0">
                <a:solidFill>
                  <a:srgbClr val="FF0000"/>
                </a:solidFill>
                <a:latin typeface="Times New Roman" pitchFamily="18" charset="0"/>
                <a:cs typeface="Times New Roman" pitchFamily="18" charset="0"/>
              </a:rPr>
              <a:t>reduced content creation time</a:t>
            </a:r>
            <a:r>
              <a:rPr lang="en-US" sz="2400" dirty="0" smtClean="0">
                <a:latin typeface="Times New Roman" pitchFamily="18" charset="0"/>
                <a:cs typeface="Times New Roman" pitchFamily="18" charset="0"/>
              </a:rPr>
              <a:t> and </a:t>
            </a:r>
            <a:r>
              <a:rPr lang="en-US" sz="2400" b="1" dirty="0" smtClean="0">
                <a:solidFill>
                  <a:srgbClr val="FF0000"/>
                </a:solidFill>
                <a:latin typeface="Times New Roman" pitchFamily="18" charset="0"/>
                <a:cs typeface="Times New Roman" pitchFamily="18" charset="0"/>
              </a:rPr>
              <a:t>increased personalization</a:t>
            </a:r>
            <a:r>
              <a:rPr lang="en-US" sz="2400" dirty="0" smtClean="0">
                <a:latin typeface="Times New Roman" pitchFamily="18" charset="0"/>
                <a:cs typeface="Times New Roman" pitchFamily="18" charset="0"/>
              </a:rPr>
              <a:t>, which are crucial for meeting the growing demand for relevant media content (</a:t>
            </a:r>
            <a:r>
              <a:rPr lang="en-US" sz="2400" dirty="0" err="1" smtClean="0">
                <a:latin typeface="Times New Roman" pitchFamily="18" charset="0"/>
                <a:cs typeface="Times New Roman" pitchFamily="18" charset="0"/>
              </a:rPr>
              <a:t>Jurafsky</a:t>
            </a:r>
            <a:r>
              <a:rPr lang="en-US" sz="2400" dirty="0" smtClean="0">
                <a:latin typeface="Times New Roman" pitchFamily="18" charset="0"/>
                <a:cs typeface="Times New Roman" pitchFamily="18" charset="0"/>
              </a:rPr>
              <a:t> &amp; Martin, 2023)</a:t>
            </a:r>
          </a:p>
          <a:p>
            <a:pPr lvl="1" algn="just"/>
            <a:endParaRPr lang="en-US" sz="2400" dirty="0" smtClean="0">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spTree>
  </p:cSld>
  <p:clrMapOvr>
    <a:masterClrMapping/>
  </p:clrMapOvr>
  <p:transition>
    <p:cover dir="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Content Placeholder 2"/>
          <p:cNvSpPr>
            <a:spLocks noGrp="1"/>
          </p:cNvSpPr>
          <p:nvPr>
            <p:ph idx="1"/>
          </p:nvPr>
        </p:nvSpPr>
        <p:spPr/>
        <p:txBody>
          <a:bodyPr>
            <a:normAutofit/>
          </a:bodyPr>
          <a:lstStyle/>
          <a:p>
            <a:pPr>
              <a:buFont typeface="Wingdings" pitchFamily="2" charset="2"/>
              <a:buChar char="q"/>
            </a:pPr>
            <a:r>
              <a:rPr lang="en-US" sz="2400" b="1" dirty="0" smtClean="0">
                <a:solidFill>
                  <a:srgbClr val="FF0000"/>
                </a:solidFill>
                <a:latin typeface="Times New Roman" pitchFamily="18" charset="0"/>
                <a:cs typeface="Times New Roman" pitchFamily="18" charset="0"/>
              </a:rPr>
              <a:t>Data Collection:</a:t>
            </a:r>
          </a:p>
          <a:p>
            <a:pPr lvl="1">
              <a:buFont typeface="Wingdings" pitchFamily="2" charset="2"/>
              <a:buChar char="Ø"/>
            </a:pPr>
            <a:r>
              <a:rPr lang="en-US" sz="2000" dirty="0" smtClean="0"/>
              <a:t>Gather data from media sources, such as existing content and user interactions.</a:t>
            </a:r>
          </a:p>
          <a:p>
            <a:pPr lvl="1">
              <a:buFont typeface="Wingdings" pitchFamily="2" charset="2"/>
              <a:buChar char="q"/>
            </a:pPr>
            <a:r>
              <a:rPr lang="en-US" sz="2400" b="1" dirty="0" smtClean="0">
                <a:solidFill>
                  <a:srgbClr val="FF0000"/>
                </a:solidFill>
                <a:latin typeface="Times New Roman" pitchFamily="18" charset="0"/>
                <a:cs typeface="Times New Roman" pitchFamily="18" charset="0"/>
              </a:rPr>
              <a:t>  Feature Engineering:</a:t>
            </a:r>
          </a:p>
          <a:p>
            <a:pPr lvl="1" eaLnBrk="1" hangingPunct="1">
              <a:buFont typeface="Wingdings" pitchFamily="2" charset="2"/>
              <a:buChar char="Ø"/>
            </a:pPr>
            <a:r>
              <a:rPr lang="en-US" sz="1900" dirty="0" smtClean="0">
                <a:solidFill>
                  <a:schemeClr val="tx1"/>
                </a:solidFill>
                <a:latin typeface="Times New Roman" pitchFamily="18" charset="0"/>
                <a:cs typeface="Times New Roman" pitchFamily="18" charset="0"/>
              </a:rPr>
              <a:t>Extract meaningful features from the collected data.</a:t>
            </a:r>
            <a:endParaRPr lang="en-US" sz="1900" b="1" dirty="0" smtClean="0">
              <a:solidFill>
                <a:srgbClr val="FF0000"/>
              </a:solidFill>
              <a:latin typeface="Times New Roman" pitchFamily="18" charset="0"/>
              <a:cs typeface="Times New Roman" pitchFamily="18" charset="0"/>
            </a:endParaRPr>
          </a:p>
          <a:p>
            <a:pPr marL="273050" lvl="1" eaLnBrk="1" hangingPunct="1">
              <a:buClr>
                <a:schemeClr val="accent1"/>
              </a:buClr>
              <a:buSzPct val="85000"/>
              <a:buFont typeface="Wingdings 2" pitchFamily="18" charset="2"/>
              <a:buChar char=""/>
            </a:pPr>
            <a:r>
              <a:rPr lang="en-US" sz="2400" b="1" dirty="0" smtClean="0">
                <a:solidFill>
                  <a:srgbClr val="FF0000"/>
                </a:solidFill>
                <a:latin typeface="Times New Roman" pitchFamily="18" charset="0"/>
                <a:cs typeface="Times New Roman" pitchFamily="18" charset="0"/>
              </a:rPr>
              <a:t>Model Architecture:</a:t>
            </a:r>
          </a:p>
          <a:p>
            <a:pPr lvl="1">
              <a:buFont typeface="Wingdings" pitchFamily="2" charset="2"/>
              <a:buChar char="Ø"/>
            </a:pPr>
            <a:r>
              <a:rPr lang="en-US" sz="1900" b="1" dirty="0" smtClean="0">
                <a:solidFill>
                  <a:schemeClr val="tx1"/>
                </a:solidFill>
                <a:latin typeface="Times New Roman" pitchFamily="18" charset="0"/>
                <a:cs typeface="Times New Roman" pitchFamily="18" charset="0"/>
              </a:rPr>
              <a:t>Input Layer: </a:t>
            </a:r>
            <a:r>
              <a:rPr lang="en-US" sz="2000" dirty="0" smtClean="0">
                <a:latin typeface="Times New Roman" pitchFamily="18" charset="0"/>
                <a:cs typeface="Times New Roman" pitchFamily="18" charset="0"/>
              </a:rPr>
              <a:t>Utilize the extracted media features (e.g., text, images, and user engagement metrics).</a:t>
            </a:r>
            <a:endParaRPr lang="en-US" sz="1900" dirty="0" smtClean="0">
              <a:solidFill>
                <a:schemeClr val="tx1"/>
              </a:solidFill>
              <a:latin typeface="Times New Roman" pitchFamily="18" charset="0"/>
              <a:cs typeface="Times New Roman" pitchFamily="18" charset="0"/>
            </a:endParaRPr>
          </a:p>
          <a:p>
            <a:pPr lvl="1">
              <a:buFont typeface="Wingdings" pitchFamily="2" charset="2"/>
              <a:buChar char="Ø"/>
            </a:pPr>
            <a:r>
              <a:rPr lang="en-US" sz="1900" b="1" dirty="0" smtClean="0">
                <a:solidFill>
                  <a:schemeClr val="tx1"/>
                </a:solidFill>
                <a:latin typeface="Times New Roman" pitchFamily="18" charset="0"/>
                <a:cs typeface="Times New Roman" pitchFamily="18" charset="0"/>
              </a:rPr>
              <a:t>Hidden Layers: </a:t>
            </a:r>
            <a:r>
              <a:rPr lang="en-US" sz="2000" dirty="0" smtClean="0">
                <a:latin typeface="Times New Roman" pitchFamily="18" charset="0"/>
                <a:cs typeface="Times New Roman" pitchFamily="18" charset="0"/>
              </a:rPr>
              <a:t>Learn complex patterns in the media content.</a:t>
            </a:r>
            <a:r>
              <a:rPr lang="en-US" sz="1900" dirty="0" smtClean="0">
                <a:solidFill>
                  <a:schemeClr val="tx1"/>
                </a:solidFill>
                <a:latin typeface="Times New Roman" pitchFamily="18" charset="0"/>
                <a:cs typeface="Times New Roman" pitchFamily="18" charset="0"/>
              </a:rPr>
              <a:t>.</a:t>
            </a:r>
          </a:p>
          <a:p>
            <a:pPr lvl="1">
              <a:buFont typeface="Wingdings" pitchFamily="2" charset="2"/>
              <a:buChar char="Ø"/>
            </a:pPr>
            <a:r>
              <a:rPr lang="en-US" sz="1900" b="1" dirty="0" smtClean="0">
                <a:solidFill>
                  <a:schemeClr val="tx1"/>
                </a:solidFill>
                <a:latin typeface="Times New Roman" pitchFamily="18" charset="0"/>
                <a:cs typeface="Times New Roman" pitchFamily="18" charset="0"/>
              </a:rPr>
              <a:t>Output Layer: </a:t>
            </a:r>
            <a:r>
              <a:rPr lang="en-US" sz="2000" dirty="0" smtClean="0">
                <a:latin typeface="Times New Roman" pitchFamily="18" charset="0"/>
                <a:cs typeface="Times New Roman" pitchFamily="18" charset="0"/>
              </a:rPr>
              <a:t>Generate new, contextually relevant media content Idea</a:t>
            </a:r>
            <a:endParaRPr lang="en-US" sz="2400" dirty="0" smtClean="0">
              <a:latin typeface="Times New Roman" pitchFamily="18" charset="0"/>
              <a:cs typeface="Times New Roman" pitchFamily="18" charset="0"/>
            </a:endParaRPr>
          </a:p>
          <a:p>
            <a:pPr lvl="1" eaLnBrk="1" hangingPunct="1"/>
            <a:endParaRPr lang="en-US" sz="1900" b="1" dirty="0" smtClean="0">
              <a:solidFill>
                <a:srgbClr val="FF0000"/>
              </a:solidFill>
              <a:latin typeface="Times New Roman" pitchFamily="18" charset="0"/>
              <a:cs typeface="Times New Roman" pitchFamily="18" charset="0"/>
            </a:endParaRPr>
          </a:p>
          <a:p>
            <a:pPr eaLnBrk="1" hangingPunct="1"/>
            <a:endParaRPr lang="en-US" sz="2400" b="1" dirty="0" smtClean="0">
              <a:solidFill>
                <a:srgbClr val="FF0000"/>
              </a:solidFill>
              <a:latin typeface="Times New Roman" pitchFamily="18" charset="0"/>
              <a:cs typeface="Times New Roman" pitchFamily="18" charset="0"/>
            </a:endParaRPr>
          </a:p>
          <a:p>
            <a:pPr eaLnBrk="1" hangingPunct="1">
              <a:buFont typeface="Arial" charset="0"/>
              <a:buNone/>
            </a:pPr>
            <a:endParaRPr lang="en-US" dirty="0" smtClean="0"/>
          </a:p>
        </p:txBody>
      </p:sp>
      <p:sp>
        <p:nvSpPr>
          <p:cNvPr id="8194" name="Title 1"/>
          <p:cNvSpPr>
            <a:spLocks noGrp="1"/>
          </p:cNvSpPr>
          <p:nvPr>
            <p:ph type="title"/>
          </p:nvPr>
        </p:nvSpPr>
        <p:spPr>
          <a:xfrm>
            <a:off x="381000" y="228600"/>
            <a:ext cx="8534400" cy="758825"/>
          </a:xfrm>
        </p:spPr>
        <p:txBody>
          <a:bodyPr>
            <a:normAutofit/>
          </a:bodyPr>
          <a:lstStyle/>
          <a:p>
            <a:pPr eaLnBrk="1" fontAlgn="auto" hangingPunct="1">
              <a:spcAft>
                <a:spcPts val="0"/>
              </a:spcAft>
              <a:defRPr/>
            </a:pPr>
            <a:r>
              <a:rPr lang="en-US" sz="3600" b="1" dirty="0" smtClean="0">
                <a:latin typeface="Times New Roman" pitchFamily="18" charset="0"/>
                <a:cs typeface="Times New Roman" pitchFamily="18" charset="0"/>
              </a:rPr>
              <a:t>RESEARCH METHODOLOGY</a:t>
            </a:r>
            <a:endParaRPr lang="en-US" b="1" dirty="0" smtClean="0"/>
          </a:p>
        </p:txBody>
      </p:sp>
    </p:spTree>
  </p:cSld>
  <p:clrMapOvr>
    <a:masterClrMapping/>
  </p:clrMapOvr>
  <p:transition>
    <p:cover dir="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371600"/>
            <a:ext cx="8686800" cy="5029200"/>
          </a:xfrm>
        </p:spPr>
        <p:txBody>
          <a:bodyPr/>
          <a:lstStyle/>
          <a:p>
            <a:pPr>
              <a:buNone/>
            </a:pPr>
            <a:r>
              <a:rPr lang="en-US" sz="2000" b="1" dirty="0" smtClean="0">
                <a:solidFill>
                  <a:srgbClr val="FF0000"/>
                </a:solidFill>
              </a:rPr>
              <a:t>* // Data Collection  as input</a:t>
            </a:r>
          </a:p>
          <a:p>
            <a:pPr>
              <a:buNone/>
            </a:pPr>
            <a:r>
              <a:rPr lang="en-US" sz="2000" b="1" dirty="0" smtClean="0"/>
              <a:t>FUNCTION </a:t>
            </a:r>
            <a:r>
              <a:rPr lang="en-US" sz="2000" b="1" dirty="0" err="1" smtClean="0"/>
              <a:t>collect_content_data</a:t>
            </a:r>
            <a:r>
              <a:rPr lang="en-US" sz="2000" b="1" dirty="0" smtClean="0"/>
              <a:t>():</a:t>
            </a:r>
          </a:p>
          <a:p>
            <a:pPr>
              <a:buNone/>
            </a:pPr>
            <a:r>
              <a:rPr lang="en-US" sz="2000" dirty="0" smtClean="0"/>
              <a:t>	</a:t>
            </a:r>
            <a:r>
              <a:rPr lang="en-US" sz="2000" b="1" dirty="0" smtClean="0"/>
              <a:t>data</a:t>
            </a:r>
            <a:r>
              <a:rPr lang="en-US" sz="2000" dirty="0" smtClean="0"/>
              <a:t> </a:t>
            </a:r>
            <a:r>
              <a:rPr lang="en-US" sz="2000" b="1" dirty="0" smtClean="0"/>
              <a:t>=</a:t>
            </a:r>
            <a:r>
              <a:rPr lang="en-US" sz="2000" dirty="0" smtClean="0"/>
              <a:t> </a:t>
            </a:r>
            <a:r>
              <a:rPr lang="en-US" sz="2000" b="1" dirty="0" smtClean="0"/>
              <a:t>[</a:t>
            </a:r>
          </a:p>
          <a:p>
            <a:pPr>
              <a:buNone/>
            </a:pPr>
            <a:r>
              <a:rPr lang="en-US" sz="2000" dirty="0" smtClean="0"/>
              <a:t>		 </a:t>
            </a:r>
            <a:r>
              <a:rPr lang="en-US" sz="2000" b="1" dirty="0" smtClean="0"/>
              <a:t>/* implementation*/</a:t>
            </a:r>
          </a:p>
          <a:p>
            <a:pPr>
              <a:buNone/>
            </a:pPr>
            <a:r>
              <a:rPr lang="en-US" sz="2000" dirty="0" smtClean="0"/>
              <a:t>	</a:t>
            </a:r>
            <a:r>
              <a:rPr lang="en-US" sz="2000" b="1" dirty="0" smtClean="0"/>
              <a:t>];</a:t>
            </a:r>
          </a:p>
          <a:p>
            <a:pPr>
              <a:buNone/>
            </a:pPr>
            <a:r>
              <a:rPr lang="en-US" sz="2000" b="1" dirty="0" smtClean="0"/>
              <a:t>	 RETURN data;</a:t>
            </a:r>
          </a:p>
          <a:p>
            <a:pPr>
              <a:buNone/>
            </a:pPr>
            <a:endParaRPr lang="en-US" sz="2000" b="1" dirty="0" smtClean="0"/>
          </a:p>
          <a:p>
            <a:pPr>
              <a:buFont typeface="Arial" charset="0"/>
              <a:buChar char="•"/>
            </a:pPr>
            <a:r>
              <a:rPr lang="en-US" sz="2000" b="1" dirty="0" smtClean="0">
                <a:solidFill>
                  <a:srgbClr val="FF0000"/>
                </a:solidFill>
              </a:rPr>
              <a:t>// Preprocessing data (Offline) </a:t>
            </a:r>
            <a:endParaRPr lang="en-US" sz="2000" dirty="0" smtClean="0"/>
          </a:p>
          <a:p>
            <a:pPr>
              <a:buNone/>
            </a:pPr>
            <a:r>
              <a:rPr lang="en-US" sz="2000" b="1" dirty="0" smtClean="0"/>
              <a:t>FUNCTION </a:t>
            </a:r>
            <a:r>
              <a:rPr lang="en-US" sz="2000" b="1" dirty="0" err="1" smtClean="0"/>
              <a:t>preprocess_content_data</a:t>
            </a:r>
            <a:r>
              <a:rPr lang="en-US" sz="2000" b="1" dirty="0" smtClean="0"/>
              <a:t>(data);</a:t>
            </a:r>
          </a:p>
          <a:p>
            <a:pPr>
              <a:buNone/>
            </a:pPr>
            <a:endParaRPr lang="en-US" sz="2000" b="1" dirty="0" smtClean="0"/>
          </a:p>
          <a:p>
            <a:pPr>
              <a:buNone/>
            </a:pPr>
            <a:r>
              <a:rPr lang="en-US" sz="2000" b="1" dirty="0" smtClean="0">
                <a:solidFill>
                  <a:srgbClr val="FF0000"/>
                </a:solidFill>
              </a:rPr>
              <a:t>* // Output model </a:t>
            </a:r>
          </a:p>
          <a:p>
            <a:pPr>
              <a:buNone/>
            </a:pPr>
            <a:r>
              <a:rPr lang="en-US" sz="2000" b="1" dirty="0" smtClean="0"/>
              <a:t>FUNCTION </a:t>
            </a:r>
            <a:r>
              <a:rPr lang="en-US" sz="2000" b="1" dirty="0" err="1" smtClean="0"/>
              <a:t>generate_output</a:t>
            </a:r>
            <a:r>
              <a:rPr lang="en-US" sz="2000" b="1" dirty="0" smtClean="0"/>
              <a:t>(</a:t>
            </a:r>
            <a:r>
              <a:rPr lang="en-US" sz="2000" b="1" dirty="0" err="1" smtClean="0"/>
              <a:t>return_data</a:t>
            </a:r>
            <a:r>
              <a:rPr lang="en-US" sz="2000" b="1" dirty="0" smtClean="0"/>
              <a:t>, </a:t>
            </a:r>
            <a:r>
              <a:rPr lang="en-US" sz="2000" b="1" dirty="0" err="1" smtClean="0"/>
              <a:t>validation_data</a:t>
            </a:r>
            <a:r>
              <a:rPr lang="en-US" sz="2000" b="1" dirty="0" smtClean="0"/>
              <a:t>, epochs);</a:t>
            </a:r>
            <a:endParaRPr lang="en-US" sz="2000" b="1" dirty="0">
              <a:solidFill>
                <a:srgbClr val="FF0000"/>
              </a:solidFill>
            </a:endParaRPr>
          </a:p>
        </p:txBody>
      </p:sp>
      <p:sp>
        <p:nvSpPr>
          <p:cNvPr id="2" name="Title 1"/>
          <p:cNvSpPr>
            <a:spLocks noGrp="1"/>
          </p:cNvSpPr>
          <p:nvPr>
            <p:ph type="title"/>
          </p:nvPr>
        </p:nvSpPr>
        <p:spPr>
          <a:xfrm>
            <a:off x="228600" y="304800"/>
            <a:ext cx="8534400" cy="758825"/>
          </a:xfrm>
        </p:spPr>
        <p:txBody>
          <a:bodyPr/>
          <a:lstStyle/>
          <a:p>
            <a:pPr algn="l"/>
            <a:r>
              <a:rPr lang="en-US" b="1" smtClean="0"/>
              <a:t>PROPOSED IMPLEMENTATION</a:t>
            </a:r>
            <a:endParaRPr lang="en-US" b="1" dirty="0"/>
          </a:p>
        </p:txBody>
      </p:sp>
    </p:spTree>
  </p:cSld>
  <p:clrMapOvr>
    <a:masterClrMapping/>
  </p:clrMapOvr>
  <p:transition>
    <p:cover dir="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FLOWCHAT</a:t>
            </a:r>
            <a:endParaRPr lang="en-US" dirty="0"/>
          </a:p>
        </p:txBody>
      </p:sp>
      <p:pic>
        <p:nvPicPr>
          <p:cNvPr id="1026" name="Picture 2" descr="C:\Users\USER\Desktop\download.png"/>
          <p:cNvPicPr>
            <a:picLocks noChangeAspect="1" noChangeArrowheads="1"/>
          </p:cNvPicPr>
          <p:nvPr/>
        </p:nvPicPr>
        <p:blipFill>
          <a:blip r:embed="rId2"/>
          <a:srcRect/>
          <a:stretch>
            <a:fillRect/>
          </a:stretch>
        </p:blipFill>
        <p:spPr bwMode="auto">
          <a:xfrm>
            <a:off x="1905000" y="1447800"/>
            <a:ext cx="4724400" cy="4654000"/>
          </a:xfrm>
          <a:prstGeom prst="rect">
            <a:avLst/>
          </a:prstGeom>
          <a:noFill/>
        </p:spPr>
      </p:pic>
    </p:spTree>
  </p:cSld>
  <p:clrMapOvr>
    <a:masterClrMapping/>
  </p:clrMapOvr>
  <p:transition>
    <p:cover dir="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1245</TotalTime>
  <Words>477</Words>
  <Application>Microsoft Office PowerPoint</Application>
  <PresentationFormat>On-screen Show (4:3)</PresentationFormat>
  <Paragraphs>115</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Concourse</vt:lpstr>
      <vt:lpstr>Slide 1</vt:lpstr>
      <vt:lpstr>INDEX </vt:lpstr>
      <vt:lpstr>INTRODUCTION </vt:lpstr>
      <vt:lpstr>Motivation and Problem Statement</vt:lpstr>
      <vt:lpstr> AIMS AND OBJECTIVE</vt:lpstr>
      <vt:lpstr>LITERATURE REVIEWS</vt:lpstr>
      <vt:lpstr>RESEARCH METHODOLOGY</vt:lpstr>
      <vt:lpstr>PROPOSED IMPLEMENTATION</vt:lpstr>
      <vt:lpstr>FLOWCHAT</vt:lpstr>
      <vt:lpstr>SYSTEM ARCHITECTURE</vt:lpstr>
      <vt:lpstr>SYSTEM REQUIREMENTS</vt:lpstr>
      <vt:lpstr>RESULTS</vt:lpstr>
      <vt:lpstr> CONTRIBUTION TO KNOWLEDGE</vt:lpstr>
      <vt:lpstr>FUTURE WORK</vt:lpstr>
      <vt:lpstr> CONCLUSION</vt:lpstr>
      <vt:lpstr> SELECTED REFERENCE</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dc:title>
  <dc:creator>admin</dc:creator>
  <cp:lastModifiedBy>USER</cp:lastModifiedBy>
  <cp:revision>128</cp:revision>
  <dcterms:created xsi:type="dcterms:W3CDTF">2013-01-15T09:05:50Z</dcterms:created>
  <dcterms:modified xsi:type="dcterms:W3CDTF">2024-08-20T17:14:24Z</dcterms:modified>
</cp:coreProperties>
</file>