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22"/>
  </p:notesMasterIdLst>
  <p:sldIdLst>
    <p:sldId id="265" r:id="rId2"/>
    <p:sldId id="284" r:id="rId3"/>
    <p:sldId id="266" r:id="rId4"/>
    <p:sldId id="267" r:id="rId5"/>
    <p:sldId id="268" r:id="rId6"/>
    <p:sldId id="289" r:id="rId7"/>
    <p:sldId id="290" r:id="rId8"/>
    <p:sldId id="291" r:id="rId9"/>
    <p:sldId id="294" r:id="rId10"/>
    <p:sldId id="288" r:id="rId11"/>
    <p:sldId id="295" r:id="rId12"/>
    <p:sldId id="271" r:id="rId13"/>
    <p:sldId id="296" r:id="rId14"/>
    <p:sldId id="272" r:id="rId15"/>
    <p:sldId id="274" r:id="rId16"/>
    <p:sldId id="270" r:id="rId17"/>
    <p:sldId id="286" r:id="rId18"/>
    <p:sldId id="287" r:id="rId19"/>
    <p:sldId id="275"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2" autoAdjust="0"/>
    <p:restoredTop sz="94660"/>
  </p:normalViewPr>
  <p:slideViewPr>
    <p:cSldViewPr>
      <p:cViewPr>
        <p:scale>
          <a:sx n="70" d="100"/>
          <a:sy n="70" d="100"/>
        </p:scale>
        <p:origin x="-115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20-Aug-24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fld id="{741FCBED-688D-4D80-867B-4C2F042D44B7}" type="datetimeFigureOut">
              <a:rPr lang="en-US" smtClean="0"/>
              <a:pPr>
                <a:defRPr/>
              </a:pPr>
              <a:t>20-Aug-24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0709202D-E055-4BC9-8761-7499D11FC54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fld id="{75C91B12-A114-42E4-A8EE-B9738125EB9C}" type="datetimeFigureOut">
              <a:rPr lang="en-US" smtClean="0"/>
              <a:pPr>
                <a:defRPr/>
              </a:pPr>
              <a:t>20-Aug-24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fld id="{887E36F3-DE38-4EEB-BE89-A981B35DA181}" type="datetimeFigureOut">
              <a:rPr lang="en-US" smtClean="0"/>
              <a:pPr>
                <a:defRPr/>
              </a:pPr>
              <a:t>20-Aug-24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A6A7F515-B6B9-46C5-BA47-A4C907CAFC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20-Aug-24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20-Aug-24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fld id="{FF4BF15C-0708-47D4-AE34-2523D5798A6C}" type="datetimeFigureOut">
              <a:rPr lang="en-US" smtClean="0"/>
              <a:pPr>
                <a:defRPr/>
              </a:pPr>
              <a:t>20-Aug-24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BE4C70CC-179E-4A08-B6E7-8886300D8E3A}"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fld id="{2F0B0259-FBF8-4401-BAF5-40D57D6CB765}"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87B6F91-057F-4043-81DB-D088A7AF99EB}" type="slidenum">
              <a:rPr lang="en-US" smtClean="0"/>
              <a:pPr>
                <a:defRPr/>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8FFBC13B-A8AF-4949-9AA0-4924E80EB398}" type="datetimeFigureOut">
              <a:rPr lang="en-US" smtClean="0"/>
              <a:pPr>
                <a:defRPr/>
              </a:pPr>
              <a:t>20-Aug-24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228600" y="533400"/>
            <a:ext cx="7772400" cy="1143000"/>
          </a:xfrm>
          <a:prstGeom prst="rect">
            <a:avLst/>
          </a:prstGeom>
          <a:ln>
            <a:headEnd/>
            <a:tailEnd/>
          </a:ln>
        </p:spPr>
        <p:style>
          <a:lnRef idx="0">
            <a:schemeClr val="dk1"/>
          </a:lnRef>
          <a:fillRef idx="3">
            <a:schemeClr val="dk1"/>
          </a:fillRef>
          <a:effectRef idx="3">
            <a:schemeClr val="dk1"/>
          </a:effectRef>
          <a:fontRef idx="minor">
            <a:schemeClr val="lt1"/>
          </a:fontRef>
        </p:style>
        <p:txBody>
          <a:bodyPr anchor="ctr"/>
          <a:lstStyle/>
          <a:p>
            <a:pPr algn="ctr"/>
            <a:r>
              <a:rPr lang="en-US" sz="3200" b="1" dirty="0" smtClean="0"/>
              <a:t>AN ENHANCE MODEL FOR CREDIT CARD FRAUD DETECTION IN BANKS </a:t>
            </a:r>
            <a:endParaRPr lang="en-US" sz="2800" dirty="0"/>
          </a:p>
        </p:txBody>
      </p:sp>
      <p:sp>
        <p:nvSpPr>
          <p:cNvPr id="2053" name="Text Box 9"/>
          <p:cNvSpPr txBox="1">
            <a:spLocks noChangeArrowheads="1"/>
          </p:cNvSpPr>
          <p:nvPr/>
        </p:nvSpPr>
        <p:spPr bwMode="auto">
          <a:xfrm>
            <a:off x="152400" y="5181600"/>
            <a:ext cx="8610600" cy="677108"/>
          </a:xfrm>
          <a:prstGeom prst="rect">
            <a:avLst/>
          </a:prstGeom>
          <a:noFill/>
          <a:ln w="9525">
            <a:noFill/>
            <a:miter lim="800000"/>
            <a:headEnd/>
            <a:tailEnd/>
          </a:ln>
        </p:spPr>
        <p:txBody>
          <a:bodyPr>
            <a:spAutoFit/>
          </a:bodyPr>
          <a:lstStyle/>
          <a:p>
            <a:pPr eaLnBrk="0" hangingPunct="0">
              <a:spcBef>
                <a:spcPct val="50000"/>
              </a:spcBef>
            </a:pPr>
            <a:r>
              <a:rPr lang="en-US" sz="2000" b="1" dirty="0" smtClean="0">
                <a:solidFill>
                  <a:srgbClr val="FF0000"/>
                </a:solidFill>
                <a:latin typeface="Times New Roman" pitchFamily="18" charset="0"/>
              </a:rPr>
              <a:t>MATRIC NUMBER:</a:t>
            </a:r>
            <a:r>
              <a:rPr lang="en-US" sz="2000" b="1" dirty="0">
                <a:solidFill>
                  <a:srgbClr val="FF0000"/>
                </a:solidFill>
                <a:latin typeface="Times New Roman" pitchFamily="18" charset="0"/>
              </a:rPr>
              <a:t>		</a:t>
            </a:r>
            <a:r>
              <a:rPr lang="en-US" sz="2000" b="1" dirty="0" smtClean="0">
                <a:solidFill>
                  <a:srgbClr val="FF0000"/>
                </a:solidFill>
                <a:latin typeface="Times New Roman" pitchFamily="18" charset="0"/>
              </a:rPr>
              <a:t>            SUPERVISOR IN-CHARGE:</a:t>
            </a:r>
            <a:endParaRPr lang="en-US" sz="2000" b="1" dirty="0">
              <a:solidFill>
                <a:srgbClr val="FF0000"/>
              </a:solidFill>
              <a:latin typeface="Times New Roman" pitchFamily="18" charset="0"/>
            </a:endParaRPr>
          </a:p>
          <a:p>
            <a:pPr eaLnBrk="0" hangingPunct="0"/>
            <a:r>
              <a:rPr lang="en-US" b="1" dirty="0" smtClean="0">
                <a:solidFill>
                  <a:srgbClr val="404040"/>
                </a:solidFill>
                <a:latin typeface="Times New Roman" pitchFamily="18" charset="0"/>
              </a:rPr>
              <a:t>        220102111045                                                              MR. OYEKUNLE</a:t>
            </a:r>
            <a:endParaRPr lang="en-US" b="1" dirty="0">
              <a:solidFill>
                <a:srgbClr val="404040"/>
              </a:solidFill>
              <a:latin typeface="Times New Roman" pitchFamily="18" charset="0"/>
            </a:endParaRPr>
          </a:p>
        </p:txBody>
      </p:sp>
      <p:sp>
        <p:nvSpPr>
          <p:cNvPr id="13318" name="Rectangle 8"/>
          <p:cNvSpPr>
            <a:spLocks noChangeArrowheads="1"/>
          </p:cNvSpPr>
          <p:nvPr/>
        </p:nvSpPr>
        <p:spPr bwMode="auto">
          <a:xfrm>
            <a:off x="2209800" y="2209800"/>
            <a:ext cx="4648200" cy="2308324"/>
          </a:xfrm>
          <a:prstGeom prst="rect">
            <a:avLst/>
          </a:prstGeom>
          <a:noFill/>
          <a:ln w="9525">
            <a:noFill/>
            <a:miter lim="800000"/>
            <a:headEnd/>
            <a:tailEnd/>
          </a:ln>
        </p:spPr>
        <p:txBody>
          <a:bodyPr>
            <a:spAutoFit/>
          </a:bodyPr>
          <a:lstStyle/>
          <a:p>
            <a:pPr algn="ctr" eaLnBrk="0" hangingPunct="0"/>
            <a:r>
              <a:rPr lang="en-US" sz="3600" b="1" dirty="0" smtClean="0">
                <a:latin typeface="Times New Roman" pitchFamily="18" charset="0"/>
              </a:rPr>
              <a:t>BY</a:t>
            </a:r>
          </a:p>
          <a:p>
            <a:pPr algn="ctr" eaLnBrk="0" hangingPunct="0"/>
            <a:endParaRPr lang="en-US" sz="3600" b="1" dirty="0">
              <a:latin typeface="Calibri" pitchFamily="34" charset="0"/>
            </a:endParaRPr>
          </a:p>
          <a:p>
            <a:pPr algn="ctr"/>
            <a:r>
              <a:rPr lang="en-US" sz="3600" b="1" dirty="0" smtClean="0"/>
              <a:t>AJIBOLA ISAAC OLUWASEGUN</a:t>
            </a:r>
            <a:endParaRPr lang="en-US" sz="3600" dirty="0"/>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239000" cy="746760"/>
          </a:xfrm>
        </p:spPr>
        <p:txBody>
          <a:bodyPr>
            <a:normAutofit/>
          </a:bodyPr>
          <a:lstStyle/>
          <a:p>
            <a:r>
              <a:rPr lang="en-US" dirty="0" smtClean="0"/>
              <a:t>Flowchart</a:t>
            </a:r>
            <a:endParaRPr lang="en-US" b="1" dirty="0"/>
          </a:p>
        </p:txBody>
      </p:sp>
      <p:pic>
        <p:nvPicPr>
          <p:cNvPr id="4" name="Picture 3" descr="C:\Users\USER\Desktop\download.png"/>
          <p:cNvPicPr>
            <a:picLocks noChangeAspect="1" noChangeArrowheads="1"/>
          </p:cNvPicPr>
          <p:nvPr/>
        </p:nvPicPr>
        <p:blipFill>
          <a:blip r:embed="rId2"/>
          <a:srcRect/>
          <a:stretch>
            <a:fillRect/>
          </a:stretch>
        </p:blipFill>
        <p:spPr bwMode="auto">
          <a:xfrm>
            <a:off x="2438400" y="1132994"/>
            <a:ext cx="4343400" cy="5571836"/>
          </a:xfrm>
          <a:prstGeom prst="rect">
            <a:avLst/>
          </a:prstGeom>
          <a:ln>
            <a:noFill/>
          </a:ln>
          <a:effectLst>
            <a:softEdge rad="112500"/>
          </a:effectLst>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548640"/>
          </a:xfrm>
        </p:spPr>
        <p:txBody>
          <a:bodyPr>
            <a:normAutofit/>
          </a:bodyPr>
          <a:lstStyle/>
          <a:p>
            <a:r>
              <a:rPr lang="en-US" sz="3600" dirty="0" smtClean="0"/>
              <a:t>System architecture</a:t>
            </a:r>
            <a:endParaRPr lang="en-US" sz="3600" dirty="0"/>
          </a:p>
        </p:txBody>
      </p:sp>
      <p:pic>
        <p:nvPicPr>
          <p:cNvPr id="4098" name="Picture 2" descr="C:\Users\USER\Desktop\download.png"/>
          <p:cNvPicPr>
            <a:picLocks noChangeAspect="1" noChangeArrowheads="1"/>
          </p:cNvPicPr>
          <p:nvPr/>
        </p:nvPicPr>
        <p:blipFill>
          <a:blip r:embed="rId2"/>
          <a:srcRect/>
          <a:stretch>
            <a:fillRect/>
          </a:stretch>
        </p:blipFill>
        <p:spPr bwMode="auto">
          <a:xfrm>
            <a:off x="533400" y="1295400"/>
            <a:ext cx="7239000" cy="5237307"/>
          </a:xfrm>
          <a:prstGeom prst="rect">
            <a:avLst/>
          </a:prstGeom>
          <a:noFill/>
        </p:spPr>
      </p:pic>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228600"/>
            <a:ext cx="8534400" cy="758825"/>
          </a:xfrm>
        </p:spPr>
        <p:txBody>
          <a:bodyPr>
            <a:normAutofit/>
          </a:bodyPr>
          <a:lstStyle/>
          <a:p>
            <a:pPr>
              <a:defRPr/>
            </a:pPr>
            <a:r>
              <a:rPr lang="en-US" sz="3600" b="1" dirty="0" smtClean="0"/>
              <a:t>SYSTEM REQUIREMENTS</a:t>
            </a:r>
            <a:endParaRPr lang="en-US" b="1" dirty="0" smtClean="0"/>
          </a:p>
        </p:txBody>
      </p:sp>
      <p:sp>
        <p:nvSpPr>
          <p:cNvPr id="19459" name="Content Placeholder 2"/>
          <p:cNvSpPr>
            <a:spLocks noGrp="1"/>
          </p:cNvSpPr>
          <p:nvPr>
            <p:ph idx="1"/>
          </p:nvPr>
        </p:nvSpPr>
        <p:spPr>
          <a:xfrm>
            <a:off x="304800" y="1219200"/>
            <a:ext cx="8534400" cy="4846320"/>
          </a:xfrm>
        </p:spPr>
        <p:txBody>
          <a:bodyPr>
            <a:normAutofit lnSpcReduction="10000"/>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p>
          <a:p>
            <a:endParaRPr lang="en-US" sz="800" dirty="0" smtClean="0"/>
          </a:p>
          <a:p>
            <a:pPr>
              <a:buNone/>
            </a:pPr>
            <a:endParaRPr lang="en-US" sz="200" dirty="0" smtClean="0"/>
          </a:p>
          <a:p>
            <a:pPr>
              <a:buNone/>
            </a:pPr>
            <a:r>
              <a:rPr lang="en-US" sz="2800" b="1" dirty="0" smtClean="0"/>
              <a:t>	SOFTWARE REQUIREMENTS</a:t>
            </a:r>
          </a:p>
          <a:p>
            <a:pPr marL="566928" indent="-457200">
              <a:buAutoNum type="arabicPeriod"/>
            </a:pPr>
            <a:r>
              <a:rPr lang="en-US" sz="2400" dirty="0" smtClean="0"/>
              <a:t>REACTJS</a:t>
            </a:r>
          </a:p>
          <a:p>
            <a:pPr marL="566928" indent="-457200">
              <a:buAutoNum type="arabicPeriod"/>
            </a:pPr>
            <a:r>
              <a:rPr lang="en-US" sz="2400" dirty="0" smtClean="0"/>
              <a:t>TYPESCRIPT</a:t>
            </a:r>
          </a:p>
          <a:p>
            <a:pPr marL="566928" indent="-457200">
              <a:buAutoNum type="arabicPeriod"/>
            </a:pPr>
            <a:r>
              <a:rPr lang="en-US" sz="2400" dirty="0" smtClean="0"/>
              <a:t>PHP</a:t>
            </a:r>
          </a:p>
          <a:p>
            <a:pPr marL="566928" indent="-457200">
              <a:buAutoNum type="arabicPeriod"/>
            </a:pPr>
            <a:r>
              <a:rPr lang="en-US" sz="2400" dirty="0" smtClean="0"/>
              <a:t>PYTHON</a:t>
            </a:r>
          </a:p>
          <a:p>
            <a:pPr marL="566928" indent="-457200">
              <a:buAutoNum type="arabicPeriod"/>
            </a:pPr>
            <a:r>
              <a:rPr lang="en-US" sz="2400" dirty="0" smtClean="0"/>
              <a:t>BOOSTRAP</a:t>
            </a:r>
          </a:p>
          <a:p>
            <a:endParaRPr lang="en-US" sz="2400" dirty="0" smtClean="0"/>
          </a:p>
          <a:p>
            <a:endParaRPr lang="en-US" sz="2400" dirty="0" smtClean="0"/>
          </a:p>
          <a:p>
            <a:endParaRPr lang="en-US" sz="2400" dirty="0" smtClean="0">
              <a:latin typeface="Times New Roman" pitchFamily="18" charset="0"/>
              <a:cs typeface="Times New Roman" pitchFamily="18" charset="0"/>
            </a:endParaRPr>
          </a:p>
          <a:p>
            <a:pPr lvl="1">
              <a:buNone/>
            </a:pPr>
            <a:endParaRPr lang="en-US" sz="2400" dirty="0" smtClean="0">
              <a:latin typeface="Times New Roman" pitchFamily="18" charset="0"/>
              <a:cs typeface="Times New Roman" pitchFamily="18" charset="0"/>
            </a:endParaRPr>
          </a:p>
          <a:p>
            <a:pPr lvl="1"/>
            <a:endParaRPr lang="en-US" sz="19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buNone/>
            </a:pPr>
            <a:endParaRPr lang="en-US" dirty="0" smtClean="0"/>
          </a:p>
          <a:p>
            <a:pPr>
              <a:buNone/>
            </a:pPr>
            <a:endParaRPr lang="en-US" dirty="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852280"/>
            <a:ext cx="7239000" cy="360355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209800" y="5562600"/>
            <a:ext cx="3340979" cy="461665"/>
          </a:xfrm>
          <a:prstGeom prst="rect">
            <a:avLst/>
          </a:prstGeom>
          <a:noFill/>
        </p:spPr>
        <p:txBody>
          <a:bodyPr wrap="none" rtlCol="0">
            <a:spAutoFit/>
          </a:bodyPr>
          <a:lstStyle/>
          <a:p>
            <a:r>
              <a:rPr lang="en-US" sz="2400" b="1" dirty="0" smtClean="0"/>
              <a:t>Showing sign-in page</a:t>
            </a:r>
            <a:endParaRPr lang="en-US" sz="2400" b="1" dirty="0"/>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228600"/>
            <a:ext cx="8534400" cy="530225"/>
          </a:xfrm>
        </p:spPr>
        <p:txBody>
          <a:bodyPr>
            <a:normAutofit fontScale="90000"/>
          </a:bodyPr>
          <a:lstStyle/>
          <a:p>
            <a:pPr>
              <a:defRPr/>
            </a:pPr>
            <a:r>
              <a:rPr lang="en-US" sz="4000" dirty="0" smtClean="0">
                <a:latin typeface="Times New Roman" pitchFamily="18" charset="0"/>
                <a:cs typeface="Times New Roman" pitchFamily="18" charset="0"/>
              </a:rPr>
              <a:t>Result </a:t>
            </a:r>
            <a:endParaRPr lang="en-US" dirty="0" smtClean="0"/>
          </a:p>
        </p:txBody>
      </p:sp>
      <p:pic>
        <p:nvPicPr>
          <p:cNvPr id="1026" name="Picture 2"/>
          <p:cNvPicPr>
            <a:picLocks noGrp="1" noChangeAspect="1" noChangeArrowheads="1"/>
          </p:cNvPicPr>
          <p:nvPr>
            <p:ph idx="1"/>
          </p:nvPr>
        </p:nvPicPr>
        <p:blipFill>
          <a:blip r:embed="rId2"/>
          <a:srcRect/>
          <a:stretch>
            <a:fillRect/>
          </a:stretch>
        </p:blipFill>
        <p:spPr bwMode="auto">
          <a:xfrm>
            <a:off x="304800" y="1088401"/>
            <a:ext cx="7772400" cy="447419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514600" y="5943600"/>
            <a:ext cx="3155031" cy="461665"/>
          </a:xfrm>
          <a:prstGeom prst="rect">
            <a:avLst/>
          </a:prstGeom>
          <a:noFill/>
        </p:spPr>
        <p:txBody>
          <a:bodyPr wrap="none" rtlCol="0">
            <a:spAutoFit/>
          </a:bodyPr>
          <a:lstStyle/>
          <a:p>
            <a:r>
              <a:rPr lang="en-US" sz="2400" b="1" dirty="0" smtClean="0"/>
              <a:t>Showing Index page</a:t>
            </a:r>
            <a:endParaRPr lang="en-US" sz="2400" b="1" dirty="0"/>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
        <p:nvSpPr>
          <p:cNvPr id="4" name="TextBox 3"/>
          <p:cNvSpPr txBox="1"/>
          <p:nvPr/>
        </p:nvSpPr>
        <p:spPr>
          <a:xfrm>
            <a:off x="304800" y="1143000"/>
            <a:ext cx="7848600" cy="4770537"/>
          </a:xfrm>
          <a:prstGeom prst="rect">
            <a:avLst/>
          </a:prstGeom>
          <a:noFill/>
        </p:spPr>
        <p:txBody>
          <a:bodyPr wrap="square" rtlCol="0">
            <a:spAutoFit/>
          </a:bodyPr>
          <a:lstStyle/>
          <a:p>
            <a:r>
              <a:rPr lang="en-US" sz="2400" dirty="0" smtClean="0"/>
              <a:t>      </a:t>
            </a:r>
            <a:r>
              <a:rPr lang="en-US" sz="2000" dirty="0" smtClean="0"/>
              <a:t>This study contributes to the existing body of knowledge in several ways:</a:t>
            </a:r>
          </a:p>
          <a:p>
            <a:endParaRPr lang="en-US" sz="2000" dirty="0" smtClean="0"/>
          </a:p>
          <a:p>
            <a:r>
              <a:rPr lang="en-US" sz="2000" b="1" dirty="0" smtClean="0"/>
              <a:t>Advancement of Fraud Detection Techniques:</a:t>
            </a:r>
            <a:endParaRPr lang="en-US" sz="2000" dirty="0" smtClean="0"/>
          </a:p>
          <a:p>
            <a:pPr lvl="1"/>
            <a:r>
              <a:rPr lang="en-US" sz="2000" dirty="0" smtClean="0"/>
              <a:t>It introduces an enhanced machine learning model for credit card fraud detection, addressing the limitations of traditional rule-based systems.</a:t>
            </a:r>
          </a:p>
          <a:p>
            <a:r>
              <a:rPr lang="en-US" sz="2000" b="1" dirty="0" smtClean="0"/>
              <a:t>Integration of Advanced Technologies:</a:t>
            </a:r>
            <a:endParaRPr lang="en-US" sz="2000" dirty="0" smtClean="0"/>
          </a:p>
          <a:p>
            <a:pPr lvl="1"/>
            <a:r>
              <a:rPr lang="en-US" sz="2000" dirty="0" smtClean="0"/>
              <a:t>The research demonstrates the effectiveness of integrating machine learning and AI in real-time fraud detection, providing a framework for future implementations in the financial sector.</a:t>
            </a:r>
          </a:p>
          <a:p>
            <a:r>
              <a:rPr lang="en-US" sz="2000" b="1" dirty="0" smtClean="0"/>
              <a:t>Real-Time Processing Insights:</a:t>
            </a:r>
            <a:endParaRPr lang="en-US" sz="2000" dirty="0" smtClean="0"/>
          </a:p>
          <a:p>
            <a:pPr lvl="1"/>
            <a:r>
              <a:rPr lang="en-US" sz="2000" dirty="0" smtClean="0"/>
              <a:t>It offers insights into the challenges and solutions for real-time transaction monitoring, contributing to improved operational practices in financial institutions.</a:t>
            </a:r>
            <a:endParaRPr lang="en-US" dirty="0"/>
          </a:p>
        </p:txBody>
      </p:sp>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b="1" dirty="0" smtClean="0"/>
              <a:t>RELATED WORKS</a:t>
            </a:r>
            <a:endParaRPr lang="en-US" dirty="0" smtClean="0"/>
          </a:p>
        </p:txBody>
      </p:sp>
      <p:sp>
        <p:nvSpPr>
          <p:cNvPr id="18435" name="Content Placeholder 2"/>
          <p:cNvSpPr>
            <a:spLocks noGrp="1"/>
          </p:cNvSpPr>
          <p:nvPr>
            <p:ph idx="1"/>
          </p:nvPr>
        </p:nvSpPr>
        <p:spPr>
          <a:xfrm>
            <a:off x="304800" y="1143000"/>
            <a:ext cx="7772400" cy="5334000"/>
          </a:xfrm>
        </p:spPr>
        <p:txBody>
          <a:bodyPr>
            <a:normAutofit/>
          </a:bodyPr>
          <a:lstStyle/>
          <a:p>
            <a:pPr algn="just">
              <a:buNone/>
            </a:pPr>
            <a:r>
              <a:rPr lang="en-US" sz="2400" dirty="0" smtClean="0"/>
              <a:t>       </a:t>
            </a:r>
            <a:r>
              <a:rPr lang="en-US" sz="2400" b="1" dirty="0" smtClean="0"/>
              <a:t>The field of credit card fraud detection has evolved significantly, focusing on advanced methodologies to combat sophisticated fraud:</a:t>
            </a:r>
          </a:p>
          <a:p>
            <a:pPr algn="just">
              <a:buNone/>
            </a:pPr>
            <a:endParaRPr lang="en-US" sz="2400" b="1" dirty="0" smtClean="0">
              <a:latin typeface="Times New Roman" pitchFamily="18" charset="0"/>
              <a:cs typeface="Times New Roman" pitchFamily="18" charset="0"/>
            </a:endParaRPr>
          </a:p>
          <a:p>
            <a:r>
              <a:rPr lang="en-US" sz="2400" b="1" dirty="0" smtClean="0"/>
              <a:t>Traditional Rule-Based Systems: </a:t>
            </a:r>
            <a:r>
              <a:rPr lang="en-US" sz="2400" dirty="0" smtClean="0"/>
              <a:t>Early methods used predefined rules to identify fraud but struggled with complex patterns and had high false positive rates (</a:t>
            </a:r>
            <a:r>
              <a:rPr lang="en-US" sz="2400" dirty="0" err="1" smtClean="0"/>
              <a:t>Dua</a:t>
            </a:r>
            <a:r>
              <a:rPr lang="en-US" sz="2400" dirty="0" smtClean="0"/>
              <a:t> et al., </a:t>
            </a:r>
            <a:r>
              <a:rPr lang="en-US" sz="2400" dirty="0" smtClean="0"/>
              <a:t>2022).</a:t>
            </a:r>
            <a:endParaRPr lang="en-US" sz="2400" dirty="0" smtClean="0"/>
          </a:p>
          <a:p>
            <a:pPr>
              <a:buFont typeface="Wingdings" pitchFamily="2" charset="2"/>
              <a:buChar char="q"/>
            </a:pPr>
            <a:endParaRPr lang="en-US" sz="2400" dirty="0" smtClean="0"/>
          </a:p>
          <a:p>
            <a:r>
              <a:rPr lang="en-US" sz="2400" b="1" dirty="0" smtClean="0"/>
              <a:t>Ensemble Methods: </a:t>
            </a:r>
            <a:r>
              <a:rPr lang="en-US" sz="2400" dirty="0" smtClean="0"/>
              <a:t>Ensemble methods like Random Forest and Gradient Boosting combine multiple models for improved accuracy in detecting fraud (Xia et al., </a:t>
            </a:r>
            <a:r>
              <a:rPr lang="en-US" sz="2400" dirty="0" smtClean="0"/>
              <a:t>2023).</a:t>
            </a:r>
            <a:endParaRPr lang="en-US" sz="2400" dirty="0"/>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sz="3600" b="1" dirty="0" smtClean="0">
                <a:latin typeface="Times New Roman" pitchFamily="18" charset="0"/>
                <a:cs typeface="Times New Roman" pitchFamily="18" charset="0"/>
              </a:rPr>
              <a:t>FUTURE WORK</a:t>
            </a:r>
            <a:endParaRPr lang="en-US" b="1" dirty="0"/>
          </a:p>
        </p:txBody>
      </p:sp>
      <p:sp>
        <p:nvSpPr>
          <p:cNvPr id="3" name="Content Placeholder 2"/>
          <p:cNvSpPr>
            <a:spLocks noGrp="1"/>
          </p:cNvSpPr>
          <p:nvPr>
            <p:ph idx="1"/>
          </p:nvPr>
        </p:nvSpPr>
        <p:spPr>
          <a:xfrm>
            <a:off x="381000" y="1219200"/>
            <a:ext cx="7620000" cy="4846320"/>
          </a:xfrm>
        </p:spPr>
        <p:txBody>
          <a:bodyPr>
            <a:normAutofit/>
          </a:bodyPr>
          <a:lstStyle/>
          <a:p>
            <a:pPr>
              <a:buNone/>
            </a:pPr>
            <a:r>
              <a:rPr lang="en-US" sz="2800" b="1" dirty="0" smtClean="0"/>
              <a:t>	Continued development of new features based on:</a:t>
            </a:r>
          </a:p>
          <a:p>
            <a:pPr>
              <a:buNone/>
            </a:pPr>
            <a:endParaRPr lang="en-US" sz="2400" dirty="0" smtClean="0"/>
          </a:p>
          <a:p>
            <a:pPr>
              <a:buNone/>
            </a:pPr>
            <a:r>
              <a:rPr lang="en-US" sz="2400" dirty="0" smtClean="0"/>
              <a:t> 	1. </a:t>
            </a:r>
            <a:r>
              <a:rPr lang="en-US" dirty="0" smtClean="0"/>
              <a:t>Develop hybrid models that combine various detection techniques for improved robustness and accuracy.</a:t>
            </a:r>
          </a:p>
          <a:p>
            <a:pPr>
              <a:buNone/>
            </a:pPr>
            <a:r>
              <a:rPr lang="en-US" dirty="0" smtClean="0"/>
              <a:t>	2. Create real-time detection systems that can be deployed on resource-constrained devices.</a:t>
            </a:r>
          </a:p>
          <a:p>
            <a:pPr>
              <a:buNone/>
            </a:pPr>
            <a:r>
              <a:rPr lang="en-US" dirty="0" smtClean="0"/>
              <a:t>	</a:t>
            </a:r>
            <a:endParaRPr lang="en-US" dirty="0"/>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pPr>
              <a:lnSpc>
                <a:spcPct val="90000"/>
              </a:lnSpc>
            </a:pPr>
            <a:r>
              <a:rPr lang="en-US" sz="3600" b="1" dirty="0" smtClean="0">
                <a:latin typeface="Times New Roman" pitchFamily="18" charset="0"/>
                <a:cs typeface="Times New Roman" pitchFamily="18" charset="0"/>
              </a:rPr>
              <a:t>  CONCLUSION</a:t>
            </a:r>
          </a:p>
        </p:txBody>
      </p:sp>
      <p:sp>
        <p:nvSpPr>
          <p:cNvPr id="3" name="Content Placeholder 2"/>
          <p:cNvSpPr>
            <a:spLocks noGrp="1"/>
          </p:cNvSpPr>
          <p:nvPr>
            <p:ph idx="1"/>
          </p:nvPr>
        </p:nvSpPr>
        <p:spPr>
          <a:xfrm>
            <a:off x="228600" y="1295400"/>
            <a:ext cx="7772400" cy="4389120"/>
          </a:xfrm>
        </p:spPr>
        <p:txBody>
          <a:bodyPr>
            <a:normAutofit lnSpcReduction="10000"/>
          </a:bodyPr>
          <a:lstStyle/>
          <a:p>
            <a:pPr algn="just">
              <a:buNone/>
            </a:pPr>
            <a:r>
              <a:rPr lang="en-US" dirty="0" smtClean="0"/>
              <a:t>	     This study presents an enhanced machine learning model for credit card fraud detection, addressing the inadequacies of traditional systems against sophisticated tactics. By integrating machine learning and identifying key features, the model aims to improve detection accuracy and reduce false positives, ultimately restoring consumer trust. Future research should focus on continuous model enhancements and exploring new technologies to combat evolving fraud patterns.</a:t>
            </a:r>
            <a:endParaRPr lang="en-US" dirty="0"/>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228600"/>
            <a:ext cx="7772400" cy="609600"/>
          </a:xfrm>
        </p:spPr>
        <p:txBody>
          <a:bodyPr>
            <a:normAutofit fontScale="90000"/>
          </a:bodyPr>
          <a:lstStyle/>
          <a:p>
            <a:pPr eaLnBrk="1" fontAlgn="auto" hangingPunct="1">
              <a:spcAft>
                <a:spcPts val="0"/>
              </a:spcAft>
              <a:defRPr/>
            </a:pPr>
            <a:r>
              <a:rPr lang="en-US" b="1" dirty="0" smtClean="0"/>
              <a:t> </a:t>
            </a:r>
            <a:r>
              <a:rPr lang="en-US" dirty="0" smtClean="0"/>
              <a:t/>
            </a:r>
            <a:br>
              <a:rPr lang="en-US" dirty="0" smtClean="0"/>
            </a:br>
            <a:r>
              <a:rPr lang="en-US" b="1" dirty="0" smtClean="0"/>
              <a:t>REFERENCE</a:t>
            </a:r>
            <a:endParaRPr lang="en-US" dirty="0" smtClean="0"/>
          </a:p>
        </p:txBody>
      </p:sp>
      <p:sp>
        <p:nvSpPr>
          <p:cNvPr id="6" name="Rectangle 5"/>
          <p:cNvSpPr/>
          <p:nvPr/>
        </p:nvSpPr>
        <p:spPr>
          <a:xfrm>
            <a:off x="304800" y="1066800"/>
            <a:ext cx="7696200" cy="4401205"/>
          </a:xfrm>
          <a:prstGeom prst="rect">
            <a:avLst/>
          </a:prstGeom>
        </p:spPr>
        <p:txBody>
          <a:bodyPr wrap="square">
            <a:spAutoFit/>
          </a:bodyPr>
          <a:lstStyle/>
          <a:p>
            <a:pPr algn="ctr"/>
            <a:r>
              <a:rPr lang="en-US" sz="2000" dirty="0" err="1" smtClean="0"/>
              <a:t>Bhasin</a:t>
            </a:r>
            <a:r>
              <a:rPr lang="en-US" sz="2000" dirty="0" smtClean="0"/>
              <a:t>, M., &amp; </a:t>
            </a:r>
            <a:r>
              <a:rPr lang="en-US" sz="2000" dirty="0" err="1" smtClean="0"/>
              <a:t>Kumari</a:t>
            </a:r>
            <a:r>
              <a:rPr lang="en-US" sz="2000" dirty="0" smtClean="0"/>
              <a:t>, A. (2020). A survey of credit card fraud detection techniques. </a:t>
            </a:r>
            <a:r>
              <a:rPr lang="en-US" sz="2000" i="1" dirty="0" smtClean="0"/>
              <a:t>International Journal of Computer Applications</a:t>
            </a:r>
            <a:r>
              <a:rPr lang="en-US" sz="2000" dirty="0" smtClean="0"/>
              <a:t>, 975, 1-6.</a:t>
            </a:r>
          </a:p>
          <a:p>
            <a:pPr algn="ctr"/>
            <a:endParaRPr lang="en-US" sz="2000" u="sng" dirty="0" smtClean="0">
              <a:latin typeface="Times New Roman" pitchFamily="18" charset="0"/>
              <a:cs typeface="Times New Roman" pitchFamily="18" charset="0"/>
            </a:endParaRPr>
          </a:p>
          <a:p>
            <a:pPr algn="ctr"/>
            <a:r>
              <a:rPr lang="en-US" sz="2000" dirty="0" smtClean="0"/>
              <a:t>Chen, L., &amp; Wang, Q. (2023). Machine learning methods for credit card fraud detection: A review. </a:t>
            </a:r>
            <a:r>
              <a:rPr lang="en-US" sz="2000" i="1" dirty="0" smtClean="0"/>
              <a:t>Journal of Financial Services Research</a:t>
            </a:r>
            <a:r>
              <a:rPr lang="en-US" sz="2000" dirty="0" smtClean="0"/>
              <a:t>, 63(2), 129-147. </a:t>
            </a:r>
          </a:p>
          <a:p>
            <a:pPr algn="ctr"/>
            <a:endParaRPr lang="en-US" sz="2000" u="sng" dirty="0" smtClean="0">
              <a:latin typeface="Times New Roman" pitchFamily="18" charset="0"/>
              <a:cs typeface="Times New Roman" pitchFamily="18" charset="0"/>
            </a:endParaRPr>
          </a:p>
          <a:p>
            <a:pPr algn="ctr"/>
            <a:r>
              <a:rPr lang="en-US" sz="2000" dirty="0" smtClean="0"/>
              <a:t>Daly, C. (2023). Credit card fraud statistics: Trends and analysis. </a:t>
            </a:r>
            <a:r>
              <a:rPr lang="en-US" sz="2000" i="1" dirty="0" smtClean="0"/>
              <a:t>Fraud Magazine</a:t>
            </a:r>
            <a:r>
              <a:rPr lang="en-US" sz="2000" dirty="0" smtClean="0"/>
              <a:t>.</a:t>
            </a:r>
          </a:p>
          <a:p>
            <a:pPr algn="ctr"/>
            <a:endParaRPr lang="en-US" sz="2000" dirty="0" smtClean="0"/>
          </a:p>
          <a:p>
            <a:pPr algn="ctr"/>
            <a:r>
              <a:rPr lang="en-US" sz="2000" dirty="0" err="1" smtClean="0"/>
              <a:t>Dua</a:t>
            </a:r>
            <a:r>
              <a:rPr lang="en-US" sz="2000" dirty="0" smtClean="0"/>
              <a:t>, A., Gupta, S., &amp; </a:t>
            </a:r>
            <a:r>
              <a:rPr lang="en-US" sz="2000" dirty="0" err="1" smtClean="0"/>
              <a:t>Shukla</a:t>
            </a:r>
            <a:r>
              <a:rPr lang="en-US" sz="2000" dirty="0" smtClean="0"/>
              <a:t>, A. (2019). A comprehensive review of credit card fraud detection methods. </a:t>
            </a:r>
            <a:r>
              <a:rPr lang="en-US" sz="2000" i="1" dirty="0" smtClean="0"/>
              <a:t>Journal of Computer Sciences and Applications</a:t>
            </a:r>
            <a:r>
              <a:rPr lang="en-US" sz="2000" dirty="0" smtClean="0"/>
              <a:t>, 7(1), 1-11..</a:t>
            </a:r>
            <a:endParaRPr lang="en-US" sz="20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457200" y="152400"/>
            <a:ext cx="8153400" cy="758825"/>
          </a:xfrm>
        </p:spPr>
        <p:txBody>
          <a:bodyPr/>
          <a:lstStyle/>
          <a:p>
            <a:r>
              <a:rPr lang="en-US" sz="4000" b="1" dirty="0" smtClean="0"/>
              <a:t>INDEX </a:t>
            </a:r>
          </a:p>
        </p:txBody>
      </p:sp>
      <p:sp>
        <p:nvSpPr>
          <p:cNvPr id="54275" name="Rectangle 3"/>
          <p:cNvSpPr>
            <a:spLocks noGrp="1"/>
          </p:cNvSpPr>
          <p:nvPr>
            <p:ph type="body" idx="4294967295"/>
          </p:nvPr>
        </p:nvSpPr>
        <p:spPr>
          <a:xfrm>
            <a:off x="457200" y="1066800"/>
            <a:ext cx="8229600" cy="5105400"/>
          </a:xfrm>
        </p:spPr>
        <p:txBody>
          <a:bodyPr>
            <a:normAutofit fontScale="92500" lnSpcReduction="10000"/>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ect">
            <a:avLst/>
          </a:prstGeom>
          <a:noFill/>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152400"/>
            <a:ext cx="7696200" cy="758825"/>
          </a:xfrm>
        </p:spPr>
        <p:txBody>
          <a:bodyPr>
            <a:normAutofit/>
          </a:bodyPr>
          <a:lstStyle/>
          <a:p>
            <a:pPr>
              <a:defRPr/>
            </a:pPr>
            <a:r>
              <a:rPr lang="en-US" b="1" dirty="0" smtClean="0"/>
              <a:t>INTRODUCTION</a:t>
            </a:r>
          </a:p>
        </p:txBody>
      </p:sp>
      <p:sp>
        <p:nvSpPr>
          <p:cNvPr id="14339" name="Content Placeholder 2"/>
          <p:cNvSpPr>
            <a:spLocks noGrp="1"/>
          </p:cNvSpPr>
          <p:nvPr>
            <p:ph idx="1"/>
          </p:nvPr>
        </p:nvSpPr>
        <p:spPr>
          <a:xfrm>
            <a:off x="152400" y="1066800"/>
            <a:ext cx="7848600" cy="4953000"/>
          </a:xfrm>
        </p:spPr>
        <p:txBody>
          <a:bodyPr>
            <a:noAutofit/>
          </a:bodyPr>
          <a:lstStyle/>
          <a:p>
            <a:pPr algn="just">
              <a:buNone/>
            </a:pPr>
            <a:r>
              <a:rPr lang="en-US" sz="2400" dirty="0" smtClean="0"/>
              <a:t>		As credit card usage rises, security is crucial. In 2019, there were 2.8 billion global users, and U.S. fraud reports jumped 44.7% to 393,207 in 2020. Fraud types include identity theft to open new accounts (up 48%) and using existing accounts (up 9%) (Daly, 2023). These statistics drive my interest in using machine learning to detect fraud.</a:t>
            </a:r>
            <a:endParaRPr lang="en-US" sz="2400" dirty="0"/>
          </a:p>
        </p:txBody>
      </p:sp>
      <p:pic>
        <p:nvPicPr>
          <p:cNvPr id="2" name="Picture 2" descr="C:\Users\USER\Desktop\download.png"/>
          <p:cNvPicPr>
            <a:picLocks noChangeAspect="1" noChangeArrowheads="1"/>
          </p:cNvPicPr>
          <p:nvPr/>
        </p:nvPicPr>
        <p:blipFill>
          <a:blip r:embed="rId2"/>
          <a:srcRect/>
          <a:stretch>
            <a:fillRect/>
          </a:stretch>
        </p:blipFill>
        <p:spPr bwMode="auto">
          <a:xfrm>
            <a:off x="2209800" y="3810000"/>
            <a:ext cx="3886200" cy="2925904"/>
          </a:xfrm>
          <a:prstGeom prst="rect">
            <a:avLst/>
          </a:prstGeom>
          <a:noFill/>
        </p:spPr>
      </p:pic>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7848600" cy="758825"/>
          </a:xfrm>
        </p:spPr>
        <p:txBody>
          <a:bodyPr>
            <a:normAutofit/>
          </a:bodyPr>
          <a:lstStyle/>
          <a:p>
            <a:r>
              <a:rPr lang="en-US" sz="3600" dirty="0" smtClean="0">
                <a:latin typeface="Times New Roman" pitchFamily="18" charset="0"/>
                <a:cs typeface="Times New Roman" pitchFamily="18" charset="0"/>
              </a:rPr>
              <a:t>Motivation</a:t>
            </a:r>
            <a:endParaRPr lang="en-US" sz="3600" dirty="0" smtClean="0"/>
          </a:p>
        </p:txBody>
      </p:sp>
      <p:sp>
        <p:nvSpPr>
          <p:cNvPr id="15363" name="Content Placeholder 2"/>
          <p:cNvSpPr>
            <a:spLocks noGrp="1"/>
          </p:cNvSpPr>
          <p:nvPr>
            <p:ph idx="1"/>
          </p:nvPr>
        </p:nvSpPr>
        <p:spPr>
          <a:xfrm>
            <a:off x="0" y="914400"/>
            <a:ext cx="8153400" cy="4800600"/>
          </a:xfrm>
        </p:spPr>
        <p:txBody>
          <a:bodyPr>
            <a:noAutofit/>
          </a:bodyPr>
          <a:lstStyle/>
          <a:p>
            <a:pPr algn="just">
              <a:buNone/>
            </a:pPr>
            <a:r>
              <a:rPr lang="en-US" sz="2400" dirty="0" smtClean="0"/>
              <a:t>	     This study addresses the rising threat of credit card fraud as digital payments increase, challenging banks to protect transactions and maintain consumer trust (Chen &amp; Wang, 2023). Current fraud detection systems struggle with evolving tactics, leading to significant losses (Jackson &amp; Green, 2020). The study proposes an enhanced model using advanced technologies to improve detection accuracy and efficiency.</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0"/>
            <a:ext cx="7696200" cy="758825"/>
          </a:xfrm>
        </p:spPr>
        <p:txBody>
          <a:bodyPr>
            <a:normAutofit/>
          </a:bodyPr>
          <a:lstStyle/>
          <a:p>
            <a:r>
              <a:rPr lang="en-US" sz="3600" dirty="0" smtClean="0">
                <a:latin typeface="Times New Roman" pitchFamily="18" charset="0"/>
                <a:cs typeface="Times New Roman" pitchFamily="18" charset="0"/>
              </a:rPr>
              <a:t>Problem Statement</a:t>
            </a:r>
            <a:endParaRPr lang="en-US" sz="3600" dirty="0" smtClean="0"/>
          </a:p>
        </p:txBody>
      </p:sp>
      <p:sp>
        <p:nvSpPr>
          <p:cNvPr id="16387" name="Content Placeholder 2"/>
          <p:cNvSpPr>
            <a:spLocks noGrp="1"/>
          </p:cNvSpPr>
          <p:nvPr>
            <p:ph idx="1"/>
          </p:nvPr>
        </p:nvSpPr>
        <p:spPr>
          <a:xfrm>
            <a:off x="76200" y="762000"/>
            <a:ext cx="7848600" cy="4876800"/>
          </a:xfrm>
        </p:spPr>
        <p:txBody>
          <a:bodyPr>
            <a:noAutofit/>
          </a:bodyPr>
          <a:lstStyle/>
          <a:p>
            <a:pPr algn="just">
              <a:buNone/>
            </a:pPr>
            <a:endParaRPr lang="en-US" sz="100" dirty="0" smtClean="0"/>
          </a:p>
          <a:p>
            <a:pPr algn="just">
              <a:buNone/>
            </a:pPr>
            <a:r>
              <a:rPr lang="en-US" sz="1800" dirty="0" smtClean="0"/>
              <a:t>		</a:t>
            </a:r>
            <a:r>
              <a:rPr lang="en-US" sz="2000" dirty="0" smtClean="0"/>
              <a:t>Credit card fraud remains a costly challenge for banks, with evolving tactics exploiting transaction vulnerabilities. Key issues include:</a:t>
            </a:r>
          </a:p>
          <a:p>
            <a:pPr algn="just">
              <a:buNone/>
            </a:pPr>
            <a:endParaRPr lang="en-US" sz="2000" b="1" dirty="0" smtClean="0"/>
          </a:p>
          <a:p>
            <a:pPr algn="just"/>
            <a:r>
              <a:rPr lang="en-US" sz="2000" b="1" dirty="0" smtClean="0">
                <a:solidFill>
                  <a:srgbClr val="C00000"/>
                </a:solidFill>
              </a:rPr>
              <a:t>Regulatory Compliance:</a:t>
            </a:r>
            <a:r>
              <a:rPr lang="en-US" sz="2000" dirty="0" smtClean="0"/>
              <a:t> Strict regulations complicate the development and implementation of fraud detection systems.</a:t>
            </a:r>
          </a:p>
          <a:p>
            <a:pPr algn="just"/>
            <a:r>
              <a:rPr lang="en-US" sz="2000" b="1" dirty="0" smtClean="0">
                <a:solidFill>
                  <a:srgbClr val="C00000"/>
                </a:solidFill>
              </a:rPr>
              <a:t>Real-Time Detection:</a:t>
            </a:r>
            <a:r>
              <a:rPr lang="en-US" sz="2000" dirty="0" smtClean="0"/>
              <a:t> Existing systems struggle with timely transaction analysis, delaying fraud identification.</a:t>
            </a:r>
          </a:p>
          <a:p>
            <a:pPr algn="just"/>
            <a:r>
              <a:rPr lang="en-US" sz="2000" b="1" dirty="0" smtClean="0"/>
              <a:t>High False Positive Rates:</a:t>
            </a:r>
            <a:r>
              <a:rPr lang="en-US" sz="2000" dirty="0" smtClean="0"/>
              <a:t> Rule-based systems produce many false positives, straining resources.</a:t>
            </a:r>
          </a:p>
          <a:p>
            <a:pPr algn="just"/>
            <a:r>
              <a:rPr lang="en-US" sz="2000" b="1" dirty="0" smtClean="0"/>
              <a:t>Advanced Technology Integration:</a:t>
            </a:r>
            <a:r>
              <a:rPr lang="en-US" sz="2000" dirty="0" smtClean="0"/>
              <a:t> There's a need for machine learning and AI to enhance detection accuracy.</a:t>
            </a: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sz="4000" dirty="0" smtClean="0">
                <a:latin typeface="Times New Roman" pitchFamily="18" charset="0"/>
                <a:cs typeface="Times New Roman" pitchFamily="18" charset="0"/>
              </a:rPr>
              <a:t>Aims and Objectives</a:t>
            </a:r>
            <a:endParaRPr lang="en-US" b="1" dirty="0"/>
          </a:p>
        </p:txBody>
      </p:sp>
      <p:sp>
        <p:nvSpPr>
          <p:cNvPr id="3" name="Content Placeholder 2"/>
          <p:cNvSpPr>
            <a:spLocks noGrp="1"/>
          </p:cNvSpPr>
          <p:nvPr>
            <p:ph idx="1"/>
          </p:nvPr>
        </p:nvSpPr>
        <p:spPr>
          <a:xfrm>
            <a:off x="304800" y="1066800"/>
            <a:ext cx="7696200" cy="4846320"/>
          </a:xfrm>
        </p:spPr>
        <p:txBody>
          <a:bodyPr>
            <a:normAutofit lnSpcReduction="10000"/>
          </a:bodyPr>
          <a:lstStyle/>
          <a:p>
            <a:pPr algn="just">
              <a:buNone/>
            </a:pPr>
            <a:r>
              <a:rPr lang="en-US" dirty="0" smtClean="0"/>
              <a:t>	    To enhance credit card fraud detection methods using advanced technologies to protect financial transactions and customer information.</a:t>
            </a:r>
          </a:p>
          <a:p>
            <a:pPr algn="just"/>
            <a:endParaRPr lang="en-US" dirty="0" smtClean="0"/>
          </a:p>
          <a:p>
            <a:pPr algn="just">
              <a:buNone/>
            </a:pPr>
            <a:r>
              <a:rPr lang="en-US" sz="3200" b="1" dirty="0" smtClean="0">
                <a:solidFill>
                  <a:srgbClr val="C00000"/>
                </a:solidFill>
              </a:rPr>
              <a:t>OBJECTIVES:</a:t>
            </a:r>
            <a:endParaRPr lang="en-US" dirty="0" smtClean="0">
              <a:solidFill>
                <a:srgbClr val="C00000"/>
              </a:solidFill>
            </a:endParaRPr>
          </a:p>
          <a:p>
            <a:pPr algn="just"/>
            <a:r>
              <a:rPr lang="en-US" dirty="0" smtClean="0"/>
              <a:t>To analyze the limitations of current fraud detection systems.</a:t>
            </a:r>
          </a:p>
          <a:p>
            <a:pPr algn="just"/>
            <a:r>
              <a:rPr lang="en-US" dirty="0" smtClean="0"/>
              <a:t>To develop a machine learning-based model for real-time fraud detection.</a:t>
            </a:r>
          </a:p>
          <a:p>
            <a:pPr algn="just"/>
            <a:r>
              <a:rPr lang="en-US" dirty="0" smtClean="0"/>
              <a:t>To reduce false positive rates in fraud detection processes.</a:t>
            </a:r>
          </a:p>
          <a:p>
            <a:pPr algn="just">
              <a:buNone/>
            </a:pPr>
            <a:endParaRPr lang="en-US" dirty="0"/>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239000" cy="685800"/>
          </a:xfrm>
        </p:spPr>
        <p:txBody>
          <a:bodyPr>
            <a:normAutofit/>
          </a:bodyPr>
          <a:lstStyle/>
          <a:p>
            <a:r>
              <a:rPr lang="en-US" sz="4000" dirty="0" smtClean="0">
                <a:latin typeface="Times New Roman" pitchFamily="18" charset="0"/>
                <a:cs typeface="Times New Roman" pitchFamily="18" charset="0"/>
              </a:rPr>
              <a:t>Literature Reviews</a:t>
            </a:r>
            <a:endParaRPr lang="en-US" dirty="0"/>
          </a:p>
        </p:txBody>
      </p:sp>
      <p:sp>
        <p:nvSpPr>
          <p:cNvPr id="4" name="Title 2"/>
          <p:cNvSpPr txBox="1">
            <a:spLocks/>
          </p:cNvSpPr>
          <p:nvPr/>
        </p:nvSpPr>
        <p:spPr>
          <a:xfrm>
            <a:off x="304800" y="990600"/>
            <a:ext cx="7239000" cy="4191000"/>
          </a:xfrm>
          <a:prstGeom prst="rect">
            <a:avLst/>
          </a:prstGeom>
        </p:spPr>
        <p:txBody>
          <a:bodyPr vert="horz" lIns="45720" tIns="0" rIns="45720" bIns="0" anchor="b" anchorCtr="0">
            <a:noAutofit/>
          </a:bodyPr>
          <a:lstStyle/>
          <a:p>
            <a:pPr lvl="0" algn="just" fontAlgn="auto">
              <a:spcAft>
                <a:spcPts val="0"/>
              </a:spcAft>
            </a:pPr>
            <a:r>
              <a:rPr lang="en-US" sz="2400" dirty="0" smtClean="0"/>
              <a:t>        Credit card fraud is a major threat, with sophisticated tactics like account takeover often evading traditional detection systems (Chen &amp; Wang, 2023). Current rule-based methods struggle with real-time analysis and high false positive rates (Jackson &amp; Green, 2020). Research emphasizes the need for machine learning and AI to improve detection accuracy and ensure regulatory compliance (Zhang et al., 2021; </a:t>
            </a:r>
            <a:r>
              <a:rPr lang="en-US" sz="2400" dirty="0" err="1" smtClean="0"/>
              <a:t>Westerlund</a:t>
            </a:r>
            <a:r>
              <a:rPr lang="en-US" sz="2400" dirty="0" smtClean="0"/>
              <a:t>, 2019). Enhanced fraud detection methods leveraging advanced technologies are urgently needed.</a:t>
            </a:r>
            <a:endParaRPr kumimoji="0" lang="en-US" sz="2400" i="0" u="none" strike="noStrike" kern="1200" normalizeH="0" baseline="0" noProof="0" dirty="0">
              <a:ln w="17780" cmpd="sng">
                <a:solidFill>
                  <a:srgbClr val="FFFFFF"/>
                </a:solidFill>
                <a:prstDash val="solid"/>
                <a:miter lim="800000"/>
              </a:ln>
              <a:effectLst>
                <a:outerShdw blurRad="50800" algn="tl" rotWithShape="0">
                  <a:srgbClr val="000000"/>
                </a:outerShdw>
              </a:effectLst>
              <a:uLnTx/>
              <a:uFillTx/>
              <a:latin typeface="+mj-lt"/>
              <a:ea typeface="+mj-ea"/>
              <a:cs typeface="+mj-cs"/>
            </a:endParaRPr>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777240"/>
          </a:xfrm>
        </p:spPr>
        <p:txBody>
          <a:bodyPr/>
          <a:lstStyle/>
          <a:p>
            <a:r>
              <a:rPr lang="en-US" sz="4000" dirty="0" smtClean="0">
                <a:latin typeface="Times New Roman" pitchFamily="18" charset="0"/>
                <a:cs typeface="Times New Roman" pitchFamily="18" charset="0"/>
              </a:rPr>
              <a:t>METHODOLOGY</a:t>
            </a:r>
            <a:endParaRPr lang="en-US" dirty="0"/>
          </a:p>
        </p:txBody>
      </p:sp>
      <p:sp>
        <p:nvSpPr>
          <p:cNvPr id="3" name="Content Placeholder 2"/>
          <p:cNvSpPr>
            <a:spLocks noGrp="1"/>
          </p:cNvSpPr>
          <p:nvPr>
            <p:ph idx="1"/>
          </p:nvPr>
        </p:nvSpPr>
        <p:spPr>
          <a:xfrm>
            <a:off x="304800" y="990600"/>
            <a:ext cx="7848600" cy="5181600"/>
          </a:xfrm>
        </p:spPr>
        <p:txBody>
          <a:bodyPr>
            <a:noAutofit/>
          </a:bodyPr>
          <a:lstStyle/>
          <a:p>
            <a:pPr>
              <a:buNone/>
            </a:pPr>
            <a:r>
              <a:rPr lang="en-US" sz="2000" b="1" dirty="0" smtClean="0">
                <a:solidFill>
                  <a:srgbClr val="C00000"/>
                </a:solidFill>
              </a:rPr>
              <a:t>These include:</a:t>
            </a:r>
          </a:p>
          <a:p>
            <a:r>
              <a:rPr lang="en-US" sz="2000" b="1" dirty="0" smtClean="0"/>
              <a:t>Data Collection:</a:t>
            </a:r>
            <a:r>
              <a:rPr lang="en-US" sz="2000" dirty="0" smtClean="0"/>
              <a:t> Gather a dataset of credit card transactions.</a:t>
            </a:r>
          </a:p>
          <a:p>
            <a:r>
              <a:rPr lang="en-US" sz="2000" b="1" dirty="0" smtClean="0"/>
              <a:t>Data Preprocessing:</a:t>
            </a:r>
            <a:r>
              <a:rPr lang="en-US" sz="2000" dirty="0" smtClean="0"/>
              <a:t> Clean and encode the data.</a:t>
            </a:r>
          </a:p>
          <a:p>
            <a:r>
              <a:rPr lang="en-US" sz="2000" b="1" dirty="0" smtClean="0"/>
              <a:t>Feature Selection:</a:t>
            </a:r>
            <a:r>
              <a:rPr lang="en-US" sz="2000" dirty="0" smtClean="0"/>
              <a:t> Identify relevant features.</a:t>
            </a:r>
          </a:p>
          <a:p>
            <a:r>
              <a:rPr lang="en-US" sz="2000" b="1" dirty="0" smtClean="0"/>
              <a:t>Model Development:</a:t>
            </a:r>
            <a:r>
              <a:rPr lang="en-US" sz="2000" dirty="0" smtClean="0"/>
              <a:t> Implement algorithms (e.g., Random Forest) and split the dataset.</a:t>
            </a:r>
          </a:p>
          <a:p>
            <a:r>
              <a:rPr lang="en-US" sz="2000" b="1" dirty="0" smtClean="0"/>
              <a:t>Model Training:</a:t>
            </a:r>
            <a:r>
              <a:rPr lang="en-US" sz="2000" dirty="0" smtClean="0"/>
              <a:t> Train models and optimize </a:t>
            </a:r>
            <a:r>
              <a:rPr lang="en-US" sz="2000" dirty="0" err="1" smtClean="0"/>
              <a:t>hyperparameters</a:t>
            </a:r>
            <a:r>
              <a:rPr lang="en-US" sz="2000" dirty="0" smtClean="0"/>
              <a:t>.</a:t>
            </a:r>
          </a:p>
          <a:p>
            <a:r>
              <a:rPr lang="en-US" sz="2000" b="1" dirty="0" smtClean="0"/>
              <a:t>Performance Evaluation:</a:t>
            </a:r>
            <a:r>
              <a:rPr lang="en-US" sz="2000" dirty="0" smtClean="0"/>
              <a:t> Assess using accuracy, precision, recall, and F1-score.</a:t>
            </a:r>
          </a:p>
          <a:p>
            <a:r>
              <a:rPr lang="en-US" sz="2000" b="1" dirty="0" smtClean="0"/>
              <a:t>Real-Time Detection:</a:t>
            </a:r>
            <a:r>
              <a:rPr lang="en-US" sz="2000" dirty="0" smtClean="0"/>
              <a:t> Test fraud detection in real-time.</a:t>
            </a:r>
          </a:p>
          <a:p>
            <a:r>
              <a:rPr lang="en-US" sz="2000" b="1" dirty="0" smtClean="0"/>
              <a:t>Compliance Assessment:</a:t>
            </a:r>
            <a:r>
              <a:rPr lang="en-US" sz="2000" dirty="0" smtClean="0"/>
              <a:t> Ensure regulatory compliance.</a:t>
            </a:r>
          </a:p>
          <a:p>
            <a:r>
              <a:rPr lang="en-US" sz="2000" b="1" dirty="0" smtClean="0"/>
              <a:t>Validation:</a:t>
            </a:r>
            <a:r>
              <a:rPr lang="en-US" sz="2000" dirty="0" smtClean="0"/>
              <a:t> Validate the model against existing systems.</a:t>
            </a:r>
            <a:endParaRPr lang="en-US" sz="2000"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701040"/>
          </a:xfrm>
        </p:spPr>
        <p:txBody>
          <a:bodyPr>
            <a:normAutofit fontScale="90000"/>
          </a:bodyPr>
          <a:lstStyle/>
          <a:p>
            <a:r>
              <a:rPr lang="en-US" sz="4000" dirty="0" smtClean="0">
                <a:latin typeface="Times New Roman" pitchFamily="18" charset="0"/>
                <a:cs typeface="Times New Roman" pitchFamily="18" charset="0"/>
              </a:rPr>
              <a:t>Proposed Implementation</a:t>
            </a:r>
            <a:endParaRPr lang="en-US" dirty="0"/>
          </a:p>
        </p:txBody>
      </p:sp>
      <p:sp>
        <p:nvSpPr>
          <p:cNvPr id="5" name="Content Placeholder 4"/>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b="1" dirty="0" smtClean="0"/>
              <a:t>Processing Logic</a:t>
            </a:r>
            <a:endParaRPr lang="en-US" b="1" dirty="0"/>
          </a:p>
        </p:txBody>
      </p:sp>
      <p:sp>
        <p:nvSpPr>
          <p:cNvPr id="6" name="TextBox 5"/>
          <p:cNvSpPr txBox="1"/>
          <p:nvPr/>
        </p:nvSpPr>
        <p:spPr>
          <a:xfrm>
            <a:off x="457200" y="914400"/>
            <a:ext cx="7620000" cy="4893647"/>
          </a:xfrm>
          <a:prstGeom prst="rect">
            <a:avLst/>
          </a:prstGeom>
          <a:noFill/>
        </p:spPr>
        <p:txBody>
          <a:bodyPr wrap="square" rtlCol="0">
            <a:spAutoFit/>
          </a:bodyPr>
          <a:lstStyle/>
          <a:p>
            <a:pPr>
              <a:buNone/>
            </a:pPr>
            <a:r>
              <a:rPr lang="en-US" sz="2400" b="1" dirty="0" smtClean="0">
                <a:solidFill>
                  <a:srgbClr val="FF0000"/>
                </a:solidFill>
              </a:rPr>
              <a:t>* // Data Collection  as input</a:t>
            </a:r>
          </a:p>
          <a:p>
            <a:pPr>
              <a:buNone/>
            </a:pPr>
            <a:r>
              <a:rPr lang="en-US" sz="2400" b="1" dirty="0" smtClean="0"/>
              <a:t>FUNCTION </a:t>
            </a:r>
            <a:r>
              <a:rPr lang="en-US" sz="2400" b="1" dirty="0" err="1" smtClean="0"/>
              <a:t>collect_content_data</a:t>
            </a:r>
            <a:r>
              <a:rPr lang="en-US" sz="2400" b="1" dirty="0" smtClean="0"/>
              <a:t>():</a:t>
            </a:r>
          </a:p>
          <a:p>
            <a:pPr>
              <a:buNone/>
            </a:pPr>
            <a:r>
              <a:rPr lang="en-US" sz="2400" dirty="0" smtClean="0"/>
              <a:t>	</a:t>
            </a:r>
            <a:r>
              <a:rPr lang="en-US" sz="2400" b="1" dirty="0" smtClean="0"/>
              <a:t>data</a:t>
            </a:r>
            <a:r>
              <a:rPr lang="en-US" sz="2400" dirty="0" smtClean="0"/>
              <a:t> </a:t>
            </a:r>
            <a:r>
              <a:rPr lang="en-US" sz="2400" b="1" dirty="0" smtClean="0"/>
              <a:t>=</a:t>
            </a:r>
            <a:r>
              <a:rPr lang="en-US" sz="2400" dirty="0" smtClean="0"/>
              <a:t> </a:t>
            </a:r>
            <a:r>
              <a:rPr lang="en-US" sz="2400" b="1" dirty="0" smtClean="0"/>
              <a:t>[</a:t>
            </a:r>
          </a:p>
          <a:p>
            <a:pPr>
              <a:buNone/>
            </a:pPr>
            <a:r>
              <a:rPr lang="en-US" sz="2400" dirty="0" smtClean="0"/>
              <a:t>		 </a:t>
            </a:r>
            <a:r>
              <a:rPr lang="en-US" sz="2400" b="1" dirty="0" smtClean="0"/>
              <a:t>/* implementation*/</a:t>
            </a:r>
          </a:p>
          <a:p>
            <a:pPr>
              <a:buNone/>
            </a:pPr>
            <a:r>
              <a:rPr lang="en-US" sz="2400" dirty="0" smtClean="0"/>
              <a:t>	</a:t>
            </a:r>
            <a:r>
              <a:rPr lang="en-US" sz="2400" b="1" dirty="0" smtClean="0"/>
              <a:t>];</a:t>
            </a:r>
          </a:p>
          <a:p>
            <a:pPr>
              <a:buNone/>
            </a:pPr>
            <a:r>
              <a:rPr lang="en-US" sz="2400" b="1" dirty="0" smtClean="0"/>
              <a:t>	 RETURN data;</a:t>
            </a:r>
          </a:p>
          <a:p>
            <a:pPr>
              <a:buNone/>
            </a:pPr>
            <a:endParaRPr lang="en-US" sz="2400" b="1" dirty="0" smtClean="0"/>
          </a:p>
          <a:p>
            <a:pPr>
              <a:buFont typeface="Arial" charset="0"/>
              <a:buChar char="•"/>
            </a:pPr>
            <a:r>
              <a:rPr lang="en-US" sz="2400" b="1" dirty="0" smtClean="0">
                <a:solidFill>
                  <a:srgbClr val="FF0000"/>
                </a:solidFill>
              </a:rPr>
              <a:t>// Preprocessing data (Offline) </a:t>
            </a:r>
            <a:endParaRPr lang="en-US" sz="2400" dirty="0" smtClean="0"/>
          </a:p>
          <a:p>
            <a:pPr>
              <a:buNone/>
            </a:pPr>
            <a:r>
              <a:rPr lang="en-US" sz="2400" b="1" dirty="0" smtClean="0"/>
              <a:t>FUNCTION </a:t>
            </a:r>
            <a:r>
              <a:rPr lang="en-US" sz="2400" b="1" dirty="0" err="1" smtClean="0"/>
              <a:t>preprocess_content_data</a:t>
            </a:r>
            <a:r>
              <a:rPr lang="en-US" sz="2400" b="1" dirty="0" smtClean="0"/>
              <a:t>(data);</a:t>
            </a:r>
          </a:p>
          <a:p>
            <a:pPr>
              <a:buNone/>
            </a:pPr>
            <a:endParaRPr lang="en-US" sz="2400" b="1" dirty="0" smtClean="0"/>
          </a:p>
          <a:p>
            <a:pPr>
              <a:buNone/>
            </a:pPr>
            <a:r>
              <a:rPr lang="en-US" sz="2400" b="1" dirty="0" smtClean="0">
                <a:solidFill>
                  <a:srgbClr val="FF0000"/>
                </a:solidFill>
              </a:rPr>
              <a:t>* // Output model </a:t>
            </a:r>
          </a:p>
          <a:p>
            <a:pPr>
              <a:buNone/>
            </a:pPr>
            <a:r>
              <a:rPr lang="en-US" sz="2400" b="1" dirty="0" smtClean="0"/>
              <a:t>FUNCTION </a:t>
            </a:r>
            <a:r>
              <a:rPr lang="en-US" sz="2400" b="1" dirty="0" err="1" smtClean="0"/>
              <a:t>generate_output</a:t>
            </a:r>
            <a:r>
              <a:rPr lang="en-US" sz="2400" b="1" dirty="0" smtClean="0"/>
              <a:t>(</a:t>
            </a:r>
            <a:r>
              <a:rPr lang="en-US" sz="2400" b="1" dirty="0" err="1" smtClean="0"/>
              <a:t>return_data</a:t>
            </a:r>
            <a:r>
              <a:rPr lang="en-US" sz="2400" b="1" dirty="0" smtClean="0"/>
              <a:t>, </a:t>
            </a:r>
            <a:r>
              <a:rPr lang="en-US" sz="2400" b="1" dirty="0" err="1" smtClean="0"/>
              <a:t>validation_data</a:t>
            </a:r>
            <a:r>
              <a:rPr lang="en-US" sz="2400" b="1" dirty="0" smtClean="0"/>
              <a:t>, epochs</a:t>
            </a:r>
            <a:r>
              <a:rPr lang="en-US" sz="2400" b="1" dirty="0" smtClean="0"/>
              <a:t>);</a:t>
            </a:r>
          </a:p>
        </p:txBody>
      </p:sp>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1498</TotalTime>
  <Words>592</Words>
  <Application>Microsoft Office PowerPoint</Application>
  <PresentationFormat>On-screen Show (4:3)</PresentationFormat>
  <Paragraphs>130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Slide 1</vt:lpstr>
      <vt:lpstr>INDEX </vt:lpstr>
      <vt:lpstr>INTRODUCTION</vt:lpstr>
      <vt:lpstr>Motivation</vt:lpstr>
      <vt:lpstr>Problem Statement</vt:lpstr>
      <vt:lpstr>Aims and Objectives</vt:lpstr>
      <vt:lpstr>Literature Reviews</vt:lpstr>
      <vt:lpstr>METHODOLOGY</vt:lpstr>
      <vt:lpstr>Proposed Implementation</vt:lpstr>
      <vt:lpstr>Flowchart</vt:lpstr>
      <vt:lpstr>System architecture</vt:lpstr>
      <vt:lpstr>SYSTEM REQUIREMENTS</vt:lpstr>
      <vt:lpstr>RESULT</vt:lpstr>
      <vt:lpstr>Result </vt:lpstr>
      <vt:lpstr> CONTRIBUTION TO KNOWLEDGE</vt:lpstr>
      <vt:lpstr>RELATED WORKS</vt:lpstr>
      <vt:lpstr>FUTURE WORK</vt:lpstr>
      <vt:lpstr>  CONCLUSION</vt:lpstr>
      <vt:lpstr>  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208</cp:revision>
  <dcterms:created xsi:type="dcterms:W3CDTF">2013-01-15T09:05:50Z</dcterms:created>
  <dcterms:modified xsi:type="dcterms:W3CDTF">2024-08-21T05:55:19Z</dcterms:modified>
</cp:coreProperties>
</file>