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notesMasterIdLst>
    <p:notesMasterId r:id="rId21"/>
  </p:notesMasterIdLst>
  <p:sldIdLst>
    <p:sldId id="265" r:id="rId2"/>
    <p:sldId id="284" r:id="rId3"/>
    <p:sldId id="266" r:id="rId4"/>
    <p:sldId id="267" r:id="rId5"/>
    <p:sldId id="268" r:id="rId6"/>
    <p:sldId id="289" r:id="rId7"/>
    <p:sldId id="290" r:id="rId8"/>
    <p:sldId id="291" r:id="rId9"/>
    <p:sldId id="294" r:id="rId10"/>
    <p:sldId id="288" r:id="rId11"/>
    <p:sldId id="295" r:id="rId12"/>
    <p:sldId id="271" r:id="rId13"/>
    <p:sldId id="272" r:id="rId14"/>
    <p:sldId id="274" r:id="rId15"/>
    <p:sldId id="270" r:id="rId16"/>
    <p:sldId id="286" r:id="rId17"/>
    <p:sldId id="287" r:id="rId18"/>
    <p:sldId id="275" r:id="rId19"/>
    <p:sldId id="277"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962" autoAdjust="0"/>
    <p:restoredTop sz="94660"/>
  </p:normalViewPr>
  <p:slideViewPr>
    <p:cSldViewPr>
      <p:cViewPr>
        <p:scale>
          <a:sx n="70" d="100"/>
          <a:sy n="70" d="100"/>
        </p:scale>
        <p:origin x="-1152"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290D214-527C-4654-9A54-7098E93FD6E0}" type="datetimeFigureOut">
              <a:rPr lang="en-US"/>
              <a:pPr>
                <a:defRPr/>
              </a:pPr>
              <a:t>20-Aug-24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145AFC0-4685-42E3-8859-46B5427EB1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DFAEB0-FBF5-40E7-B445-AC987C1D60A3}" type="slidenum">
              <a:rPr lang="en-US" smtClean="0"/>
              <a:pPr fontAlgn="base">
                <a:spcBef>
                  <a:spcPct val="0"/>
                </a:spcBef>
                <a:spcAft>
                  <a:spcPct val="0"/>
                </a:spcAft>
                <a:defRPr/>
              </a:pPr>
              <a:t>1</a:t>
            </a:fld>
            <a:endParaRPr lang="en-US" smtClean="0"/>
          </a:p>
        </p:txBody>
      </p:sp>
      <p:sp>
        <p:nvSpPr>
          <p:cNvPr id="327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2CF081BD-D0D3-45F8-8752-01F7E7C214EC}" type="slidenum">
              <a:rPr lang="en-US" sz="1200">
                <a:latin typeface="Times New Roman" pitchFamily="18" charset="0"/>
              </a:rPr>
              <a:pPr algn="r" eaLnBrk="0" hangingPunct="0"/>
              <a:t>1</a:t>
            </a:fld>
            <a:endParaRPr lang="en-US" sz="1200">
              <a:latin typeface="Times New Roman" pitchFamily="18" charset="0"/>
            </a:endParaRPr>
          </a:p>
        </p:txBody>
      </p:sp>
      <p:sp>
        <p:nvSpPr>
          <p:cNvPr id="3277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pPr>
              <a:defRPr/>
            </a:pPr>
            <a:fld id="{741FCBED-688D-4D80-867B-4C2F042D44B7}" type="datetimeFigureOut">
              <a:rPr lang="en-US" smtClean="0"/>
              <a:pPr>
                <a:defRPr/>
              </a:pPr>
              <a:t>20-Aug-24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pPr>
              <a:defRPr/>
            </a:pPr>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pPr>
              <a:defRPr/>
            </a:pPr>
            <a:fld id="{0709202D-E055-4BC9-8761-7499D11FC54D}"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1C63E921-2391-4B78-9F9A-37D183FB1D24}" type="datetimeFigureOut">
              <a:rPr lang="en-US" smtClean="0"/>
              <a:pPr>
                <a:defRPr/>
              </a:pPr>
              <a:t>20-Aug-24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875F8D6-AAFB-4B11-B36D-EB5BE409325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pPr>
              <a:defRPr/>
            </a:pPr>
            <a:fld id="{75C91B12-A114-42E4-A8EE-B9738125EB9C}" type="datetimeFigureOut">
              <a:rPr lang="en-US" smtClean="0"/>
              <a:pPr>
                <a:defRPr/>
              </a:pPr>
              <a:t>20-Aug-24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pPr>
              <a:defRPr/>
            </a:pPr>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pPr>
              <a:defRPr/>
            </a:pPr>
            <a:fld id="{9D40E05C-6D58-4EF1-A231-823C8303013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075C6843-03B8-4C0C-8F12-9471DE95C490}" type="datetimeFigureOut">
              <a:rPr lang="en-US" smtClean="0"/>
              <a:pPr>
                <a:defRPr/>
              </a:pPr>
              <a:t>20-Aug-24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FDDE184-13A6-452E-8BA1-5F3B345DA577}"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pPr>
              <a:defRPr/>
            </a:pPr>
            <a:fld id="{887E36F3-DE38-4EEB-BE89-A981B35DA181}" type="datetimeFigureOut">
              <a:rPr lang="en-US" smtClean="0"/>
              <a:pPr>
                <a:defRPr/>
              </a:pPr>
              <a:t>20-Aug-24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pPr>
              <a:defRPr/>
            </a:pPr>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pPr>
              <a:defRPr/>
            </a:pPr>
            <a:fld id="{A6A7F515-B6B9-46C5-BA47-A4C907CAFC3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C76A5B71-EB3C-4470-BD48-860F2C686132}" type="datetimeFigureOut">
              <a:rPr lang="en-US" smtClean="0"/>
              <a:pPr>
                <a:defRPr/>
              </a:pPr>
              <a:t>20-Aug-24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8AAAD461-DCF4-4914-A221-0663D610B427}"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BA2280A3-307C-45F3-8EF3-32B12FEA4E20}" type="datetimeFigureOut">
              <a:rPr lang="en-US" smtClean="0"/>
              <a:pPr>
                <a:defRPr/>
              </a:pPr>
              <a:t>20-Aug-24</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969ADD84-CFBD-423A-9785-62574256F76A}"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fld id="{516A364F-0194-4CB9-88B7-DD16423E2365}" type="datetimeFigureOut">
              <a:rPr lang="en-US" smtClean="0"/>
              <a:pPr>
                <a:defRPr/>
              </a:pPr>
              <a:t>20-Aug-24</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34EF377E-C30E-4AF0-B9D3-C9A500BEEAC3}"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pPr>
              <a:defRPr/>
            </a:pPr>
            <a:fld id="{FF4BF15C-0708-47D4-AE34-2523D5798A6C}" type="datetimeFigureOut">
              <a:rPr lang="en-US" smtClean="0"/>
              <a:pPr>
                <a:defRPr/>
              </a:pPr>
              <a:t>20-Aug-24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22B49927-72DF-4E7F-8309-3A372511C0C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BE4C70CC-179E-4A08-B6E7-8886300D8E3A}" type="datetimeFigureOut">
              <a:rPr lang="en-US" smtClean="0"/>
              <a:pPr>
                <a:defRPr/>
              </a:pPr>
              <a:t>20-Aug-24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1FE1D6F8-A0CD-4B4F-86F1-FFCB03623D40}"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pPr>
              <a:defRPr/>
            </a:pPr>
            <a:fld id="{2F0B0259-FBF8-4401-BAF5-40D57D6CB765}" type="datetimeFigureOut">
              <a:rPr lang="en-US" smtClean="0"/>
              <a:pPr>
                <a:defRPr/>
              </a:pPr>
              <a:t>20-Aug-24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687B6F91-057F-4043-81DB-D088A7AF99EB}" type="slidenum">
              <a:rPr lang="en-US" smtClean="0"/>
              <a:pPr>
                <a:defRPr/>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pPr>
              <a:defRPr/>
            </a:pPr>
            <a:fld id="{8FFBC13B-A8AF-4949-9AA0-4924E80EB398}" type="datetimeFigureOut">
              <a:rPr lang="en-US" smtClean="0"/>
              <a:pPr>
                <a:defRPr/>
              </a:pPr>
              <a:t>20-Aug-24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defRPr/>
            </a:pPr>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defRPr/>
            </a:pPr>
            <a:fld id="{4A6BB522-71BC-4DC1-BF50-947F7F28991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transition>
    <p:cover dir="ru"/>
  </p:transition>
  <p:timing>
    <p:tnLst>
      <p:par>
        <p:cTn id="1" dur="indefinite" restart="never" nodeType="tmRoot"/>
      </p:par>
    </p:tnLst>
  </p:timing>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5"/>
          <p:cNvSpPr>
            <a:spLocks noChangeArrowheads="1"/>
          </p:cNvSpPr>
          <p:nvPr/>
        </p:nvSpPr>
        <p:spPr bwMode="auto">
          <a:xfrm>
            <a:off x="304800" y="228600"/>
            <a:ext cx="7848600" cy="15240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anchor="ctr"/>
          <a:lstStyle/>
          <a:p>
            <a:pPr algn="ctr"/>
            <a:r>
              <a:rPr lang="en-US" sz="3200" b="1" dirty="0" smtClean="0"/>
              <a:t>ADAPTATION OF CONVOLUTIONAL NEURAL NETWORKS FOR DEEPFAKE DETECTION</a:t>
            </a:r>
            <a:endParaRPr lang="en-US" sz="3200" dirty="0" smtClean="0"/>
          </a:p>
        </p:txBody>
      </p:sp>
      <p:sp>
        <p:nvSpPr>
          <p:cNvPr id="2053" name="Text Box 9"/>
          <p:cNvSpPr txBox="1">
            <a:spLocks noChangeArrowheads="1"/>
          </p:cNvSpPr>
          <p:nvPr/>
        </p:nvSpPr>
        <p:spPr bwMode="auto">
          <a:xfrm>
            <a:off x="152400" y="5181600"/>
            <a:ext cx="8610600" cy="677108"/>
          </a:xfrm>
          <a:prstGeom prst="rect">
            <a:avLst/>
          </a:prstGeom>
          <a:noFill/>
          <a:ln w="9525">
            <a:noFill/>
            <a:miter lim="800000"/>
            <a:headEnd/>
            <a:tailEnd/>
          </a:ln>
        </p:spPr>
        <p:txBody>
          <a:bodyPr>
            <a:spAutoFit/>
          </a:bodyPr>
          <a:lstStyle/>
          <a:p>
            <a:pPr eaLnBrk="0" hangingPunct="0">
              <a:spcBef>
                <a:spcPct val="50000"/>
              </a:spcBef>
            </a:pPr>
            <a:r>
              <a:rPr lang="en-US" sz="2000" b="1" dirty="0" smtClean="0">
                <a:solidFill>
                  <a:srgbClr val="FF0000"/>
                </a:solidFill>
                <a:latin typeface="Times New Roman" pitchFamily="18" charset="0"/>
              </a:rPr>
              <a:t>MATRIC NUMBER:</a:t>
            </a:r>
            <a:r>
              <a:rPr lang="en-US" sz="2000" b="1" dirty="0">
                <a:solidFill>
                  <a:srgbClr val="FF0000"/>
                </a:solidFill>
                <a:latin typeface="Times New Roman" pitchFamily="18" charset="0"/>
              </a:rPr>
              <a:t>		</a:t>
            </a:r>
            <a:r>
              <a:rPr lang="en-US" sz="2000" b="1" dirty="0" smtClean="0">
                <a:solidFill>
                  <a:srgbClr val="FF0000"/>
                </a:solidFill>
                <a:latin typeface="Times New Roman" pitchFamily="18" charset="0"/>
              </a:rPr>
              <a:t>            SUPERVISOR IN-CHARGE:</a:t>
            </a:r>
            <a:endParaRPr lang="en-US" sz="2000" b="1" dirty="0">
              <a:solidFill>
                <a:srgbClr val="FF0000"/>
              </a:solidFill>
              <a:latin typeface="Times New Roman" pitchFamily="18" charset="0"/>
            </a:endParaRPr>
          </a:p>
          <a:p>
            <a:pPr eaLnBrk="0" hangingPunct="0"/>
            <a:r>
              <a:rPr lang="en-US" b="1" dirty="0" smtClean="0">
                <a:solidFill>
                  <a:srgbClr val="404040"/>
                </a:solidFill>
                <a:latin typeface="Times New Roman" pitchFamily="18" charset="0"/>
              </a:rPr>
              <a:t>        220102111091                                                              MRS. MAHMOOD</a:t>
            </a:r>
            <a:endParaRPr lang="en-US" b="1" dirty="0">
              <a:solidFill>
                <a:srgbClr val="404040"/>
              </a:solidFill>
              <a:latin typeface="Times New Roman" pitchFamily="18" charset="0"/>
            </a:endParaRPr>
          </a:p>
        </p:txBody>
      </p:sp>
      <p:sp>
        <p:nvSpPr>
          <p:cNvPr id="13318" name="Rectangle 8"/>
          <p:cNvSpPr>
            <a:spLocks noChangeArrowheads="1"/>
          </p:cNvSpPr>
          <p:nvPr/>
        </p:nvSpPr>
        <p:spPr bwMode="auto">
          <a:xfrm>
            <a:off x="2209800" y="2209800"/>
            <a:ext cx="4648200" cy="2185214"/>
          </a:xfrm>
          <a:prstGeom prst="rect">
            <a:avLst/>
          </a:prstGeom>
          <a:noFill/>
          <a:ln w="9525">
            <a:noFill/>
            <a:miter lim="800000"/>
            <a:headEnd/>
            <a:tailEnd/>
          </a:ln>
        </p:spPr>
        <p:txBody>
          <a:bodyPr>
            <a:spAutoFit/>
          </a:bodyPr>
          <a:lstStyle/>
          <a:p>
            <a:pPr algn="ctr" eaLnBrk="0" hangingPunct="0"/>
            <a:r>
              <a:rPr lang="en-US" sz="3600" b="1" dirty="0" smtClean="0">
                <a:latin typeface="Times New Roman" pitchFamily="18" charset="0"/>
              </a:rPr>
              <a:t>BY</a:t>
            </a:r>
          </a:p>
          <a:p>
            <a:pPr algn="ctr" eaLnBrk="0" hangingPunct="0"/>
            <a:endParaRPr lang="en-US" sz="3600" b="1" dirty="0" smtClean="0">
              <a:latin typeface="Times New Roman" pitchFamily="18" charset="0"/>
            </a:endParaRPr>
          </a:p>
          <a:p>
            <a:pPr algn="ctr" eaLnBrk="0" hangingPunct="0"/>
            <a:r>
              <a:rPr lang="en-US" sz="3200" b="1" dirty="0" smtClean="0"/>
              <a:t>ABDULAKEEM SHUKURAT ABIKE</a:t>
            </a:r>
            <a:endParaRPr lang="en-US" sz="3600" b="1" dirty="0">
              <a:latin typeface="Calibri" pitchFamily="34" charset="0"/>
            </a:endParaRPr>
          </a:p>
        </p:txBody>
      </p:sp>
      <p:sp>
        <p:nvSpPr>
          <p:cNvPr id="13319" name="Rectangle 1"/>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en-US"/>
          </a:p>
        </p:txBody>
      </p:sp>
      <p:sp>
        <p:nvSpPr>
          <p:cNvPr id="13324" name="AutoShape 12"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6" name="AutoShape 14"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8" name="AutoShape 16" descr="Cryptography"/>
          <p:cNvSpPr>
            <a:spLocks noChangeAspect="1" noChangeArrowheads="1"/>
          </p:cNvSpPr>
          <p:nvPr/>
        </p:nvSpPr>
        <p:spPr bwMode="auto">
          <a:xfrm>
            <a:off x="2590800" y="2057400"/>
            <a:ext cx="3810000" cy="2695575"/>
          </a:xfrm>
          <a:prstGeom prst="rect">
            <a:avLst/>
          </a:prstGeom>
          <a:noFill/>
        </p:spPr>
        <p:txBody>
          <a:bodyPr/>
          <a:lstStyle/>
          <a:p>
            <a:endParaRPr lang="en-US"/>
          </a:p>
        </p:txBody>
      </p:sp>
    </p:spTree>
  </p:cSld>
  <p:clrMapOvr>
    <a:masterClrMapping/>
  </p:clrMapOvr>
  <p:transition>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239000" cy="746760"/>
          </a:xfrm>
        </p:spPr>
        <p:txBody>
          <a:bodyPr>
            <a:normAutofit/>
          </a:bodyPr>
          <a:lstStyle/>
          <a:p>
            <a:r>
              <a:rPr lang="en-US" dirty="0" smtClean="0"/>
              <a:t>Flowchart</a:t>
            </a:r>
            <a:endParaRPr lang="en-US" b="1" dirty="0"/>
          </a:p>
        </p:txBody>
      </p:sp>
      <p:pic>
        <p:nvPicPr>
          <p:cNvPr id="4" name="Picture 3" descr="C:\Users\USER\Desktop\download.png"/>
          <p:cNvPicPr>
            <a:picLocks noChangeAspect="1" noChangeArrowheads="1"/>
          </p:cNvPicPr>
          <p:nvPr/>
        </p:nvPicPr>
        <p:blipFill>
          <a:blip r:embed="rId2"/>
          <a:srcRect/>
          <a:stretch>
            <a:fillRect/>
          </a:stretch>
        </p:blipFill>
        <p:spPr bwMode="auto">
          <a:xfrm>
            <a:off x="2438400" y="1132994"/>
            <a:ext cx="4343400" cy="5571836"/>
          </a:xfrm>
          <a:prstGeom prst="rect">
            <a:avLst/>
          </a:prstGeom>
          <a:ln>
            <a:noFill/>
          </a:ln>
          <a:effectLst>
            <a:softEdge rad="112500"/>
          </a:effectLst>
        </p:spPr>
      </p:pic>
    </p:spTree>
  </p:cSld>
  <p:clrMapOvr>
    <a:masterClrMapping/>
  </p:clrMapOvr>
  <p:transition>
    <p:cover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239000" cy="624840"/>
          </a:xfrm>
        </p:spPr>
        <p:txBody>
          <a:bodyPr/>
          <a:lstStyle/>
          <a:p>
            <a:r>
              <a:rPr lang="en-US" dirty="0" smtClean="0"/>
              <a:t>SYSTEM ARCHITECTURE</a:t>
            </a:r>
            <a:endParaRPr lang="en-US" dirty="0"/>
          </a:p>
        </p:txBody>
      </p:sp>
      <p:pic>
        <p:nvPicPr>
          <p:cNvPr id="1026" name="Picture 2" descr="C:\Users\USER\Desktop\download.jpg"/>
          <p:cNvPicPr>
            <a:picLocks noChangeAspect="1" noChangeArrowheads="1"/>
          </p:cNvPicPr>
          <p:nvPr/>
        </p:nvPicPr>
        <p:blipFill>
          <a:blip r:embed="rId2"/>
          <a:srcRect/>
          <a:stretch>
            <a:fillRect/>
          </a:stretch>
        </p:blipFill>
        <p:spPr bwMode="auto">
          <a:xfrm>
            <a:off x="304800" y="1524000"/>
            <a:ext cx="7514863" cy="3733800"/>
          </a:xfrm>
          <a:prstGeom prst="rect">
            <a:avLst/>
          </a:prstGeom>
          <a:noFill/>
        </p:spPr>
      </p:pic>
    </p:spTree>
  </p:cSld>
  <p:clrMapOvr>
    <a:masterClrMapping/>
  </p:clrMapOvr>
  <p:transition>
    <p:cover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04800" y="228600"/>
            <a:ext cx="8534400" cy="758825"/>
          </a:xfrm>
        </p:spPr>
        <p:txBody>
          <a:bodyPr>
            <a:normAutofit/>
          </a:bodyPr>
          <a:lstStyle/>
          <a:p>
            <a:pPr>
              <a:defRPr/>
            </a:pPr>
            <a:r>
              <a:rPr lang="en-US" sz="3600" b="1" dirty="0" smtClean="0"/>
              <a:t>SYSTEM REQUIREMENTS</a:t>
            </a:r>
            <a:endParaRPr lang="en-US" b="1" dirty="0" smtClean="0"/>
          </a:p>
        </p:txBody>
      </p:sp>
      <p:sp>
        <p:nvSpPr>
          <p:cNvPr id="19459" name="Content Placeholder 2"/>
          <p:cNvSpPr>
            <a:spLocks noGrp="1"/>
          </p:cNvSpPr>
          <p:nvPr>
            <p:ph idx="1"/>
          </p:nvPr>
        </p:nvSpPr>
        <p:spPr>
          <a:xfrm>
            <a:off x="304800" y="1219200"/>
            <a:ext cx="8534400" cy="4846320"/>
          </a:xfrm>
        </p:spPr>
        <p:txBody>
          <a:bodyPr>
            <a:normAutofit lnSpcReduction="10000"/>
          </a:bodyPr>
          <a:lstStyle/>
          <a:p>
            <a:r>
              <a:rPr lang="en-US" sz="1900" dirty="0" smtClean="0">
                <a:latin typeface="Times New Roman" pitchFamily="18" charset="0"/>
                <a:cs typeface="Times New Roman" pitchFamily="18" charset="0"/>
              </a:rPr>
              <a:t>.</a:t>
            </a:r>
            <a:r>
              <a:rPr lang="en-US" sz="2400" dirty="0" smtClean="0"/>
              <a:t> Memory (RAM): Minimum 4 GB RAM</a:t>
            </a:r>
          </a:p>
          <a:p>
            <a:r>
              <a:rPr lang="en-US" sz="2400" dirty="0" smtClean="0"/>
              <a:t>  Storage (Hard Disk): Minimum 500 GB free space</a:t>
            </a:r>
          </a:p>
          <a:p>
            <a:r>
              <a:rPr lang="en-US" sz="2400" dirty="0" smtClean="0"/>
              <a:t>  CPU: Minimum 2 GHz multi-core processor</a:t>
            </a:r>
          </a:p>
          <a:p>
            <a:r>
              <a:rPr lang="en-US" sz="2400" dirty="0" smtClean="0"/>
              <a:t>  Network: Reliable internet connection with sufficient bandwidth.</a:t>
            </a:r>
          </a:p>
          <a:p>
            <a:endParaRPr lang="en-US" sz="800" dirty="0" smtClean="0"/>
          </a:p>
          <a:p>
            <a:pPr>
              <a:buNone/>
            </a:pPr>
            <a:endParaRPr lang="en-US" sz="200" dirty="0" smtClean="0"/>
          </a:p>
          <a:p>
            <a:pPr>
              <a:buNone/>
            </a:pPr>
            <a:r>
              <a:rPr lang="en-US" sz="2800" b="1" dirty="0" smtClean="0"/>
              <a:t>	SOFTWARE REQUIREMENTS</a:t>
            </a:r>
          </a:p>
          <a:p>
            <a:pPr marL="566928" indent="-457200">
              <a:buAutoNum type="arabicPeriod"/>
            </a:pPr>
            <a:r>
              <a:rPr lang="en-US" sz="2400" dirty="0" smtClean="0"/>
              <a:t>PYTHON</a:t>
            </a:r>
          </a:p>
          <a:p>
            <a:pPr marL="566928" indent="-457200">
              <a:buAutoNum type="arabicPeriod"/>
            </a:pPr>
            <a:r>
              <a:rPr lang="en-US" sz="2400" dirty="0" smtClean="0"/>
              <a:t>PANDAS</a:t>
            </a:r>
          </a:p>
          <a:p>
            <a:pPr marL="566928" indent="-457200">
              <a:buAutoNum type="arabicPeriod"/>
            </a:pPr>
            <a:r>
              <a:rPr lang="en-US" sz="2400" dirty="0" smtClean="0"/>
              <a:t>NUMPY</a:t>
            </a:r>
          </a:p>
          <a:p>
            <a:pPr marL="566928" indent="-457200">
              <a:buAutoNum type="arabicPeriod"/>
            </a:pPr>
            <a:r>
              <a:rPr lang="en-US" sz="2400" dirty="0" smtClean="0"/>
              <a:t>TRANSFLOW</a:t>
            </a:r>
          </a:p>
          <a:p>
            <a:pPr marL="566928" indent="-457200">
              <a:buAutoNum type="arabicPeriod"/>
            </a:pPr>
            <a:r>
              <a:rPr lang="en-US" sz="2400" dirty="0" smtClean="0"/>
              <a:t>KERAS</a:t>
            </a:r>
          </a:p>
          <a:p>
            <a:endParaRPr lang="en-US" sz="2400" dirty="0" smtClean="0"/>
          </a:p>
          <a:p>
            <a:endParaRPr lang="en-US" sz="2400" dirty="0" smtClean="0"/>
          </a:p>
          <a:p>
            <a:endParaRPr lang="en-US" sz="2400" dirty="0" smtClean="0">
              <a:latin typeface="Times New Roman" pitchFamily="18" charset="0"/>
              <a:cs typeface="Times New Roman" pitchFamily="18" charset="0"/>
            </a:endParaRPr>
          </a:p>
          <a:p>
            <a:pPr lvl="1">
              <a:buNone/>
            </a:pPr>
            <a:endParaRPr lang="en-US" sz="2400" dirty="0" smtClean="0">
              <a:latin typeface="Times New Roman" pitchFamily="18" charset="0"/>
              <a:cs typeface="Times New Roman" pitchFamily="18" charset="0"/>
            </a:endParaRPr>
          </a:p>
          <a:p>
            <a:pPr lvl="1"/>
            <a:endParaRPr lang="en-US" sz="1900" b="1" dirty="0" smtClean="0">
              <a:solidFill>
                <a:srgbClr val="FF0000"/>
              </a:solidFill>
              <a:latin typeface="Times New Roman" pitchFamily="18" charset="0"/>
              <a:cs typeface="Times New Roman" pitchFamily="18" charset="0"/>
            </a:endParaRPr>
          </a:p>
          <a:p>
            <a:endParaRPr lang="en-US" sz="2400" b="1" dirty="0" smtClean="0">
              <a:solidFill>
                <a:srgbClr val="FF0000"/>
              </a:solidFill>
              <a:latin typeface="Times New Roman" pitchFamily="18" charset="0"/>
              <a:cs typeface="Times New Roman" pitchFamily="18" charset="0"/>
            </a:endParaRPr>
          </a:p>
          <a:p>
            <a:pPr>
              <a:buNone/>
            </a:pPr>
            <a:endParaRPr lang="en-US" dirty="0" smtClean="0"/>
          </a:p>
          <a:p>
            <a:pPr>
              <a:buNone/>
            </a:pPr>
            <a:endParaRPr lang="en-US" dirty="0"/>
          </a:p>
        </p:txBody>
      </p:sp>
    </p:spTree>
  </p:cSld>
  <p:clrMapOvr>
    <a:masterClrMapping/>
  </p:clrMapOvr>
  <p:transition>
    <p:cover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28600"/>
            <a:ext cx="8534400" cy="758825"/>
          </a:xfrm>
        </p:spPr>
        <p:txBody>
          <a:bodyPr>
            <a:normAutofit/>
          </a:bodyPr>
          <a:lstStyle/>
          <a:p>
            <a:pPr>
              <a:defRPr/>
            </a:pPr>
            <a:r>
              <a:rPr lang="en-US" sz="4000" dirty="0" smtClean="0">
                <a:latin typeface="Times New Roman" pitchFamily="18" charset="0"/>
                <a:cs typeface="Times New Roman" pitchFamily="18" charset="0"/>
              </a:rPr>
              <a:t>Result </a:t>
            </a:r>
            <a:endParaRPr lang="en-US" dirty="0" smtClean="0"/>
          </a:p>
        </p:txBody>
      </p:sp>
      <p:sp>
        <p:nvSpPr>
          <p:cNvPr id="20483" name="Content Placeholder 2"/>
          <p:cNvSpPr>
            <a:spLocks noGrp="1"/>
          </p:cNvSpPr>
          <p:nvPr>
            <p:ph idx="1"/>
          </p:nvPr>
        </p:nvSpPr>
        <p:spPr>
          <a:xfrm>
            <a:off x="304800" y="1219200"/>
            <a:ext cx="7772400" cy="4846320"/>
          </a:xfrm>
        </p:spPr>
        <p:txBody>
          <a:bodyPr>
            <a:normAutofit/>
          </a:bodyPr>
          <a:lstStyle/>
          <a:p>
            <a:r>
              <a:rPr lang="en-US" sz="2400" b="1" dirty="0" smtClean="0"/>
              <a:t>N</a:t>
            </a:r>
          </a:p>
        </p:txBody>
      </p:sp>
    </p:spTree>
  </p:cSld>
  <p:clrMapOvr>
    <a:masterClrMapping/>
  </p:clrMapOvr>
  <p:transition>
    <p:cover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228600" y="152400"/>
            <a:ext cx="8534400" cy="758825"/>
          </a:xfrm>
        </p:spPr>
        <p:txBody>
          <a:bodyPr>
            <a:normAutofit/>
          </a:bodyPr>
          <a:lstStyle/>
          <a:p>
            <a:pPr>
              <a:lnSpc>
                <a:spcPct val="90000"/>
              </a:lnSpc>
            </a:pPr>
            <a:r>
              <a:rPr lang="en-US" sz="3600" b="1" dirty="0" smtClean="0">
                <a:latin typeface="Times New Roman" pitchFamily="18" charset="0"/>
                <a:cs typeface="Times New Roman" pitchFamily="18" charset="0"/>
              </a:rPr>
              <a:t> CONTRIBUTION TO KNOWLEDGE</a:t>
            </a:r>
          </a:p>
        </p:txBody>
      </p:sp>
      <p:sp>
        <p:nvSpPr>
          <p:cNvPr id="4" name="TextBox 3"/>
          <p:cNvSpPr txBox="1"/>
          <p:nvPr/>
        </p:nvSpPr>
        <p:spPr>
          <a:xfrm>
            <a:off x="304800" y="1143000"/>
            <a:ext cx="7467600" cy="1938992"/>
          </a:xfrm>
          <a:prstGeom prst="rect">
            <a:avLst/>
          </a:prstGeom>
          <a:noFill/>
        </p:spPr>
        <p:txBody>
          <a:bodyPr wrap="square" rtlCol="0">
            <a:spAutoFit/>
          </a:bodyPr>
          <a:lstStyle/>
          <a:p>
            <a:pPr algn="just"/>
            <a:r>
              <a:rPr lang="en-US" sz="2400" dirty="0" smtClean="0"/>
              <a:t>      This study contributes to knowledge by advancing detection techniques for </a:t>
            </a:r>
            <a:r>
              <a:rPr lang="en-US" sz="2400" dirty="0" err="1" smtClean="0"/>
              <a:t>DeepFakes</a:t>
            </a:r>
            <a:r>
              <a:rPr lang="en-US" sz="2400" dirty="0" smtClean="0"/>
              <a:t>, improving the understanding of GAN-based media synthesis, and providing strategies to mitigate the societal risks posed by AI-generated fake content.</a:t>
            </a:r>
            <a:endParaRPr lang="en-US" sz="2400" dirty="0"/>
          </a:p>
        </p:txBody>
      </p:sp>
    </p:spTree>
  </p:cSld>
  <p:clrMapOvr>
    <a:masterClrMapping/>
  </p:clrMapOvr>
  <p:transition>
    <p:cover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228600"/>
            <a:ext cx="8534400" cy="758825"/>
          </a:xfrm>
        </p:spPr>
        <p:txBody>
          <a:bodyPr>
            <a:normAutofit/>
          </a:bodyPr>
          <a:lstStyle/>
          <a:p>
            <a:pPr eaLnBrk="1" fontAlgn="auto" hangingPunct="1">
              <a:spcAft>
                <a:spcPts val="0"/>
              </a:spcAft>
              <a:defRPr/>
            </a:pPr>
            <a:r>
              <a:rPr lang="en-US" b="1" dirty="0" smtClean="0"/>
              <a:t>RELATED WORKS</a:t>
            </a:r>
            <a:endParaRPr lang="en-US" dirty="0" smtClean="0"/>
          </a:p>
        </p:txBody>
      </p:sp>
      <p:sp>
        <p:nvSpPr>
          <p:cNvPr id="18435" name="Content Placeholder 2"/>
          <p:cNvSpPr>
            <a:spLocks noGrp="1"/>
          </p:cNvSpPr>
          <p:nvPr>
            <p:ph idx="1"/>
          </p:nvPr>
        </p:nvSpPr>
        <p:spPr>
          <a:xfrm>
            <a:off x="304800" y="1143000"/>
            <a:ext cx="7772400" cy="5334000"/>
          </a:xfrm>
        </p:spPr>
        <p:txBody>
          <a:bodyPr>
            <a:normAutofit lnSpcReduction="10000"/>
          </a:bodyPr>
          <a:lstStyle/>
          <a:p>
            <a:pPr>
              <a:buNone/>
            </a:pPr>
            <a:r>
              <a:rPr lang="en-US" sz="2400" b="1" dirty="0" smtClean="0">
                <a:latin typeface="Times New Roman" pitchFamily="18" charset="0"/>
                <a:cs typeface="Times New Roman" pitchFamily="18" charset="0"/>
              </a:rPr>
              <a:t> Researchers have been investigating how DNNs can enhance education quality and improve student outcomes.</a:t>
            </a:r>
          </a:p>
          <a:p>
            <a:pPr>
              <a:buNone/>
            </a:pPr>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t>Combating </a:t>
            </a:r>
            <a:r>
              <a:rPr lang="en-US" sz="2400" dirty="0" err="1" smtClean="0"/>
              <a:t>Deepfake</a:t>
            </a:r>
            <a:r>
              <a:rPr lang="en-US" sz="2400" dirty="0" smtClean="0"/>
              <a:t> Videos with Deep Learning:</a:t>
            </a:r>
            <a:endParaRPr lang="en-US" sz="2400" dirty="0" smtClean="0">
              <a:latin typeface="Times New Roman" pitchFamily="18" charset="0"/>
              <a:cs typeface="Times New Roman" pitchFamily="18" charset="0"/>
            </a:endParaRPr>
          </a:p>
          <a:p>
            <a:pPr>
              <a:buFont typeface="Wingdings" pitchFamily="2" charset="2"/>
              <a:buChar char="q"/>
            </a:pPr>
            <a:endParaRPr lang="en-US" sz="2400" dirty="0" smtClean="0">
              <a:latin typeface="Times New Roman" pitchFamily="18" charset="0"/>
              <a:cs typeface="Times New Roman" pitchFamily="18" charset="0"/>
            </a:endParaRPr>
          </a:p>
          <a:p>
            <a:pPr>
              <a:buFont typeface="Wingdings" pitchFamily="2" charset="2"/>
              <a:buChar char="q"/>
            </a:pPr>
            <a:r>
              <a:rPr lang="en-US" sz="2400" dirty="0" smtClean="0"/>
              <a:t>Explores state-of-the-art methods for detecting </a:t>
            </a:r>
            <a:r>
              <a:rPr lang="en-US" sz="2400" dirty="0" err="1" smtClean="0"/>
              <a:t>deepfakes</a:t>
            </a:r>
            <a:r>
              <a:rPr lang="en-US" sz="2400" dirty="0" smtClean="0"/>
              <a:t>, including the use of </a:t>
            </a:r>
            <a:r>
              <a:rPr lang="en-US" sz="2400" dirty="0" err="1" smtClean="0"/>
              <a:t>convolutional</a:t>
            </a:r>
            <a:r>
              <a:rPr lang="en-US" sz="2400" dirty="0" smtClean="0"/>
              <a:t> neural networks (CNNs) and recurrent neural networks (RNNs).</a:t>
            </a:r>
          </a:p>
          <a:p>
            <a:pPr>
              <a:buFont typeface="Wingdings" pitchFamily="2" charset="2"/>
              <a:buChar char="q"/>
            </a:pPr>
            <a:endParaRPr lang="en-US" sz="2400" dirty="0" smtClean="0"/>
          </a:p>
          <a:p>
            <a:pPr>
              <a:buFont typeface="Wingdings" pitchFamily="2" charset="2"/>
              <a:buChar char="q"/>
            </a:pPr>
            <a:r>
              <a:rPr lang="en-US" sz="2400" dirty="0" smtClean="0"/>
              <a:t>Utilizes deep learning models to detect </a:t>
            </a:r>
            <a:r>
              <a:rPr lang="en-US" sz="2400" dirty="0" err="1" smtClean="0"/>
              <a:t>deepfake</a:t>
            </a:r>
            <a:r>
              <a:rPr lang="en-US" sz="2400" dirty="0" smtClean="0"/>
              <a:t> videos, focusing on temporal and spatial discrepancies.</a:t>
            </a:r>
          </a:p>
        </p:txBody>
      </p:sp>
    </p:spTree>
  </p:cSld>
  <p:clrMapOvr>
    <a:masterClrMapping/>
  </p:clrMapOvr>
  <p:transition>
    <p:cover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r>
              <a:rPr lang="en-US" sz="3600" b="1" dirty="0" smtClean="0">
                <a:latin typeface="Times New Roman" pitchFamily="18" charset="0"/>
                <a:cs typeface="Times New Roman" pitchFamily="18" charset="0"/>
              </a:rPr>
              <a:t>FUTURE WORK</a:t>
            </a:r>
            <a:endParaRPr lang="en-US" b="1" dirty="0"/>
          </a:p>
        </p:txBody>
      </p:sp>
      <p:sp>
        <p:nvSpPr>
          <p:cNvPr id="3" name="Content Placeholder 2"/>
          <p:cNvSpPr>
            <a:spLocks noGrp="1"/>
          </p:cNvSpPr>
          <p:nvPr>
            <p:ph idx="1"/>
          </p:nvPr>
        </p:nvSpPr>
        <p:spPr>
          <a:xfrm>
            <a:off x="381000" y="1219200"/>
            <a:ext cx="7620000" cy="4846320"/>
          </a:xfrm>
        </p:spPr>
        <p:txBody>
          <a:bodyPr>
            <a:normAutofit/>
          </a:bodyPr>
          <a:lstStyle/>
          <a:p>
            <a:pPr>
              <a:buNone/>
            </a:pPr>
            <a:r>
              <a:rPr lang="en-US" sz="2800" b="1" dirty="0" smtClean="0"/>
              <a:t>	Continued development of new features based on:</a:t>
            </a:r>
          </a:p>
          <a:p>
            <a:pPr>
              <a:buNone/>
            </a:pPr>
            <a:endParaRPr lang="en-US" sz="2400" dirty="0" smtClean="0"/>
          </a:p>
          <a:p>
            <a:pPr>
              <a:buNone/>
            </a:pPr>
            <a:r>
              <a:rPr lang="en-US" sz="2400" dirty="0" smtClean="0"/>
              <a:t> 	1. </a:t>
            </a:r>
            <a:r>
              <a:rPr lang="en-US" dirty="0" smtClean="0"/>
              <a:t>Develop hybrid models that combine various detection techniques for improved robustness and accuracy.</a:t>
            </a:r>
          </a:p>
          <a:p>
            <a:pPr>
              <a:buNone/>
            </a:pPr>
            <a:r>
              <a:rPr lang="en-US" dirty="0" smtClean="0"/>
              <a:t>	2. Create real-time detection systems that can be deployed on resource-constrained devices.</a:t>
            </a:r>
          </a:p>
          <a:p>
            <a:pPr>
              <a:buNone/>
            </a:pPr>
            <a:r>
              <a:rPr lang="en-US" dirty="0" smtClean="0"/>
              <a:t>	</a:t>
            </a:r>
            <a:endParaRPr lang="en-US" dirty="0"/>
          </a:p>
        </p:txBody>
      </p:sp>
    </p:spTree>
  </p:cSld>
  <p:clrMapOvr>
    <a:masterClrMapping/>
  </p:clrMapOvr>
  <p:transition>
    <p:cover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lstStyle/>
          <a:p>
            <a:pPr>
              <a:lnSpc>
                <a:spcPct val="90000"/>
              </a:lnSpc>
            </a:pPr>
            <a:r>
              <a:rPr lang="en-US" sz="3600" b="1" dirty="0" smtClean="0">
                <a:latin typeface="Times New Roman" pitchFamily="18" charset="0"/>
                <a:cs typeface="Times New Roman" pitchFamily="18" charset="0"/>
              </a:rPr>
              <a:t>  CONCLUSION</a:t>
            </a:r>
          </a:p>
        </p:txBody>
      </p:sp>
      <p:sp>
        <p:nvSpPr>
          <p:cNvPr id="3" name="Content Placeholder 2"/>
          <p:cNvSpPr>
            <a:spLocks noGrp="1"/>
          </p:cNvSpPr>
          <p:nvPr>
            <p:ph idx="1"/>
          </p:nvPr>
        </p:nvSpPr>
        <p:spPr>
          <a:xfrm>
            <a:off x="228600" y="1295400"/>
            <a:ext cx="7772400" cy="4389120"/>
          </a:xfrm>
        </p:spPr>
        <p:txBody>
          <a:bodyPr>
            <a:normAutofit/>
          </a:bodyPr>
          <a:lstStyle/>
          <a:p>
            <a:pPr algn="just">
              <a:buNone/>
            </a:pPr>
            <a:r>
              <a:rPr lang="en-US" dirty="0" smtClean="0"/>
              <a:t>	        Deep learning has significantly improved the accuracy and efficiency of detecting </a:t>
            </a:r>
            <a:r>
              <a:rPr lang="en-US" dirty="0" err="1" smtClean="0"/>
              <a:t>deepfakes</a:t>
            </a:r>
            <a:r>
              <a:rPr lang="en-US" dirty="0" smtClean="0"/>
              <a:t>. Continuous research is essential to keep pace with evolving </a:t>
            </a:r>
            <a:r>
              <a:rPr lang="en-US" dirty="0" err="1" smtClean="0"/>
              <a:t>deepfake</a:t>
            </a:r>
            <a:r>
              <a:rPr lang="en-US" dirty="0" smtClean="0"/>
              <a:t> technologies. Future efforts should focus on exploring hybrid models and developing real-time detection systems. Collaboration among researchers is vital to address emerging challenges,</a:t>
            </a:r>
            <a:endParaRPr lang="en-US" dirty="0"/>
          </a:p>
        </p:txBody>
      </p:sp>
    </p:spTree>
  </p:cSld>
  <p:clrMapOvr>
    <a:masterClrMapping/>
  </p:clrMapOvr>
  <p:transition>
    <p:cover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81000" y="228600"/>
            <a:ext cx="7772400" cy="609600"/>
          </a:xfrm>
        </p:spPr>
        <p:txBody>
          <a:bodyPr>
            <a:normAutofit fontScale="90000"/>
          </a:bodyPr>
          <a:lstStyle/>
          <a:p>
            <a:pPr eaLnBrk="1" fontAlgn="auto" hangingPunct="1">
              <a:spcAft>
                <a:spcPts val="0"/>
              </a:spcAft>
              <a:defRPr/>
            </a:pPr>
            <a:r>
              <a:rPr lang="en-US" b="1" dirty="0" smtClean="0"/>
              <a:t> </a:t>
            </a:r>
            <a:r>
              <a:rPr lang="en-US" dirty="0" smtClean="0"/>
              <a:t/>
            </a:r>
            <a:br>
              <a:rPr lang="en-US" dirty="0" smtClean="0"/>
            </a:br>
            <a:r>
              <a:rPr lang="en-US" b="1" dirty="0" smtClean="0"/>
              <a:t>REFERENCE</a:t>
            </a:r>
            <a:endParaRPr lang="en-US" dirty="0" smtClean="0"/>
          </a:p>
        </p:txBody>
      </p:sp>
      <p:sp>
        <p:nvSpPr>
          <p:cNvPr id="6" name="Rectangle 5"/>
          <p:cNvSpPr/>
          <p:nvPr/>
        </p:nvSpPr>
        <p:spPr>
          <a:xfrm>
            <a:off x="304800" y="1066800"/>
            <a:ext cx="7696200" cy="5262979"/>
          </a:xfrm>
          <a:prstGeom prst="rect">
            <a:avLst/>
          </a:prstGeom>
        </p:spPr>
        <p:txBody>
          <a:bodyPr wrap="square">
            <a:spAutoFit/>
          </a:bodyPr>
          <a:lstStyle/>
          <a:p>
            <a:pPr algn="ctr"/>
            <a:r>
              <a:rPr lang="en-US" sz="2400" dirty="0" err="1" smtClean="0"/>
              <a:t>Mirza</a:t>
            </a:r>
            <a:r>
              <a:rPr lang="en-US" sz="2400" dirty="0" smtClean="0"/>
              <a:t>, M., &amp; </a:t>
            </a:r>
            <a:r>
              <a:rPr lang="en-US" sz="2400" dirty="0" err="1" smtClean="0"/>
              <a:t>Osindero</a:t>
            </a:r>
            <a:r>
              <a:rPr lang="en-US" sz="2400" dirty="0" smtClean="0"/>
              <a:t>, S. (2024). </a:t>
            </a:r>
            <a:r>
              <a:rPr lang="en-US" sz="2400" b="1" dirty="0" smtClean="0"/>
              <a:t>Generative adversarial networks: Advances and applications</a:t>
            </a:r>
            <a:r>
              <a:rPr lang="en-US" sz="2400" dirty="0" smtClean="0"/>
              <a:t>. </a:t>
            </a:r>
            <a:r>
              <a:rPr lang="en-US" sz="2400" i="1" dirty="0" smtClean="0"/>
              <a:t>Journal of Artificial Intelligence Research</a:t>
            </a:r>
            <a:r>
              <a:rPr lang="en-US" sz="2400" dirty="0" smtClean="0"/>
              <a:t>, 45(2), 123-145.</a:t>
            </a:r>
          </a:p>
          <a:p>
            <a:pPr algn="ctr"/>
            <a:endParaRPr lang="en-US" sz="2400" u="sng" dirty="0" smtClean="0">
              <a:latin typeface="Times New Roman" pitchFamily="18" charset="0"/>
              <a:cs typeface="Times New Roman" pitchFamily="18" charset="0"/>
            </a:endParaRPr>
          </a:p>
          <a:p>
            <a:pPr algn="ctr"/>
            <a:r>
              <a:rPr lang="en-US" sz="2400" dirty="0" err="1" smtClean="0"/>
              <a:t>Goodfellow</a:t>
            </a:r>
            <a:r>
              <a:rPr lang="en-US" sz="2400" dirty="0" smtClean="0"/>
              <a:t>, I., </a:t>
            </a:r>
            <a:r>
              <a:rPr lang="en-US" sz="2400" dirty="0" err="1" smtClean="0"/>
              <a:t>Pouget-Abadie</a:t>
            </a:r>
            <a:r>
              <a:rPr lang="en-US" sz="2400" dirty="0" smtClean="0"/>
              <a:t>, J., </a:t>
            </a:r>
            <a:r>
              <a:rPr lang="en-US" sz="2400" dirty="0" err="1" smtClean="0"/>
              <a:t>Mirza</a:t>
            </a:r>
            <a:r>
              <a:rPr lang="en-US" sz="2400" dirty="0" smtClean="0"/>
              <a:t>, M., </a:t>
            </a:r>
            <a:r>
              <a:rPr lang="en-US" sz="2400" dirty="0" err="1" smtClean="0"/>
              <a:t>Xu</a:t>
            </a:r>
            <a:r>
              <a:rPr lang="en-US" sz="2400" dirty="0" smtClean="0"/>
              <a:t>, B., </a:t>
            </a:r>
            <a:r>
              <a:rPr lang="en-US" sz="2400" dirty="0" err="1" smtClean="0"/>
              <a:t>Warde</a:t>
            </a:r>
            <a:r>
              <a:rPr lang="en-US" sz="2400" dirty="0" smtClean="0"/>
              <a:t>-Farley, D., </a:t>
            </a:r>
            <a:r>
              <a:rPr lang="en-US" sz="2400" dirty="0" err="1" smtClean="0"/>
              <a:t>Ozair</a:t>
            </a:r>
            <a:r>
              <a:rPr lang="en-US" sz="2400" dirty="0" smtClean="0"/>
              <a:t>, S., ... &amp; </a:t>
            </a:r>
            <a:r>
              <a:rPr lang="en-US" sz="2400" dirty="0" err="1" smtClean="0"/>
              <a:t>Courville</a:t>
            </a:r>
            <a:r>
              <a:rPr lang="en-US" sz="2400" dirty="0" smtClean="0"/>
              <a:t>, A. (2014). Generative adversarial nets. </a:t>
            </a:r>
            <a:r>
              <a:rPr lang="en-US" sz="2400" i="1" dirty="0" smtClean="0"/>
              <a:t>In Advances in Neural Information Processing Systems</a:t>
            </a:r>
            <a:r>
              <a:rPr lang="en-US" sz="2400" dirty="0" smtClean="0"/>
              <a:t> (pp. 27-42).</a:t>
            </a:r>
          </a:p>
          <a:p>
            <a:pPr algn="ctr"/>
            <a:endParaRPr lang="en-US" sz="2400" u="sng" dirty="0" smtClean="0">
              <a:latin typeface="Times New Roman" pitchFamily="18" charset="0"/>
              <a:cs typeface="Times New Roman" pitchFamily="18" charset="0"/>
            </a:endParaRPr>
          </a:p>
          <a:p>
            <a:pPr algn="ctr"/>
            <a:r>
              <a:rPr lang="en-US" sz="2400" dirty="0" err="1" smtClean="0"/>
              <a:t>Karras</a:t>
            </a:r>
            <a:r>
              <a:rPr lang="en-US" sz="2400" dirty="0" smtClean="0"/>
              <a:t>, T., </a:t>
            </a:r>
            <a:r>
              <a:rPr lang="en-US" sz="2400" dirty="0" err="1" smtClean="0"/>
              <a:t>Aila</a:t>
            </a:r>
            <a:r>
              <a:rPr lang="en-US" sz="2400" dirty="0" smtClean="0"/>
              <a:t>, T., </a:t>
            </a:r>
            <a:r>
              <a:rPr lang="en-US" sz="2400" dirty="0" err="1" smtClean="0"/>
              <a:t>Laine</a:t>
            </a:r>
            <a:r>
              <a:rPr lang="en-US" sz="2400" dirty="0" smtClean="0"/>
              <a:t>, S., &amp; </a:t>
            </a:r>
            <a:r>
              <a:rPr lang="en-US" sz="2400" dirty="0" err="1" smtClean="0"/>
              <a:t>Lehtinen</a:t>
            </a:r>
            <a:r>
              <a:rPr lang="en-US" sz="2400" dirty="0" smtClean="0"/>
              <a:t>, J. (2017). Progressive growing of GANs for improved quality, stability, and variation. </a:t>
            </a:r>
            <a:r>
              <a:rPr lang="en-US" sz="2400" i="1" dirty="0" smtClean="0"/>
              <a:t>In Proceedings of the International Conference on Learning Representations</a:t>
            </a:r>
            <a:r>
              <a:rPr lang="en-US" sz="2400" dirty="0" smtClean="0"/>
              <a:t>.</a:t>
            </a:r>
            <a:endParaRPr lang="en-US" sz="2400" u="sng"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download.png"/>
          <p:cNvPicPr>
            <a:picLocks noChangeAspect="1" noChangeArrowheads="1"/>
          </p:cNvPicPr>
          <p:nvPr/>
        </p:nvPicPr>
        <p:blipFill>
          <a:blip r:embed="rId2"/>
          <a:srcRect/>
          <a:stretch>
            <a:fillRect/>
          </a:stretch>
        </p:blipFill>
        <p:spPr bwMode="auto">
          <a:xfrm>
            <a:off x="1676400" y="2530475"/>
            <a:ext cx="5887407" cy="2498725"/>
          </a:xfrm>
          <a:prstGeom prst="rect">
            <a:avLst/>
          </a:prstGeom>
          <a:noFill/>
        </p:spPr>
      </p:pic>
    </p:spTree>
  </p:cSld>
  <p:clrMapOvr>
    <a:masterClrMapping/>
  </p:clrMapOvr>
  <p:transition>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457200" y="152400"/>
            <a:ext cx="8153400" cy="758825"/>
          </a:xfrm>
        </p:spPr>
        <p:txBody>
          <a:bodyPr/>
          <a:lstStyle/>
          <a:p>
            <a:r>
              <a:rPr lang="en-US" sz="4000" b="1" dirty="0" smtClean="0"/>
              <a:t>INDEX </a:t>
            </a:r>
          </a:p>
        </p:txBody>
      </p:sp>
      <p:sp>
        <p:nvSpPr>
          <p:cNvPr id="54275" name="Rectangle 3"/>
          <p:cNvSpPr>
            <a:spLocks noGrp="1"/>
          </p:cNvSpPr>
          <p:nvPr>
            <p:ph type="body" idx="4294967295"/>
          </p:nvPr>
        </p:nvSpPr>
        <p:spPr>
          <a:xfrm>
            <a:off x="457200" y="1066800"/>
            <a:ext cx="8229600" cy="5105400"/>
          </a:xfrm>
        </p:spPr>
        <p:txBody>
          <a:bodyPr>
            <a:normAutofit fontScale="92500" lnSpcReduction="10000"/>
          </a:bodyPr>
          <a:lstStyle/>
          <a:p>
            <a:pPr>
              <a:lnSpc>
                <a:spcPct val="90000"/>
              </a:lnSpc>
            </a:pPr>
            <a:r>
              <a:rPr lang="en-US" sz="3200" dirty="0" smtClean="0">
                <a:latin typeface="Times New Roman" pitchFamily="18" charset="0"/>
                <a:cs typeface="Times New Roman" pitchFamily="18" charset="0"/>
              </a:rPr>
              <a:t> Introduction </a:t>
            </a:r>
          </a:p>
          <a:p>
            <a:pPr>
              <a:lnSpc>
                <a:spcPct val="90000"/>
              </a:lnSpc>
            </a:pPr>
            <a:r>
              <a:rPr lang="en-US" sz="3200" dirty="0" smtClean="0">
                <a:latin typeface="Times New Roman" pitchFamily="18" charset="0"/>
                <a:cs typeface="Times New Roman" pitchFamily="18" charset="0"/>
              </a:rPr>
              <a:t> Motivation</a:t>
            </a:r>
          </a:p>
          <a:p>
            <a:pPr>
              <a:lnSpc>
                <a:spcPct val="90000"/>
              </a:lnSpc>
            </a:pPr>
            <a:r>
              <a:rPr lang="en-US" sz="3200" dirty="0" smtClean="0">
                <a:latin typeface="Times New Roman" pitchFamily="18" charset="0"/>
                <a:cs typeface="Times New Roman" pitchFamily="18" charset="0"/>
              </a:rPr>
              <a:t> Problem Statement</a:t>
            </a:r>
          </a:p>
          <a:p>
            <a:pPr>
              <a:lnSpc>
                <a:spcPct val="90000"/>
              </a:lnSpc>
            </a:pPr>
            <a:r>
              <a:rPr lang="en-US" sz="3200" dirty="0" smtClean="0">
                <a:latin typeface="Times New Roman" pitchFamily="18" charset="0"/>
                <a:cs typeface="Times New Roman" pitchFamily="18" charset="0"/>
              </a:rPr>
              <a:t> Aims and Objectives</a:t>
            </a:r>
          </a:p>
          <a:p>
            <a:pPr>
              <a:lnSpc>
                <a:spcPct val="90000"/>
              </a:lnSpc>
            </a:pPr>
            <a:r>
              <a:rPr lang="en-US" sz="3200" dirty="0" smtClean="0">
                <a:latin typeface="Times New Roman" pitchFamily="18" charset="0"/>
                <a:cs typeface="Times New Roman" pitchFamily="18" charset="0"/>
              </a:rPr>
              <a:t> Literature Reviews</a:t>
            </a:r>
          </a:p>
          <a:p>
            <a:pPr>
              <a:lnSpc>
                <a:spcPct val="90000"/>
              </a:lnSpc>
            </a:pPr>
            <a:r>
              <a:rPr lang="en-US" sz="3200" dirty="0" smtClean="0">
                <a:latin typeface="Times New Roman" pitchFamily="18" charset="0"/>
                <a:cs typeface="Times New Roman" pitchFamily="18" charset="0"/>
              </a:rPr>
              <a:t> Research Methodology</a:t>
            </a:r>
          </a:p>
          <a:p>
            <a:pPr>
              <a:lnSpc>
                <a:spcPct val="90000"/>
              </a:lnSpc>
            </a:pPr>
            <a:r>
              <a:rPr lang="en-US" sz="3200" dirty="0" smtClean="0">
                <a:latin typeface="Times New Roman" pitchFamily="18" charset="0"/>
                <a:cs typeface="Times New Roman" pitchFamily="18" charset="0"/>
              </a:rPr>
              <a:t> Proposed Implementation</a:t>
            </a:r>
          </a:p>
          <a:p>
            <a:pPr>
              <a:lnSpc>
                <a:spcPct val="90000"/>
              </a:lnSpc>
            </a:pPr>
            <a:r>
              <a:rPr lang="en-US" sz="3200" dirty="0" smtClean="0">
                <a:latin typeface="Times New Roman" pitchFamily="18" charset="0"/>
                <a:cs typeface="Times New Roman" pitchFamily="18" charset="0"/>
              </a:rPr>
              <a:t> Result and Contribution to knowledge </a:t>
            </a:r>
          </a:p>
          <a:p>
            <a:pPr>
              <a:lnSpc>
                <a:spcPct val="90000"/>
              </a:lnSpc>
            </a:pPr>
            <a:r>
              <a:rPr lang="en-US" sz="3200" dirty="0" smtClean="0">
                <a:latin typeface="Times New Roman" pitchFamily="18" charset="0"/>
                <a:cs typeface="Times New Roman" pitchFamily="18" charset="0"/>
              </a:rPr>
              <a:t> Progress Report </a:t>
            </a:r>
          </a:p>
          <a:p>
            <a:pPr>
              <a:lnSpc>
                <a:spcPct val="90000"/>
              </a:lnSpc>
            </a:pPr>
            <a:r>
              <a:rPr lang="en-US" sz="3200" dirty="0" smtClean="0">
                <a:latin typeface="Times New Roman" pitchFamily="18" charset="0"/>
                <a:cs typeface="Times New Roman" pitchFamily="18" charset="0"/>
              </a:rPr>
              <a:t> Selected References</a:t>
            </a:r>
            <a:r>
              <a:rPr lang="en-US" sz="3200" u="sng" dirty="0" smtClean="0">
                <a:latin typeface="Times New Roman" pitchFamily="18" charset="0"/>
                <a:cs typeface="Times New Roman" pitchFamily="18" charset="0"/>
              </a:rPr>
              <a:t/>
            </a:r>
            <a:br>
              <a:rPr lang="en-US" sz="3200" u="sng" dirty="0" smtClean="0">
                <a:latin typeface="Times New Roman" pitchFamily="18" charset="0"/>
                <a:cs typeface="Times New Roman" pitchFamily="18" charset="0"/>
              </a:rPr>
            </a:br>
            <a:endParaRPr lang="en-US" sz="3200" u="sng"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533400" y="152400"/>
            <a:ext cx="7696200" cy="758825"/>
          </a:xfrm>
        </p:spPr>
        <p:txBody>
          <a:bodyPr>
            <a:normAutofit/>
          </a:bodyPr>
          <a:lstStyle/>
          <a:p>
            <a:pPr>
              <a:defRPr/>
            </a:pPr>
            <a:r>
              <a:rPr lang="en-US" b="1" dirty="0" smtClean="0"/>
              <a:t>INTRODUCTION</a:t>
            </a:r>
          </a:p>
        </p:txBody>
      </p:sp>
      <p:sp>
        <p:nvSpPr>
          <p:cNvPr id="14339" name="Content Placeholder 2"/>
          <p:cNvSpPr>
            <a:spLocks noGrp="1"/>
          </p:cNvSpPr>
          <p:nvPr>
            <p:ph idx="1"/>
          </p:nvPr>
        </p:nvSpPr>
        <p:spPr>
          <a:xfrm>
            <a:off x="152400" y="1066800"/>
            <a:ext cx="7848600" cy="4953000"/>
          </a:xfrm>
        </p:spPr>
        <p:txBody>
          <a:bodyPr>
            <a:noAutofit/>
          </a:bodyPr>
          <a:lstStyle/>
          <a:p>
            <a:pPr algn="just">
              <a:buNone/>
            </a:pPr>
            <a:r>
              <a:rPr lang="en-US" sz="2400" dirty="0" smtClean="0"/>
              <a:t>		 With the technology becoming accessible to any user, lots of </a:t>
            </a:r>
            <a:r>
              <a:rPr lang="en-US" sz="2400" dirty="0" err="1" smtClean="0"/>
              <a:t>deepfake</a:t>
            </a:r>
            <a:r>
              <a:rPr lang="en-US" sz="2400" dirty="0" smtClean="0"/>
              <a:t> images have been spread through social media. </a:t>
            </a:r>
            <a:r>
              <a:rPr lang="en-US" sz="2400" dirty="0" err="1" smtClean="0"/>
              <a:t>Deepfake</a:t>
            </a:r>
            <a:r>
              <a:rPr lang="en-US" sz="2400" dirty="0" smtClean="0"/>
              <a:t> refers to manipulated digital media such as images or videos where the image or video of a person is replaced with another person’s likeness. In fact, </a:t>
            </a:r>
            <a:r>
              <a:rPr lang="en-US" sz="2400" dirty="0" err="1" smtClean="0"/>
              <a:t>deepfake</a:t>
            </a:r>
            <a:r>
              <a:rPr lang="en-US" sz="2400" dirty="0" smtClean="0"/>
              <a:t> is one of the increasingly serious issues in modern society. </a:t>
            </a:r>
            <a:r>
              <a:rPr lang="en-US" sz="2400" dirty="0" err="1" smtClean="0"/>
              <a:t>Deepfake</a:t>
            </a:r>
            <a:r>
              <a:rPr lang="en-US" sz="2400" dirty="0" smtClean="0"/>
              <a:t> has been frequently used to swipe faces of popular Hollywood celebrities over porn. </a:t>
            </a:r>
            <a:r>
              <a:rPr lang="en-US" sz="2400" dirty="0" err="1" smtClean="0"/>
              <a:t>Deepfake</a:t>
            </a:r>
            <a:r>
              <a:rPr lang="en-US" sz="2400" dirty="0" smtClean="0"/>
              <a:t> was also used to produce misleading information and rumors for politicians (</a:t>
            </a:r>
            <a:r>
              <a:rPr lang="en-US" sz="2400" dirty="0" err="1" smtClean="0"/>
              <a:t>Nataraj</a:t>
            </a:r>
            <a:r>
              <a:rPr lang="en-US" sz="2400" dirty="0" smtClean="0"/>
              <a:t>, L., et al. 2021).</a:t>
            </a:r>
            <a:endParaRPr lang="en-US" sz="2400" dirty="0"/>
          </a:p>
        </p:txBody>
      </p:sp>
    </p:spTree>
  </p:cSld>
  <p:clrMapOvr>
    <a:masterClrMapping/>
  </p:clrMapOvr>
  <p:transition>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8600" y="0"/>
            <a:ext cx="7848600" cy="758825"/>
          </a:xfrm>
        </p:spPr>
        <p:txBody>
          <a:bodyPr>
            <a:normAutofit/>
          </a:bodyPr>
          <a:lstStyle/>
          <a:p>
            <a:r>
              <a:rPr lang="en-US" sz="3600" dirty="0" smtClean="0">
                <a:latin typeface="Times New Roman" pitchFamily="18" charset="0"/>
                <a:cs typeface="Times New Roman" pitchFamily="18" charset="0"/>
              </a:rPr>
              <a:t>Motivation</a:t>
            </a:r>
            <a:endParaRPr lang="en-US" sz="3600" dirty="0" smtClean="0"/>
          </a:p>
        </p:txBody>
      </p:sp>
      <p:sp>
        <p:nvSpPr>
          <p:cNvPr id="15363" name="Content Placeholder 2"/>
          <p:cNvSpPr>
            <a:spLocks noGrp="1"/>
          </p:cNvSpPr>
          <p:nvPr>
            <p:ph idx="1"/>
          </p:nvPr>
        </p:nvSpPr>
        <p:spPr>
          <a:xfrm>
            <a:off x="0" y="914400"/>
            <a:ext cx="8077200" cy="4800600"/>
          </a:xfrm>
        </p:spPr>
        <p:txBody>
          <a:bodyPr>
            <a:noAutofit/>
          </a:bodyPr>
          <a:lstStyle/>
          <a:p>
            <a:pPr algn="just">
              <a:buNone/>
            </a:pPr>
            <a:r>
              <a:rPr lang="en-US" sz="2400" dirty="0" smtClean="0"/>
              <a:t>	 	AI-synthesized face-swapping, known as </a:t>
            </a:r>
            <a:r>
              <a:rPr lang="en-US" sz="2400" b="1" dirty="0" err="1" smtClean="0">
                <a:solidFill>
                  <a:srgbClr val="C00000"/>
                </a:solidFill>
              </a:rPr>
              <a:t>DeepFakes</a:t>
            </a:r>
            <a:r>
              <a:rPr lang="en-US" sz="2400" dirty="0" smtClean="0">
                <a:solidFill>
                  <a:srgbClr val="C00000"/>
                </a:solidFill>
              </a:rPr>
              <a:t>,</a:t>
            </a:r>
            <a:r>
              <a:rPr lang="en-US" sz="2400" dirty="0" smtClean="0"/>
              <a:t> poses serious risks to privacy and can be used for fraud. These often hard to detect, manipulate faces to replace, alter speech, or animate individuals, as seen in altered Images like one </a:t>
            </a:r>
            <a:r>
              <a:rPr lang="en-US" sz="2400" dirty="0" smtClean="0">
                <a:solidFill>
                  <a:srgbClr val="C00000"/>
                </a:solidFill>
              </a:rPr>
              <a:t>where President </a:t>
            </a:r>
            <a:r>
              <a:rPr lang="en-US" sz="2400" dirty="0" err="1" smtClean="0">
                <a:solidFill>
                  <a:srgbClr val="C00000"/>
                </a:solidFill>
              </a:rPr>
              <a:t>Obama</a:t>
            </a:r>
            <a:r>
              <a:rPr lang="en-US" sz="2400" dirty="0" smtClean="0"/>
              <a:t> was made to say offensive remarks about </a:t>
            </a:r>
            <a:r>
              <a:rPr lang="en-US" sz="2400" dirty="0" smtClean="0">
                <a:solidFill>
                  <a:srgbClr val="C00000"/>
                </a:solidFill>
              </a:rPr>
              <a:t>President Trump</a:t>
            </a:r>
            <a:r>
              <a:rPr lang="en-US" sz="2400" dirty="0" smtClean="0"/>
              <a:t>.</a:t>
            </a:r>
          </a:p>
        </p:txBody>
      </p:sp>
      <p:pic>
        <p:nvPicPr>
          <p:cNvPr id="4" name="Picture 2" descr="C:\Users\USER\Desktop\download.jpg"/>
          <p:cNvPicPr>
            <a:picLocks noChangeAspect="1" noChangeArrowheads="1"/>
          </p:cNvPicPr>
          <p:nvPr/>
        </p:nvPicPr>
        <p:blipFill>
          <a:blip r:embed="rId2"/>
          <a:srcRect/>
          <a:stretch>
            <a:fillRect/>
          </a:stretch>
        </p:blipFill>
        <p:spPr bwMode="auto">
          <a:xfrm>
            <a:off x="1447800" y="3886200"/>
            <a:ext cx="5638800" cy="2705732"/>
          </a:xfrm>
          <a:prstGeom prst="rect">
            <a:avLst/>
          </a:prstGeom>
          <a:noFill/>
        </p:spPr>
      </p:pic>
    </p:spTree>
  </p:cSld>
  <p:clrMapOvr>
    <a:masterClrMapping/>
  </p:clrMapOvr>
  <p:transition>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81000" y="0"/>
            <a:ext cx="7696200" cy="758825"/>
          </a:xfrm>
        </p:spPr>
        <p:txBody>
          <a:bodyPr>
            <a:normAutofit/>
          </a:bodyPr>
          <a:lstStyle/>
          <a:p>
            <a:r>
              <a:rPr lang="en-US" sz="3600" dirty="0" smtClean="0">
                <a:latin typeface="Times New Roman" pitchFamily="18" charset="0"/>
                <a:cs typeface="Times New Roman" pitchFamily="18" charset="0"/>
              </a:rPr>
              <a:t>Problem Statement</a:t>
            </a:r>
            <a:endParaRPr lang="en-US" sz="3600" dirty="0" smtClean="0"/>
          </a:p>
        </p:txBody>
      </p:sp>
      <p:sp>
        <p:nvSpPr>
          <p:cNvPr id="16387" name="Content Placeholder 2"/>
          <p:cNvSpPr>
            <a:spLocks noGrp="1"/>
          </p:cNvSpPr>
          <p:nvPr>
            <p:ph idx="1"/>
          </p:nvPr>
        </p:nvSpPr>
        <p:spPr>
          <a:xfrm>
            <a:off x="76200" y="762000"/>
            <a:ext cx="8077200" cy="4876800"/>
          </a:xfrm>
        </p:spPr>
        <p:txBody>
          <a:bodyPr>
            <a:noAutofit/>
          </a:bodyPr>
          <a:lstStyle/>
          <a:p>
            <a:pPr algn="just">
              <a:buNone/>
            </a:pPr>
            <a:endParaRPr lang="en-US" sz="200" dirty="0" smtClean="0"/>
          </a:p>
          <a:p>
            <a:pPr algn="just">
              <a:buNone/>
            </a:pPr>
            <a:r>
              <a:rPr lang="en-US" sz="2000" dirty="0" smtClean="0"/>
              <a:t>		</a:t>
            </a:r>
            <a:r>
              <a:rPr lang="en-US" sz="2400" dirty="0" smtClean="0"/>
              <a:t>Nowadays, people are facing an emerging problem of AI-synthesized face swapping images, widely known as the </a:t>
            </a:r>
            <a:r>
              <a:rPr lang="en-US" sz="2400" dirty="0" err="1" smtClean="0"/>
              <a:t>DeepFakes</a:t>
            </a:r>
            <a:r>
              <a:rPr lang="en-US" sz="2400" dirty="0" smtClean="0"/>
              <a:t>. This kind of videos can be created to cause threats to privacy, fraudulence and so on. Sometimes good quality </a:t>
            </a:r>
            <a:r>
              <a:rPr lang="en-US" sz="2400" dirty="0" err="1" smtClean="0"/>
              <a:t>Deepfake</a:t>
            </a:r>
            <a:r>
              <a:rPr lang="en-US" sz="2400" dirty="0" smtClean="0"/>
              <a:t> image/videos recognition could be hard to distinguish with people eyes (</a:t>
            </a:r>
            <a:r>
              <a:rPr lang="en-US" sz="2400" dirty="0" err="1" smtClean="0"/>
              <a:t>Güera</a:t>
            </a:r>
            <a:r>
              <a:rPr lang="en-US" sz="2400" dirty="0" smtClean="0"/>
              <a:t>, D. and </a:t>
            </a:r>
            <a:r>
              <a:rPr lang="en-US" sz="2400" dirty="0" err="1" smtClean="0"/>
              <a:t>Delp</a:t>
            </a:r>
            <a:r>
              <a:rPr lang="en-US" sz="2400" dirty="0" smtClean="0"/>
              <a:t>, E.J. (2022).</a:t>
            </a:r>
            <a:endParaRPr lang="en-US" sz="2000" dirty="0"/>
          </a:p>
        </p:txBody>
      </p:sp>
    </p:spTree>
  </p:cSld>
  <p:clrMapOvr>
    <a:masterClrMapping/>
  </p:clrMapOvr>
  <p:transition>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sz="4000" dirty="0" smtClean="0">
                <a:latin typeface="Times New Roman" pitchFamily="18" charset="0"/>
                <a:cs typeface="Times New Roman" pitchFamily="18" charset="0"/>
              </a:rPr>
              <a:t>Aims and Objectives</a:t>
            </a:r>
            <a:endParaRPr lang="en-US" b="1" dirty="0"/>
          </a:p>
        </p:txBody>
      </p:sp>
      <p:sp>
        <p:nvSpPr>
          <p:cNvPr id="3" name="Content Placeholder 2"/>
          <p:cNvSpPr>
            <a:spLocks noGrp="1"/>
          </p:cNvSpPr>
          <p:nvPr>
            <p:ph idx="1"/>
          </p:nvPr>
        </p:nvSpPr>
        <p:spPr>
          <a:xfrm>
            <a:off x="304800" y="1066800"/>
            <a:ext cx="7696200" cy="4846320"/>
          </a:xfrm>
        </p:spPr>
        <p:txBody>
          <a:bodyPr>
            <a:normAutofit lnSpcReduction="10000"/>
          </a:bodyPr>
          <a:lstStyle/>
          <a:p>
            <a:pPr algn="just">
              <a:buNone/>
            </a:pPr>
            <a:r>
              <a:rPr lang="en-US" dirty="0" smtClean="0"/>
              <a:t>	    To develop a system that detects and mitigates the risks posed by </a:t>
            </a:r>
            <a:r>
              <a:rPr lang="en-US" dirty="0" err="1" smtClean="0"/>
              <a:t>DeepFake</a:t>
            </a:r>
            <a:r>
              <a:rPr lang="en-US" dirty="0" smtClean="0"/>
              <a:t> technology.</a:t>
            </a:r>
          </a:p>
          <a:p>
            <a:pPr algn="just"/>
            <a:endParaRPr lang="en-US" dirty="0" smtClean="0"/>
          </a:p>
          <a:p>
            <a:pPr algn="just">
              <a:buNone/>
            </a:pPr>
            <a:r>
              <a:rPr lang="en-US" sz="3200" b="1" dirty="0" smtClean="0">
                <a:solidFill>
                  <a:srgbClr val="C00000"/>
                </a:solidFill>
              </a:rPr>
              <a:t>OBJECTIVES:</a:t>
            </a:r>
            <a:endParaRPr lang="en-US" dirty="0" smtClean="0">
              <a:solidFill>
                <a:srgbClr val="C00000"/>
              </a:solidFill>
            </a:endParaRPr>
          </a:p>
          <a:p>
            <a:pPr algn="just"/>
            <a:r>
              <a:rPr lang="en-US" dirty="0" smtClean="0"/>
              <a:t>To analyze the effectiveness of current </a:t>
            </a:r>
            <a:r>
              <a:rPr lang="en-US" dirty="0" err="1" smtClean="0"/>
              <a:t>DeepFake</a:t>
            </a:r>
            <a:r>
              <a:rPr lang="en-US" dirty="0" smtClean="0"/>
              <a:t> detection methods.</a:t>
            </a:r>
          </a:p>
          <a:p>
            <a:pPr algn="just"/>
            <a:r>
              <a:rPr lang="en-US" dirty="0" smtClean="0"/>
              <a:t>To design an improved algorithm for identifying AI-synthesized media.</a:t>
            </a:r>
          </a:p>
          <a:p>
            <a:pPr algn="just"/>
            <a:r>
              <a:rPr lang="en-US" dirty="0" smtClean="0"/>
              <a:t>To evaluate the system's performance in real-world scenarios.</a:t>
            </a:r>
            <a:endParaRPr lang="en-US" dirty="0"/>
          </a:p>
        </p:txBody>
      </p:sp>
    </p:spTree>
  </p:cSld>
  <p:clrMapOvr>
    <a:masterClrMapping/>
  </p:clrMapOvr>
  <p:transition>
    <p:cover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28600"/>
            <a:ext cx="7239000" cy="685800"/>
          </a:xfrm>
        </p:spPr>
        <p:txBody>
          <a:bodyPr>
            <a:normAutofit/>
          </a:bodyPr>
          <a:lstStyle/>
          <a:p>
            <a:r>
              <a:rPr lang="en-US" sz="4000" dirty="0" smtClean="0">
                <a:latin typeface="Times New Roman" pitchFamily="18" charset="0"/>
                <a:cs typeface="Times New Roman" pitchFamily="18" charset="0"/>
              </a:rPr>
              <a:t>Literature Reviews</a:t>
            </a:r>
            <a:endParaRPr lang="en-US" dirty="0"/>
          </a:p>
        </p:txBody>
      </p:sp>
      <p:sp>
        <p:nvSpPr>
          <p:cNvPr id="4" name="Title 2"/>
          <p:cNvSpPr txBox="1">
            <a:spLocks/>
          </p:cNvSpPr>
          <p:nvPr/>
        </p:nvSpPr>
        <p:spPr>
          <a:xfrm>
            <a:off x="304800" y="1066800"/>
            <a:ext cx="7239000" cy="2286000"/>
          </a:xfrm>
          <a:prstGeom prst="rect">
            <a:avLst/>
          </a:prstGeom>
        </p:spPr>
        <p:txBody>
          <a:bodyPr vert="horz" lIns="45720" tIns="0" rIns="45720" bIns="0" anchor="b" anchorCtr="0">
            <a:noAutofit/>
          </a:bodyPr>
          <a:lstStyle/>
          <a:p>
            <a:pPr lvl="0" algn="just" fontAlgn="auto">
              <a:spcAft>
                <a:spcPts val="0"/>
              </a:spcAft>
            </a:pPr>
            <a:r>
              <a:rPr lang="en-US" sz="2400" dirty="0" smtClean="0"/>
              <a:t>      </a:t>
            </a:r>
            <a:r>
              <a:rPr lang="en-US" sz="2400" dirty="0" err="1" smtClean="0"/>
              <a:t>DeepFake</a:t>
            </a:r>
            <a:r>
              <a:rPr lang="en-US" sz="2400" dirty="0" smtClean="0"/>
              <a:t> technology, driven by </a:t>
            </a:r>
            <a:r>
              <a:rPr lang="en-US" sz="2400" b="1" dirty="0" smtClean="0">
                <a:solidFill>
                  <a:srgbClr val="C00000"/>
                </a:solidFill>
              </a:rPr>
              <a:t>Generative Adversarial Network</a:t>
            </a:r>
            <a:r>
              <a:rPr lang="en-US" sz="2400" b="1" dirty="0" smtClean="0"/>
              <a:t> (</a:t>
            </a:r>
            <a:r>
              <a:rPr lang="en-US" sz="2400" dirty="0" smtClean="0"/>
              <a:t>GANs), poses significant threats due to its ability to create realistic fake media, leading to privacy breaches, misinformation, and fraud, with ongoing efforts to develop effective detection methods (</a:t>
            </a:r>
            <a:r>
              <a:rPr lang="en-US" sz="2400" dirty="0" err="1" smtClean="0"/>
              <a:t>Mirza</a:t>
            </a:r>
            <a:r>
              <a:rPr lang="en-US" sz="2400" dirty="0" smtClean="0"/>
              <a:t> &amp; </a:t>
            </a:r>
            <a:r>
              <a:rPr lang="en-US" sz="2400" dirty="0" err="1" smtClean="0"/>
              <a:t>Osindero</a:t>
            </a:r>
            <a:r>
              <a:rPr lang="en-US" sz="2400" dirty="0" smtClean="0"/>
              <a:t>, 2024).</a:t>
            </a:r>
            <a:endParaRPr kumimoji="0" lang="en-US" sz="2400" i="0" u="none" strike="noStrike" kern="1200" normalizeH="0" baseline="0" noProof="0" dirty="0">
              <a:ln w="17780" cmpd="sng">
                <a:solidFill>
                  <a:srgbClr val="FFFFFF"/>
                </a:solidFill>
                <a:prstDash val="solid"/>
                <a:miter lim="800000"/>
              </a:ln>
              <a:effectLst>
                <a:outerShdw blurRad="50800" algn="tl" rotWithShape="0">
                  <a:srgbClr val="000000"/>
                </a:outerShdw>
              </a:effectLst>
              <a:uLnTx/>
              <a:uFillTx/>
              <a:latin typeface="+mj-lt"/>
              <a:ea typeface="+mj-ea"/>
              <a:cs typeface="+mj-cs"/>
            </a:endParaRPr>
          </a:p>
        </p:txBody>
      </p:sp>
      <p:pic>
        <p:nvPicPr>
          <p:cNvPr id="2050" name="Picture 2" descr="C:\Users\USER\Desktop\download.png"/>
          <p:cNvPicPr>
            <a:picLocks noChangeAspect="1" noChangeArrowheads="1"/>
          </p:cNvPicPr>
          <p:nvPr/>
        </p:nvPicPr>
        <p:blipFill>
          <a:blip r:embed="rId2"/>
          <a:srcRect/>
          <a:stretch>
            <a:fillRect/>
          </a:stretch>
        </p:blipFill>
        <p:spPr bwMode="auto">
          <a:xfrm>
            <a:off x="1295400" y="3544085"/>
            <a:ext cx="6005512" cy="3085315"/>
          </a:xfrm>
          <a:prstGeom prst="rect">
            <a:avLst/>
          </a:prstGeom>
          <a:noFill/>
        </p:spPr>
      </p:pic>
    </p:spTree>
  </p:cSld>
  <p:clrMapOvr>
    <a:masterClrMapping/>
  </p:clrMapOvr>
  <p:transition>
    <p:cover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239000" cy="777240"/>
          </a:xfrm>
        </p:spPr>
        <p:txBody>
          <a:bodyPr/>
          <a:lstStyle/>
          <a:p>
            <a:r>
              <a:rPr lang="en-US" sz="4000" dirty="0" smtClean="0">
                <a:latin typeface="Times New Roman" pitchFamily="18" charset="0"/>
                <a:cs typeface="Times New Roman" pitchFamily="18" charset="0"/>
              </a:rPr>
              <a:t>METHODOLOGY</a:t>
            </a:r>
            <a:endParaRPr lang="en-US" dirty="0"/>
          </a:p>
        </p:txBody>
      </p:sp>
      <p:sp>
        <p:nvSpPr>
          <p:cNvPr id="3" name="Content Placeholder 2"/>
          <p:cNvSpPr>
            <a:spLocks noGrp="1"/>
          </p:cNvSpPr>
          <p:nvPr>
            <p:ph idx="1"/>
          </p:nvPr>
        </p:nvSpPr>
        <p:spPr>
          <a:xfrm>
            <a:off x="381000" y="1295400"/>
            <a:ext cx="7239000" cy="4846320"/>
          </a:xfrm>
        </p:spPr>
        <p:txBody>
          <a:bodyPr/>
          <a:lstStyle/>
          <a:p>
            <a:r>
              <a:rPr lang="en-US" sz="2400" b="1" dirty="0" smtClean="0">
                <a:latin typeface="Times New Roman" pitchFamily="18" charset="0"/>
                <a:cs typeface="Times New Roman" pitchFamily="18" charset="0"/>
              </a:rPr>
              <a:t>Data Collection:</a:t>
            </a:r>
          </a:p>
          <a:p>
            <a:pPr lvl="1">
              <a:buFont typeface="Wingdings" pitchFamily="2" charset="2"/>
              <a:buChar char="Ø"/>
            </a:pPr>
            <a:r>
              <a:rPr lang="en-US" sz="2000" dirty="0" smtClean="0">
                <a:solidFill>
                  <a:schemeClr val="tx1"/>
                </a:solidFill>
                <a:latin typeface="Times New Roman" pitchFamily="18" charset="0"/>
                <a:cs typeface="Times New Roman" pitchFamily="18" charset="0"/>
              </a:rPr>
              <a:t>Gather sources of  data e.g. (images,  video, etc)</a:t>
            </a:r>
            <a:endParaRPr lang="en-US" sz="28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Feature Engineering:</a:t>
            </a:r>
          </a:p>
          <a:p>
            <a:pPr lvl="1">
              <a:buFont typeface="Wingdings" pitchFamily="2" charset="2"/>
              <a:buChar char="Ø"/>
            </a:pPr>
            <a:r>
              <a:rPr lang="en-US" sz="2000" dirty="0" smtClean="0">
                <a:solidFill>
                  <a:schemeClr val="tx1"/>
                </a:solidFill>
                <a:latin typeface="Times New Roman" pitchFamily="18" charset="0"/>
                <a:cs typeface="Times New Roman" pitchFamily="18" charset="0"/>
              </a:rPr>
              <a:t>Extract meaningful features from the collected data.</a:t>
            </a:r>
            <a:endParaRPr lang="en-US" sz="2000" b="1" dirty="0" smtClean="0">
              <a:solidFill>
                <a:srgbClr val="FF0000"/>
              </a:solidFill>
              <a:latin typeface="Times New Roman" pitchFamily="18" charset="0"/>
              <a:cs typeface="Times New Roman" pitchFamily="18" charset="0"/>
            </a:endParaRPr>
          </a:p>
          <a:p>
            <a:pPr marL="273050" lvl="1">
              <a:buClr>
                <a:schemeClr val="accent1"/>
              </a:buClr>
              <a:buSzPct val="85000"/>
              <a:buFont typeface="Wingdings 2" pitchFamily="18" charset="2"/>
              <a:buChar char=""/>
            </a:pPr>
            <a:r>
              <a:rPr lang="en-US" sz="2400" b="1" dirty="0" smtClean="0">
                <a:solidFill>
                  <a:schemeClr val="tx1"/>
                </a:solidFill>
                <a:latin typeface="Times New Roman" pitchFamily="18" charset="0"/>
                <a:cs typeface="Times New Roman" pitchFamily="18" charset="0"/>
              </a:rPr>
              <a:t>Model Architecture:</a:t>
            </a:r>
          </a:p>
          <a:p>
            <a:pPr lvl="1">
              <a:buFont typeface="Wingdings" pitchFamily="2" charset="2"/>
              <a:buChar char="Ø"/>
            </a:pPr>
            <a:r>
              <a:rPr lang="en-US" sz="1900" b="1" dirty="0" smtClean="0">
                <a:solidFill>
                  <a:schemeClr val="tx1"/>
                </a:solidFill>
                <a:latin typeface="Times New Roman" pitchFamily="18" charset="0"/>
                <a:cs typeface="Times New Roman" pitchFamily="18" charset="0"/>
              </a:rPr>
              <a:t>Input Layer: </a:t>
            </a:r>
            <a:r>
              <a:rPr lang="en-US" sz="1900" dirty="0" smtClean="0">
                <a:solidFill>
                  <a:schemeClr val="tx1"/>
                </a:solidFill>
                <a:latin typeface="Times New Roman" pitchFamily="18" charset="0"/>
                <a:cs typeface="Times New Roman" pitchFamily="18" charset="0"/>
              </a:rPr>
              <a:t>The </a:t>
            </a:r>
            <a:r>
              <a:rPr lang="en-US" sz="1900" b="1" dirty="0" smtClean="0">
                <a:solidFill>
                  <a:srgbClr val="FF0000"/>
                </a:solidFill>
                <a:latin typeface="Times New Roman" pitchFamily="18" charset="0"/>
                <a:cs typeface="Times New Roman" pitchFamily="18" charset="0"/>
              </a:rPr>
              <a:t>extracted data </a:t>
            </a:r>
            <a:r>
              <a:rPr lang="en-US" sz="1900" dirty="0" smtClean="0">
                <a:solidFill>
                  <a:schemeClr val="tx1"/>
                </a:solidFill>
                <a:latin typeface="Times New Roman" pitchFamily="18" charset="0"/>
                <a:cs typeface="Times New Roman" pitchFamily="18" charset="0"/>
              </a:rPr>
              <a:t>e.g. (images, video etc).</a:t>
            </a:r>
          </a:p>
          <a:p>
            <a:pPr lvl="1">
              <a:buFont typeface="Wingdings" pitchFamily="2" charset="2"/>
              <a:buChar char="Ø"/>
            </a:pPr>
            <a:r>
              <a:rPr lang="en-US" sz="1900" b="1" dirty="0" smtClean="0">
                <a:solidFill>
                  <a:schemeClr val="tx1"/>
                </a:solidFill>
                <a:latin typeface="Times New Roman" pitchFamily="18" charset="0"/>
                <a:cs typeface="Times New Roman" pitchFamily="18" charset="0"/>
              </a:rPr>
              <a:t>Hidden Layers: </a:t>
            </a:r>
            <a:r>
              <a:rPr lang="en-US" sz="1900" dirty="0" smtClean="0">
                <a:solidFill>
                  <a:schemeClr val="tx1"/>
                </a:solidFill>
                <a:latin typeface="Times New Roman" pitchFamily="18" charset="0"/>
                <a:cs typeface="Times New Roman" pitchFamily="18" charset="0"/>
              </a:rPr>
              <a:t>Learn complex patterns.</a:t>
            </a:r>
          </a:p>
          <a:p>
            <a:pPr lvl="1">
              <a:buFont typeface="Wingdings" pitchFamily="2" charset="2"/>
              <a:buChar char="Ø"/>
            </a:pPr>
            <a:r>
              <a:rPr lang="en-US" sz="1900" b="1" dirty="0" smtClean="0">
                <a:solidFill>
                  <a:schemeClr val="tx1"/>
                </a:solidFill>
                <a:latin typeface="Times New Roman" pitchFamily="18" charset="0"/>
                <a:cs typeface="Times New Roman" pitchFamily="18" charset="0"/>
              </a:rPr>
              <a:t>Output Layer: </a:t>
            </a:r>
            <a:r>
              <a:rPr lang="en-US" sz="1900" dirty="0" smtClean="0">
                <a:solidFill>
                  <a:schemeClr val="tx1"/>
                </a:solidFill>
                <a:latin typeface="Times New Roman" pitchFamily="18" charset="0"/>
                <a:cs typeface="Times New Roman" pitchFamily="18" charset="0"/>
              </a:rPr>
              <a:t>Generate output.</a:t>
            </a:r>
            <a:endParaRPr lang="en-US" sz="1900" dirty="0" smtClean="0">
              <a:solidFill>
                <a:srgbClr val="FF0000"/>
              </a:solidFill>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Train the DNN:</a:t>
            </a:r>
          </a:p>
          <a:p>
            <a:pPr lvl="1">
              <a:buFont typeface="Wingdings" pitchFamily="2" charset="2"/>
              <a:buChar char="Ø"/>
            </a:pPr>
            <a:r>
              <a:rPr lang="en-US" sz="1900" dirty="0" smtClean="0">
                <a:solidFill>
                  <a:schemeClr val="tx1"/>
                </a:solidFill>
                <a:latin typeface="Times New Roman" pitchFamily="18" charset="0"/>
                <a:cs typeface="Times New Roman" pitchFamily="18" charset="0"/>
              </a:rPr>
              <a:t>Use historical data to </a:t>
            </a:r>
            <a:r>
              <a:rPr lang="en-US" sz="1900" b="1" dirty="0" smtClean="0">
                <a:solidFill>
                  <a:srgbClr val="FF0000"/>
                </a:solidFill>
                <a:latin typeface="Times New Roman" pitchFamily="18" charset="0"/>
                <a:cs typeface="Times New Roman" pitchFamily="18" charset="0"/>
              </a:rPr>
              <a:t>train</a:t>
            </a:r>
            <a:r>
              <a:rPr lang="en-US" sz="1900" dirty="0" smtClean="0">
                <a:solidFill>
                  <a:schemeClr val="tx1"/>
                </a:solidFill>
                <a:latin typeface="Times New Roman" pitchFamily="18" charset="0"/>
                <a:cs typeface="Times New Roman" pitchFamily="18" charset="0"/>
              </a:rPr>
              <a:t> the DNN for future purpose.</a:t>
            </a:r>
            <a:endParaRPr lang="en-US" sz="2400" dirty="0" smtClean="0">
              <a:latin typeface="Times New Roman" pitchFamily="18" charset="0"/>
              <a:cs typeface="Times New Roman" pitchFamily="18" charset="0"/>
            </a:endParaRPr>
          </a:p>
          <a:p>
            <a:pPr lvl="1">
              <a:buNone/>
            </a:pPr>
            <a:endParaRPr lang="en-US" sz="2400" dirty="0" smtClean="0">
              <a:latin typeface="Times New Roman" pitchFamily="18" charset="0"/>
              <a:cs typeface="Times New Roman" pitchFamily="18" charset="0"/>
            </a:endParaRPr>
          </a:p>
          <a:p>
            <a:pPr lvl="1"/>
            <a:endParaRPr lang="en-US" sz="1900" b="1" dirty="0" smtClean="0">
              <a:solidFill>
                <a:srgbClr val="FF0000"/>
              </a:solidFill>
              <a:latin typeface="Times New Roman" pitchFamily="18" charset="0"/>
              <a:cs typeface="Times New Roman" pitchFamily="18" charset="0"/>
            </a:endParaRPr>
          </a:p>
          <a:p>
            <a:endParaRPr lang="en-US" sz="2400" b="1" dirty="0" smtClean="0">
              <a:solidFill>
                <a:srgbClr val="FF0000"/>
              </a:solidFill>
              <a:latin typeface="Times New Roman" pitchFamily="18" charset="0"/>
              <a:cs typeface="Times New Roman" pitchFamily="18" charset="0"/>
            </a:endParaRPr>
          </a:p>
          <a:p>
            <a:pPr>
              <a:buNone/>
            </a:pPr>
            <a:endParaRPr lang="en-US" dirty="0" smtClean="0"/>
          </a:p>
          <a:p>
            <a:endParaRPr lang="en-US" dirty="0"/>
          </a:p>
        </p:txBody>
      </p:sp>
    </p:spTree>
  </p:cSld>
  <p:clrMapOvr>
    <a:masterClrMapping/>
  </p:clrMapOvr>
  <p:transition>
    <p:cover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239000" cy="701040"/>
          </a:xfrm>
        </p:spPr>
        <p:txBody>
          <a:bodyPr>
            <a:normAutofit fontScale="90000"/>
          </a:bodyPr>
          <a:lstStyle/>
          <a:p>
            <a:r>
              <a:rPr lang="en-US" sz="4000" dirty="0" smtClean="0">
                <a:latin typeface="Times New Roman" pitchFamily="18" charset="0"/>
                <a:cs typeface="Times New Roman" pitchFamily="18" charset="0"/>
              </a:rPr>
              <a:t>Proposed Implementation</a:t>
            </a:r>
            <a:endParaRPr lang="en-US" dirty="0"/>
          </a:p>
        </p:txBody>
      </p:sp>
      <p:sp>
        <p:nvSpPr>
          <p:cNvPr id="5" name="Content Placeholder 4"/>
          <p:cNvSpPr>
            <a:spLocks noGrp="1"/>
          </p:cNvSpPr>
          <p:nvPr>
            <p:ph idx="1"/>
          </p:nvPr>
        </p:nvSpPr>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lgn="ctr">
              <a:buNone/>
            </a:pPr>
            <a:r>
              <a:rPr lang="en-US" dirty="0" smtClean="0"/>
              <a:t>Processing Logic</a:t>
            </a:r>
            <a:endParaRPr lang="en-US" dirty="0"/>
          </a:p>
        </p:txBody>
      </p:sp>
      <p:pic>
        <p:nvPicPr>
          <p:cNvPr id="7" name="Picture 2" descr="3-1731532x10"/>
          <p:cNvPicPr>
            <a:picLocks noChangeAspect="1" noChangeArrowheads="1"/>
          </p:cNvPicPr>
          <p:nvPr/>
        </p:nvPicPr>
        <p:blipFill>
          <a:blip r:embed="rId2"/>
          <a:srcRect/>
          <a:stretch>
            <a:fillRect/>
          </a:stretch>
        </p:blipFill>
        <p:spPr bwMode="auto">
          <a:xfrm>
            <a:off x="152400" y="1295400"/>
            <a:ext cx="7817336" cy="4267200"/>
          </a:xfrm>
          <a:prstGeom prst="rect">
            <a:avLst/>
          </a:prstGeom>
          <a:noFill/>
          <a:ln w="9525">
            <a:noFill/>
            <a:miter lim="800000"/>
            <a:headEnd/>
            <a:tailEnd/>
          </a:ln>
        </p:spPr>
      </p:pic>
    </p:spTree>
  </p:cSld>
  <p:clrMapOvr>
    <a:masterClrMapping/>
  </p:clrMapOvr>
  <p:transition>
    <p:cover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1442</TotalTime>
  <Words>441</Words>
  <Application>Microsoft Office PowerPoint</Application>
  <PresentationFormat>On-screen Show (4:3)</PresentationFormat>
  <Paragraphs>107</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Opulent</vt:lpstr>
      <vt:lpstr>Slide 1</vt:lpstr>
      <vt:lpstr>INDEX </vt:lpstr>
      <vt:lpstr>INTRODUCTION</vt:lpstr>
      <vt:lpstr>Motivation</vt:lpstr>
      <vt:lpstr>Problem Statement</vt:lpstr>
      <vt:lpstr>Aims and Objectives</vt:lpstr>
      <vt:lpstr>Literature Reviews</vt:lpstr>
      <vt:lpstr>METHODOLOGY</vt:lpstr>
      <vt:lpstr>Proposed Implementation</vt:lpstr>
      <vt:lpstr>Flowchart</vt:lpstr>
      <vt:lpstr>SYSTEM ARCHITECTURE</vt:lpstr>
      <vt:lpstr>SYSTEM REQUIREMENTS</vt:lpstr>
      <vt:lpstr>Result </vt:lpstr>
      <vt:lpstr> CONTRIBUTION TO KNOWLEDGE</vt:lpstr>
      <vt:lpstr>RELATED WORKS</vt:lpstr>
      <vt:lpstr>FUTURE WORK</vt:lpstr>
      <vt:lpstr>  CONCLUSION</vt:lpstr>
      <vt:lpstr>  REFERENCE</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admin</dc:creator>
  <cp:lastModifiedBy>USER</cp:lastModifiedBy>
  <cp:revision>204</cp:revision>
  <dcterms:created xsi:type="dcterms:W3CDTF">2013-01-15T09:05:50Z</dcterms:created>
  <dcterms:modified xsi:type="dcterms:W3CDTF">2024-08-20T17:00:39Z</dcterms:modified>
</cp:coreProperties>
</file>