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3"/>
  </p:notesMasterIdLst>
  <p:sldIdLst>
    <p:sldId id="265" r:id="rId2"/>
    <p:sldId id="284" r:id="rId3"/>
    <p:sldId id="266" r:id="rId4"/>
    <p:sldId id="292" r:id="rId5"/>
    <p:sldId id="267" r:id="rId6"/>
    <p:sldId id="268" r:id="rId7"/>
    <p:sldId id="293" r:id="rId8"/>
    <p:sldId id="294" r:id="rId9"/>
    <p:sldId id="295" r:id="rId10"/>
    <p:sldId id="289" r:id="rId11"/>
    <p:sldId id="296" r:id="rId12"/>
    <p:sldId id="290" r:id="rId13"/>
    <p:sldId id="271" r:id="rId14"/>
    <p:sldId id="272" r:id="rId15"/>
    <p:sldId id="297" r:id="rId16"/>
    <p:sldId id="274" r:id="rId17"/>
    <p:sldId id="270" r:id="rId18"/>
    <p:sldId id="286" r:id="rId19"/>
    <p:sldId id="287" r:id="rId20"/>
    <p:sldId id="275" r:id="rId21"/>
    <p:sldId id="27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62" autoAdjust="0"/>
    <p:restoredTop sz="94660"/>
  </p:normalViewPr>
  <p:slideViewPr>
    <p:cSldViewPr>
      <p:cViewPr>
        <p:scale>
          <a:sx n="70" d="100"/>
          <a:sy n="70" d="100"/>
        </p:scale>
        <p:origin x="-115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24-Aug-24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45AFC0-4685-42E3-8859-46B5427EB1D6}"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a:defRPr/>
            </a:pPr>
            <a:fld id="{741FCBED-688D-4D80-867B-4C2F042D44B7}" type="datetimeFigureOut">
              <a:rPr lang="en-US" smtClean="0"/>
              <a:pPr>
                <a:defRPr/>
              </a:pPr>
              <a:t>24-Aug-24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pPr>
              <a:defRPr/>
            </a:pP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a:defRPr/>
            </a:pPr>
            <a:fld id="{0709202D-E055-4BC9-8761-7499D11FC54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24-Aug-24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a:defRPr/>
            </a:pPr>
            <a:fld id="{75C91B12-A114-42E4-A8EE-B9738125EB9C}" type="datetimeFigureOut">
              <a:rPr lang="en-US" smtClean="0"/>
              <a:pPr>
                <a:defRPr/>
              </a:pPr>
              <a:t>24-Aug-24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pPr>
              <a:defRPr/>
            </a:pP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24-Aug-24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a:defRPr/>
            </a:pPr>
            <a:fld id="{887E36F3-DE38-4EEB-BE89-A981B35DA181}" type="datetimeFigureOut">
              <a:rPr lang="en-US" smtClean="0"/>
              <a:pPr>
                <a:defRPr/>
              </a:pPr>
              <a:t>24-Aug-24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pPr>
              <a:defRPr/>
            </a:pPr>
            <a:fld id="{A6A7F515-B6B9-46C5-BA47-A4C907CAFC3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24-Aug-24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24-Aug-24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24-Aug-24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a:defRPr/>
            </a:pPr>
            <a:fld id="{FF4BF15C-0708-47D4-AE34-2523D5798A6C}" type="datetimeFigureOut">
              <a:rPr lang="en-US" smtClean="0"/>
              <a:pPr>
                <a:defRPr/>
              </a:pPr>
              <a:t>24-Aug-24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BE4C70CC-179E-4A08-B6E7-8886300D8E3A}" type="datetimeFigureOut">
              <a:rPr lang="en-US" smtClean="0"/>
              <a:pPr>
                <a:defRPr/>
              </a:pPr>
              <a:t>24-Aug-24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a:defRPr/>
            </a:pPr>
            <a:fld id="{2F0B0259-FBF8-4401-BAF5-40D57D6CB765}" type="datetimeFigureOut">
              <a:rPr lang="en-US" smtClean="0"/>
              <a:pPr>
                <a:defRPr/>
              </a:pPr>
              <a:t>24-Aug-24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87B6F91-057F-4043-81DB-D088A7AF99EB}" type="slidenum">
              <a:rPr lang="en-US" smtClean="0"/>
              <a:pPr>
                <a:defRPr/>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8FFBC13B-A8AF-4949-9AA0-4924E80EB398}" type="datetimeFigureOut">
              <a:rPr lang="en-US" smtClean="0"/>
              <a:pPr>
                <a:defRPr/>
              </a:pPr>
              <a:t>24-Aug-24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152400" y="228600"/>
            <a:ext cx="7772400" cy="1905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lvl="2" algn="ctr" eaLnBrk="0" hangingPunct="0"/>
            <a:r>
              <a:rPr lang="en-US" sz="3200" b="1" dirty="0" smtClean="0"/>
              <a:t>An Online Bookstore with Payment Integration Management System: (A Case Study of GAPOSA Bookstore)</a:t>
            </a:r>
            <a:endParaRPr lang="en-US" sz="3200" b="1" dirty="0">
              <a:solidFill>
                <a:srgbClr val="71481C"/>
              </a:solidFill>
              <a:latin typeface="Tahoma" pitchFamily="34" charset="0"/>
            </a:endParaRPr>
          </a:p>
        </p:txBody>
      </p:sp>
      <p:sp>
        <p:nvSpPr>
          <p:cNvPr id="2053" name="Text Box 9"/>
          <p:cNvSpPr txBox="1">
            <a:spLocks noChangeArrowheads="1"/>
          </p:cNvSpPr>
          <p:nvPr/>
        </p:nvSpPr>
        <p:spPr bwMode="auto">
          <a:xfrm>
            <a:off x="304800" y="5181600"/>
            <a:ext cx="8610600" cy="677108"/>
          </a:xfrm>
          <a:prstGeom prst="rect">
            <a:avLst/>
          </a:prstGeom>
          <a:noFill/>
          <a:ln w="9525">
            <a:noFill/>
            <a:miter lim="800000"/>
            <a:headEnd/>
            <a:tailEnd/>
          </a:ln>
        </p:spPr>
        <p:txBody>
          <a:bodyPr>
            <a:spAutoFit/>
          </a:bodyPr>
          <a:lstStyle/>
          <a:p>
            <a:pPr eaLnBrk="0" hangingPunct="0">
              <a:spcBef>
                <a:spcPct val="50000"/>
              </a:spcBef>
            </a:pPr>
            <a:r>
              <a:rPr lang="en-US" sz="2000" b="1" dirty="0" smtClean="0">
                <a:solidFill>
                  <a:srgbClr val="FF0000"/>
                </a:solidFill>
                <a:latin typeface="Times New Roman" pitchFamily="18" charset="0"/>
              </a:rPr>
              <a:t>MATRIC NUMBER:</a:t>
            </a:r>
            <a:r>
              <a:rPr lang="en-US" sz="2000" b="1" dirty="0">
                <a:solidFill>
                  <a:srgbClr val="FF0000"/>
                </a:solidFill>
                <a:latin typeface="Times New Roman" pitchFamily="18" charset="0"/>
              </a:rPr>
              <a:t>		</a:t>
            </a:r>
            <a:r>
              <a:rPr lang="en-US" sz="2000" b="1" dirty="0" smtClean="0">
                <a:solidFill>
                  <a:srgbClr val="FF0000"/>
                </a:solidFill>
                <a:latin typeface="Times New Roman" pitchFamily="18" charset="0"/>
              </a:rPr>
              <a:t>            	SUPERVISOR IN-CHARGE:</a:t>
            </a:r>
            <a:endParaRPr lang="en-US" sz="2000" b="1" dirty="0">
              <a:solidFill>
                <a:srgbClr val="FF0000"/>
              </a:solidFill>
              <a:latin typeface="Times New Roman" pitchFamily="18" charset="0"/>
            </a:endParaRPr>
          </a:p>
          <a:p>
            <a:pPr eaLnBrk="0" hangingPunct="0"/>
            <a:r>
              <a:rPr lang="en-US" b="1" dirty="0" smtClean="0">
                <a:solidFill>
                  <a:srgbClr val="404040"/>
                </a:solidFill>
                <a:latin typeface="Times New Roman" pitchFamily="18" charset="0"/>
              </a:rPr>
              <a:t>        22010211253                                                               MR. ONI</a:t>
            </a:r>
            <a:endParaRPr lang="en-US" b="1" dirty="0">
              <a:solidFill>
                <a:srgbClr val="404040"/>
              </a:solidFill>
              <a:latin typeface="Times New Roman" pitchFamily="18" charset="0"/>
            </a:endParaRPr>
          </a:p>
        </p:txBody>
      </p:sp>
      <p:sp>
        <p:nvSpPr>
          <p:cNvPr id="13318" name="Rectangle 8"/>
          <p:cNvSpPr>
            <a:spLocks noChangeArrowheads="1"/>
          </p:cNvSpPr>
          <p:nvPr/>
        </p:nvSpPr>
        <p:spPr bwMode="auto">
          <a:xfrm>
            <a:off x="609600" y="2514600"/>
            <a:ext cx="5715000" cy="2862322"/>
          </a:xfrm>
          <a:prstGeom prst="rect">
            <a:avLst/>
          </a:prstGeom>
          <a:noFill/>
          <a:ln w="9525">
            <a:noFill/>
            <a:miter lim="800000"/>
            <a:headEnd/>
            <a:tailEnd/>
          </a:ln>
        </p:spPr>
        <p:txBody>
          <a:bodyPr wrap="square">
            <a:spAutoFit/>
          </a:bodyPr>
          <a:lstStyle/>
          <a:p>
            <a:pPr algn="ctr" eaLnBrk="0" hangingPunct="0"/>
            <a:r>
              <a:rPr lang="en-US" sz="3600" b="1" dirty="0" smtClean="0">
                <a:solidFill>
                  <a:schemeClr val="tx2"/>
                </a:solidFill>
                <a:latin typeface="Times New Roman" pitchFamily="18" charset="0"/>
              </a:rPr>
              <a:t>PRESENTS</a:t>
            </a:r>
            <a:endParaRPr lang="en-US" sz="3600" b="1" dirty="0">
              <a:solidFill>
                <a:schemeClr val="tx2"/>
              </a:solidFill>
              <a:latin typeface="Times New Roman" pitchFamily="18" charset="0"/>
            </a:endParaRPr>
          </a:p>
          <a:p>
            <a:pPr algn="ctr" eaLnBrk="0" hangingPunct="0"/>
            <a:r>
              <a:rPr lang="en-US" sz="3600" b="1" dirty="0">
                <a:solidFill>
                  <a:schemeClr val="tx2"/>
                </a:solidFill>
                <a:latin typeface="Times New Roman" pitchFamily="18" charset="0"/>
              </a:rPr>
              <a:t> </a:t>
            </a:r>
            <a:r>
              <a:rPr lang="en-US" sz="3600" b="1" dirty="0" smtClean="0">
                <a:solidFill>
                  <a:schemeClr val="tx2"/>
                </a:solidFill>
                <a:latin typeface="Times New Roman" pitchFamily="18" charset="0"/>
              </a:rPr>
              <a:t>BY</a:t>
            </a:r>
            <a:endParaRPr lang="en-US" sz="3600" b="1" dirty="0">
              <a:solidFill>
                <a:schemeClr val="tx2"/>
              </a:solidFill>
              <a:latin typeface="Calibri" pitchFamily="34" charset="0"/>
            </a:endParaRPr>
          </a:p>
          <a:p>
            <a:pPr algn="ctr" eaLnBrk="0" hangingPunct="0"/>
            <a:r>
              <a:rPr lang="en-US" sz="3600" b="1" dirty="0" smtClean="0">
                <a:solidFill>
                  <a:schemeClr val="tx2"/>
                </a:solidFill>
                <a:latin typeface="Calibri" pitchFamily="34" charset="0"/>
              </a:rPr>
              <a:t>ADEWOLE</a:t>
            </a:r>
            <a:r>
              <a:rPr lang="en-US" sz="3600" b="1" dirty="0" smtClean="0">
                <a:solidFill>
                  <a:schemeClr val="tx2"/>
                </a:solidFill>
                <a:latin typeface="Times New Roman" pitchFamily="18" charset="0"/>
              </a:rPr>
              <a:t> IFEOLUWA SEGUN</a:t>
            </a:r>
          </a:p>
          <a:p>
            <a:pPr algn="ctr" eaLnBrk="0" hangingPunct="0"/>
            <a:endParaRPr lang="en-US" sz="3600" b="1" dirty="0" smtClean="0">
              <a:solidFill>
                <a:schemeClr val="tx2"/>
              </a:solidFill>
              <a:latin typeface="Calibri" pitchFamily="34"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pic>
        <p:nvPicPr>
          <p:cNvPr id="13329" name="Picture 17" descr="Cryptography"/>
          <p:cNvPicPr>
            <a:picLocks noChangeAspect="1" noChangeArrowheads="1"/>
          </p:cNvPicPr>
          <p:nvPr/>
        </p:nvPicPr>
        <p:blipFill>
          <a:blip r:embed="rId3" cstate="print"/>
          <a:srcRect/>
          <a:stretch>
            <a:fillRect/>
          </a:stretch>
        </p:blipFill>
        <p:spPr bwMode="auto">
          <a:xfrm>
            <a:off x="5867400" y="2667000"/>
            <a:ext cx="2262518" cy="1600200"/>
          </a:xfrm>
          <a:prstGeom prst="rect">
            <a:avLst/>
          </a:prstGeom>
          <a:noFill/>
        </p:spPr>
      </p:pic>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518160"/>
          </a:xfrm>
        </p:spPr>
        <p:txBody>
          <a:bodyPr>
            <a:normAutofit fontScale="90000"/>
          </a:bodyPr>
          <a:lstStyle/>
          <a:p>
            <a:r>
              <a:rPr lang="en-US" b="1" dirty="0" smtClean="0"/>
              <a:t>UML DIAGRAME</a:t>
            </a: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609600" y="838200"/>
            <a:ext cx="6948074" cy="5934121"/>
          </a:xfrm>
          <a:prstGeom prst="rect">
            <a:avLst/>
          </a:prstGeom>
          <a:noFill/>
          <a:ln w="9525">
            <a:noFill/>
            <a:miter lim="800000"/>
            <a:headEnd/>
            <a:tailEnd/>
          </a:ln>
          <a:effectLst/>
        </p:spPr>
      </p:pic>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624840"/>
          </a:xfrm>
        </p:spPr>
        <p:txBody>
          <a:bodyPr/>
          <a:lstStyle/>
          <a:p>
            <a:r>
              <a:rPr lang="en-US" smtClean="0"/>
              <a:t>FLOWCHAT</a:t>
            </a:r>
            <a:endParaRPr lang="en-US" dirty="0"/>
          </a:p>
        </p:txBody>
      </p:sp>
      <p:pic>
        <p:nvPicPr>
          <p:cNvPr id="3074" name="Picture 2" descr="C:\Users\USER\Desktop\download.png"/>
          <p:cNvPicPr>
            <a:picLocks noChangeAspect="1" noChangeArrowheads="1"/>
          </p:cNvPicPr>
          <p:nvPr/>
        </p:nvPicPr>
        <p:blipFill>
          <a:blip r:embed="rId2"/>
          <a:srcRect/>
          <a:stretch>
            <a:fillRect/>
          </a:stretch>
        </p:blipFill>
        <p:spPr bwMode="auto">
          <a:xfrm>
            <a:off x="457200" y="960076"/>
            <a:ext cx="7391400" cy="5536415"/>
          </a:xfrm>
          <a:prstGeom prst="rect">
            <a:avLst/>
          </a:prstGeom>
          <a:noFill/>
        </p:spPr>
      </p:pic>
    </p:spTree>
  </p:cSld>
  <p:clrMapOvr>
    <a:masterClrMapping/>
  </p:clrMapOvr>
  <p:transition>
    <p:cover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ormAutofit/>
          </a:bodyPr>
          <a:lstStyle/>
          <a:p>
            <a:r>
              <a:rPr lang="en-US" b="1" dirty="0" smtClean="0"/>
              <a:t>SYSTEM ARCHITECTURE</a:t>
            </a:r>
            <a:endParaRPr lang="en-US" b="1" dirty="0"/>
          </a:p>
        </p:txBody>
      </p:sp>
      <p:pic>
        <p:nvPicPr>
          <p:cNvPr id="4098" name="Picture 2" descr="C:\Users\USER\Desktop\download.png"/>
          <p:cNvPicPr>
            <a:picLocks noChangeAspect="1" noChangeArrowheads="1"/>
          </p:cNvPicPr>
          <p:nvPr/>
        </p:nvPicPr>
        <p:blipFill>
          <a:blip r:embed="rId3"/>
          <a:srcRect/>
          <a:stretch>
            <a:fillRect/>
          </a:stretch>
        </p:blipFill>
        <p:spPr bwMode="auto">
          <a:xfrm>
            <a:off x="304800" y="1981200"/>
            <a:ext cx="7692344" cy="3810000"/>
          </a:xfrm>
          <a:prstGeom prst="rect">
            <a:avLst/>
          </a:prstGeom>
          <a:noFill/>
        </p:spPr>
      </p:pic>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228600"/>
            <a:ext cx="8534400" cy="758825"/>
          </a:xfrm>
        </p:spPr>
        <p:txBody>
          <a:bodyPr>
            <a:normAutofit/>
          </a:bodyPr>
          <a:lstStyle/>
          <a:p>
            <a:pPr>
              <a:defRPr/>
            </a:pPr>
            <a:r>
              <a:rPr lang="en-US" sz="3600" b="1" dirty="0" smtClean="0"/>
              <a:t>SYSTEM REQUIREMENTS</a:t>
            </a:r>
            <a:endParaRPr lang="en-US" b="1" dirty="0" smtClean="0"/>
          </a:p>
        </p:txBody>
      </p:sp>
      <p:sp>
        <p:nvSpPr>
          <p:cNvPr id="19459" name="Content Placeholder 2"/>
          <p:cNvSpPr>
            <a:spLocks noGrp="1"/>
          </p:cNvSpPr>
          <p:nvPr>
            <p:ph idx="1"/>
          </p:nvPr>
        </p:nvSpPr>
        <p:spPr>
          <a:xfrm>
            <a:off x="304800" y="1219200"/>
            <a:ext cx="7620000" cy="4846320"/>
          </a:xfrm>
        </p:spPr>
        <p:txBody>
          <a:bodyPr>
            <a:normAutofit lnSpcReduction="10000"/>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p>
          <a:p>
            <a:pPr>
              <a:buNone/>
            </a:pPr>
            <a:endParaRPr lang="en-US" sz="2400" dirty="0" smtClean="0"/>
          </a:p>
          <a:p>
            <a:pPr>
              <a:buNone/>
            </a:pPr>
            <a:r>
              <a:rPr lang="en-US" sz="3200" b="1" dirty="0" smtClean="0"/>
              <a:t>	SOFTWARE REQUIREMENTS</a:t>
            </a:r>
          </a:p>
          <a:p>
            <a:pPr marL="566928" indent="-457200">
              <a:buAutoNum type="arabicPeriod"/>
            </a:pPr>
            <a:r>
              <a:rPr lang="en-US" sz="2400" dirty="0" smtClean="0"/>
              <a:t>HTML</a:t>
            </a:r>
          </a:p>
          <a:p>
            <a:pPr marL="566928" indent="-457200">
              <a:buAutoNum type="arabicPeriod"/>
            </a:pPr>
            <a:r>
              <a:rPr lang="en-US" sz="2400" dirty="0" smtClean="0"/>
              <a:t>CSS</a:t>
            </a:r>
          </a:p>
          <a:p>
            <a:pPr marL="566928" indent="-457200">
              <a:buAutoNum type="arabicPeriod"/>
            </a:pPr>
            <a:r>
              <a:rPr lang="en-US" sz="2400" dirty="0" smtClean="0"/>
              <a:t>JAVASCRIPT</a:t>
            </a:r>
          </a:p>
          <a:p>
            <a:pPr marL="566928" indent="-457200">
              <a:buAutoNum type="arabicPeriod"/>
            </a:pPr>
            <a:r>
              <a:rPr lang="en-US" sz="2400" dirty="0" smtClean="0"/>
              <a:t>PHP and </a:t>
            </a:r>
            <a:r>
              <a:rPr lang="en-US" sz="2400" dirty="0" err="1" smtClean="0"/>
              <a:t>MySQL</a:t>
            </a:r>
            <a:endParaRPr lang="en-US" sz="2400" dirty="0" smtClean="0"/>
          </a:p>
          <a:p>
            <a:endParaRPr lang="en-US" sz="2400" dirty="0" smtClean="0"/>
          </a:p>
          <a:p>
            <a:endParaRPr lang="en-US" sz="2400" dirty="0" smtClean="0"/>
          </a:p>
          <a:p>
            <a:endParaRPr lang="en-US" sz="2400"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endParaRPr lang="en-US" sz="1900" b="1" dirty="0" smtClean="0">
              <a:solidFill>
                <a:srgbClr val="FF0000"/>
              </a:solidFill>
              <a:latin typeface="Times New Roman" pitchFamily="18" charset="0"/>
              <a:cs typeface="Times New Roman" pitchFamily="18" charset="0"/>
            </a:endParaRPr>
          </a:p>
          <a:p>
            <a:endParaRPr lang="en-US" sz="2400" b="1" dirty="0" smtClean="0">
              <a:solidFill>
                <a:srgbClr val="FF0000"/>
              </a:solidFill>
              <a:latin typeface="Times New Roman" pitchFamily="18" charset="0"/>
              <a:cs typeface="Times New Roman" pitchFamily="18" charset="0"/>
            </a:endParaRPr>
          </a:p>
          <a:p>
            <a:pPr>
              <a:buNone/>
            </a:pPr>
            <a:endParaRPr lang="en-US" dirty="0" smtClean="0"/>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04800" y="152400"/>
            <a:ext cx="8534400" cy="758825"/>
          </a:xfrm>
        </p:spPr>
        <p:txBody>
          <a:bodyPr>
            <a:normAutofit/>
          </a:bodyPr>
          <a:lstStyle/>
          <a:p>
            <a:pPr eaLnBrk="1" fontAlgn="auto" hangingPunct="1">
              <a:spcAft>
                <a:spcPts val="0"/>
              </a:spcAft>
              <a:defRPr/>
            </a:pPr>
            <a:r>
              <a:rPr lang="en-US" b="1" dirty="0" smtClean="0"/>
              <a:t>EXPECTED RESULTS</a:t>
            </a:r>
            <a:endParaRPr lang="en-US" dirty="0" smtClean="0"/>
          </a:p>
        </p:txBody>
      </p:sp>
      <p:pic>
        <p:nvPicPr>
          <p:cNvPr id="5122" name="Picture 2"/>
          <p:cNvPicPr>
            <a:picLocks noGrp="1" noChangeAspect="1" noChangeArrowheads="1"/>
          </p:cNvPicPr>
          <p:nvPr>
            <p:ph idx="1"/>
          </p:nvPr>
        </p:nvPicPr>
        <p:blipFill>
          <a:blip r:embed="rId2"/>
          <a:srcRect/>
          <a:stretch>
            <a:fillRect/>
          </a:stretch>
        </p:blipFill>
        <p:spPr bwMode="auto">
          <a:xfrm>
            <a:off x="304800" y="1269212"/>
            <a:ext cx="7772400" cy="4746613"/>
          </a:xfrm>
          <a:prstGeom prst="rect">
            <a:avLst/>
          </a:prstGeom>
          <a:noFill/>
          <a:ln w="9525">
            <a:noFill/>
            <a:miter lim="800000"/>
            <a:headEnd/>
            <a:tailEnd/>
          </a:ln>
          <a:effectLst/>
        </p:spPr>
      </p:pic>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dirty="0" smtClean="0"/>
              <a:t>LOGIN PAGE</a:t>
            </a:r>
            <a:endParaRPr lang="en-US" dirty="0"/>
          </a:p>
        </p:txBody>
      </p:sp>
      <p:pic>
        <p:nvPicPr>
          <p:cNvPr id="4" name="Content Placeholder 3"/>
          <p:cNvPicPr>
            <a:picLocks noGrp="1"/>
          </p:cNvPicPr>
          <p:nvPr>
            <p:ph idx="1"/>
          </p:nvPr>
        </p:nvPicPr>
        <p:blipFill>
          <a:blip r:embed="rId2"/>
          <a:srcRect/>
          <a:stretch>
            <a:fillRect/>
          </a:stretch>
        </p:blipFill>
        <p:spPr bwMode="auto">
          <a:xfrm>
            <a:off x="457200" y="2018416"/>
            <a:ext cx="7239000" cy="4029255"/>
          </a:xfrm>
          <a:prstGeom prst="rect">
            <a:avLst/>
          </a:prstGeom>
          <a:noFill/>
          <a:ln w="9525">
            <a:noFill/>
            <a:miter lim="800000"/>
            <a:headEnd/>
            <a:tailEnd/>
          </a:ln>
        </p:spPr>
      </p:pic>
    </p:spTree>
  </p:cSld>
  <p:clrMapOvr>
    <a:masterClrMapping/>
  </p:clrMapOvr>
  <p:transition>
    <p:cover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
        <p:nvSpPr>
          <p:cNvPr id="5" name="TextBox 4"/>
          <p:cNvSpPr txBox="1"/>
          <p:nvPr/>
        </p:nvSpPr>
        <p:spPr>
          <a:xfrm>
            <a:off x="304800" y="1066800"/>
            <a:ext cx="7772400" cy="5262979"/>
          </a:xfrm>
          <a:prstGeom prst="rect">
            <a:avLst/>
          </a:prstGeom>
          <a:noFill/>
        </p:spPr>
        <p:txBody>
          <a:bodyPr wrap="square" rtlCol="0">
            <a:spAutoFit/>
          </a:bodyPr>
          <a:lstStyle/>
          <a:p>
            <a:r>
              <a:rPr lang="en-US" sz="2400" dirty="0" smtClean="0"/>
              <a:t>The </a:t>
            </a:r>
            <a:r>
              <a:rPr lang="en-US" sz="2400" b="1" dirty="0" smtClean="0"/>
              <a:t>Online Bookstore with Payment Integration Management System</a:t>
            </a:r>
            <a:r>
              <a:rPr lang="en-US" sz="2400" dirty="0" smtClean="0"/>
              <a:t> contributes by:</a:t>
            </a:r>
          </a:p>
          <a:p>
            <a:endParaRPr lang="en-US" sz="2400" dirty="0" smtClean="0"/>
          </a:p>
          <a:p>
            <a:r>
              <a:rPr lang="en-US" sz="2400" b="1" dirty="0" smtClean="0">
                <a:solidFill>
                  <a:srgbClr val="FF0000"/>
                </a:solidFill>
              </a:rPr>
              <a:t>Enhancing E-Commerce Practices:</a:t>
            </a:r>
            <a:r>
              <a:rPr lang="en-US" sz="2400" dirty="0" smtClean="0">
                <a:solidFill>
                  <a:srgbClr val="FF0000"/>
                </a:solidFill>
              </a:rPr>
              <a:t> </a:t>
            </a:r>
            <a:r>
              <a:rPr lang="en-US" sz="2400" dirty="0" smtClean="0"/>
              <a:t>Showcases payment integration in education.</a:t>
            </a:r>
          </a:p>
          <a:p>
            <a:r>
              <a:rPr lang="en-US" sz="2400" b="1" dirty="0" smtClean="0">
                <a:solidFill>
                  <a:srgbClr val="FF0000"/>
                </a:solidFill>
              </a:rPr>
              <a:t>Improving Efficiency:</a:t>
            </a:r>
            <a:r>
              <a:rPr lang="en-US" sz="2400" dirty="0" smtClean="0">
                <a:solidFill>
                  <a:srgbClr val="FF0000"/>
                </a:solidFill>
              </a:rPr>
              <a:t> </a:t>
            </a:r>
            <a:r>
              <a:rPr lang="en-US" sz="2400" dirty="0" smtClean="0"/>
              <a:t>Streamlines book ordering processes.</a:t>
            </a:r>
          </a:p>
          <a:p>
            <a:r>
              <a:rPr lang="en-US" sz="2400" b="1" dirty="0" smtClean="0">
                <a:solidFill>
                  <a:srgbClr val="FF0000"/>
                </a:solidFill>
              </a:rPr>
              <a:t>User Insights:</a:t>
            </a:r>
            <a:r>
              <a:rPr lang="en-US" sz="2400" dirty="0" smtClean="0">
                <a:solidFill>
                  <a:srgbClr val="FF0000"/>
                </a:solidFill>
              </a:rPr>
              <a:t> </a:t>
            </a:r>
            <a:r>
              <a:rPr lang="en-US" sz="2400" dirty="0" smtClean="0"/>
              <a:t>Provides data on online shopping preferences.</a:t>
            </a:r>
          </a:p>
          <a:p>
            <a:r>
              <a:rPr lang="en-US" sz="2400" b="1" dirty="0" smtClean="0">
                <a:solidFill>
                  <a:srgbClr val="FF0000"/>
                </a:solidFill>
              </a:rPr>
              <a:t>Implementation Model:</a:t>
            </a:r>
            <a:r>
              <a:rPr lang="en-US" sz="2400" dirty="0" smtClean="0">
                <a:solidFill>
                  <a:srgbClr val="FF0000"/>
                </a:solidFill>
              </a:rPr>
              <a:t> </a:t>
            </a:r>
            <a:r>
              <a:rPr lang="en-US" sz="2400" dirty="0" smtClean="0"/>
              <a:t>Serves as a guide for similar systems.</a:t>
            </a:r>
          </a:p>
          <a:p>
            <a:r>
              <a:rPr lang="en-US" sz="2400" b="1" dirty="0" smtClean="0">
                <a:solidFill>
                  <a:srgbClr val="FF0000"/>
                </a:solidFill>
              </a:rPr>
              <a:t>Multi-Channel Retailing:</a:t>
            </a:r>
            <a:r>
              <a:rPr lang="en-US" sz="2400" dirty="0" smtClean="0">
                <a:solidFill>
                  <a:srgbClr val="FF0000"/>
                </a:solidFill>
              </a:rPr>
              <a:t> </a:t>
            </a:r>
            <a:r>
              <a:rPr lang="en-US" sz="2400" dirty="0" smtClean="0"/>
              <a:t>Highlights online and offline integration.</a:t>
            </a:r>
          </a:p>
          <a:p>
            <a:endParaRPr lang="en-US" sz="2400" dirty="0"/>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0"/>
            <a:ext cx="8534400" cy="758825"/>
          </a:xfrm>
        </p:spPr>
        <p:txBody>
          <a:bodyPr>
            <a:normAutofit/>
          </a:bodyPr>
          <a:lstStyle/>
          <a:p>
            <a:pPr eaLnBrk="1" fontAlgn="auto" hangingPunct="1">
              <a:spcAft>
                <a:spcPts val="0"/>
              </a:spcAft>
              <a:defRPr/>
            </a:pPr>
            <a:r>
              <a:rPr lang="en-US" b="1" dirty="0" smtClean="0"/>
              <a:t>RELATED WORKS</a:t>
            </a:r>
            <a:endParaRPr lang="en-US" dirty="0" smtClean="0"/>
          </a:p>
        </p:txBody>
      </p:sp>
      <p:sp>
        <p:nvSpPr>
          <p:cNvPr id="18435" name="Content Placeholder 2"/>
          <p:cNvSpPr>
            <a:spLocks noGrp="1"/>
          </p:cNvSpPr>
          <p:nvPr>
            <p:ph idx="1"/>
          </p:nvPr>
        </p:nvSpPr>
        <p:spPr>
          <a:xfrm>
            <a:off x="304800" y="1143000"/>
            <a:ext cx="8458200" cy="4846320"/>
          </a:xfrm>
        </p:spPr>
        <p:txBody>
          <a:bodyPr/>
          <a:lstStyle/>
          <a:p>
            <a:pPr>
              <a:buFont typeface="Wingdings" pitchFamily="2" charset="2"/>
              <a:buChar char="q"/>
            </a:pPr>
            <a:r>
              <a:rPr lang="en-US" sz="2400" b="1" dirty="0" smtClean="0"/>
              <a:t>  A Secure E-commerce Platform for Online</a:t>
            </a:r>
            <a:r>
              <a:rPr lang="en-US" sz="2400" dirty="0" smtClean="0"/>
              <a:t>" by S.R. Roy, S. Das, and A. K. Pal (2020)</a:t>
            </a:r>
          </a:p>
          <a:p>
            <a:pPr>
              <a:buNone/>
            </a:pPr>
            <a:endParaRPr lang="en-US" sz="2400" dirty="0" smtClean="0"/>
          </a:p>
          <a:p>
            <a:pPr>
              <a:buFont typeface="Wingdings" pitchFamily="2" charset="2"/>
              <a:buChar char="q"/>
            </a:pPr>
            <a:r>
              <a:rPr lang="en-US" sz="2400" b="1" dirty="0" smtClean="0"/>
              <a:t>  H</a:t>
            </a:r>
            <a:r>
              <a:rPr lang="en-US" sz="2400" dirty="0" smtClean="0"/>
              <a:t>ow </a:t>
            </a:r>
            <a:r>
              <a:rPr lang="en-US" sz="2400" b="1" dirty="0" err="1" smtClean="0"/>
              <a:t>Jumia</a:t>
            </a:r>
            <a:r>
              <a:rPr lang="en-US" sz="2400" dirty="0" smtClean="0"/>
              <a:t> Increased Online Sales by 70% with Improved Payment Integration</a:t>
            </a:r>
          </a:p>
          <a:p>
            <a:pPr>
              <a:buFont typeface="Wingdings" pitchFamily="2" charset="2"/>
              <a:buChar char="q"/>
            </a:pPr>
            <a:endParaRPr lang="en-US" sz="2400" dirty="0" smtClean="0"/>
          </a:p>
          <a:p>
            <a:pPr>
              <a:buFont typeface="Wingdings" pitchFamily="2" charset="2"/>
              <a:buChar char="q"/>
            </a:pPr>
            <a:r>
              <a:rPr lang="en-US" sz="2400" b="1" dirty="0" smtClean="0"/>
              <a:t>  H</a:t>
            </a:r>
            <a:r>
              <a:rPr lang="en-US" sz="2400" dirty="0" smtClean="0"/>
              <a:t>ow </a:t>
            </a:r>
            <a:r>
              <a:rPr lang="en-US" sz="2400" b="1" dirty="0" smtClean="0"/>
              <a:t>Amazon </a:t>
            </a:r>
            <a:r>
              <a:rPr lang="en-US" sz="2400" dirty="0" smtClean="0"/>
              <a:t>Increased Online Sales by 80% with Improved Payment Integration</a:t>
            </a:r>
          </a:p>
          <a:p>
            <a:pPr>
              <a:buNone/>
            </a:pPr>
            <a:endParaRPr lang="en-US" sz="2400"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sz="3600" b="1" dirty="0" smtClean="0">
                <a:latin typeface="Times New Roman" pitchFamily="18" charset="0"/>
                <a:cs typeface="Times New Roman" pitchFamily="18" charset="0"/>
              </a:rPr>
              <a:t>FUTURE WORK</a:t>
            </a:r>
            <a:endParaRPr lang="en-US" b="1" dirty="0"/>
          </a:p>
        </p:txBody>
      </p:sp>
      <p:sp>
        <p:nvSpPr>
          <p:cNvPr id="3" name="Content Placeholder 2"/>
          <p:cNvSpPr>
            <a:spLocks noGrp="1"/>
          </p:cNvSpPr>
          <p:nvPr>
            <p:ph idx="1"/>
          </p:nvPr>
        </p:nvSpPr>
        <p:spPr>
          <a:xfrm>
            <a:off x="381000" y="1219200"/>
            <a:ext cx="8305800" cy="4846320"/>
          </a:xfrm>
        </p:spPr>
        <p:txBody>
          <a:bodyPr/>
          <a:lstStyle/>
          <a:p>
            <a:r>
              <a:rPr lang="en-US" sz="2400" b="1" dirty="0" smtClean="0"/>
              <a:t>Personalized Recommendations:</a:t>
            </a:r>
            <a:r>
              <a:rPr lang="en-US" sz="2400" dirty="0" smtClean="0"/>
              <a:t> Implement a recommendation engine that suggests books based on a customer's purchase history and browsing behavior.</a:t>
            </a:r>
          </a:p>
          <a:p>
            <a:pPr>
              <a:buNone/>
            </a:pPr>
            <a:endParaRPr lang="en-US" sz="2400" b="1" dirty="0" smtClean="0">
              <a:latin typeface="Times New Roman" pitchFamily="18" charset="0"/>
              <a:cs typeface="Times New Roman" pitchFamily="18" charset="0"/>
            </a:endParaRPr>
          </a:p>
          <a:p>
            <a:r>
              <a:rPr lang="en-US" sz="2400" b="1" dirty="0" smtClean="0"/>
              <a:t>Web App Development:</a:t>
            </a:r>
            <a:r>
              <a:rPr lang="en-US" sz="2400" dirty="0" smtClean="0"/>
              <a:t> Develop a responsive web application to allow customers to browse, purchase, and manage their orders on the go.</a:t>
            </a:r>
          </a:p>
          <a:p>
            <a:pPr>
              <a:buNone/>
            </a:pPr>
            <a:endParaRPr lang="en-US" sz="2400" b="1" dirty="0" smtClean="0">
              <a:latin typeface="Times New Roman" pitchFamily="18" charset="0"/>
              <a:cs typeface="Times New Roman" pitchFamily="18" charset="0"/>
            </a:endParaRPr>
          </a:p>
          <a:p>
            <a:r>
              <a:rPr lang="en-US" sz="2400" b="1" dirty="0" smtClean="0"/>
              <a:t>Loyalty Programs:</a:t>
            </a:r>
            <a:r>
              <a:rPr lang="en-US" sz="2400" dirty="0" smtClean="0"/>
              <a:t> Develop a loyalty program to reward repeat customers with discounts, exclusive offers, and early access to new releases.</a:t>
            </a:r>
            <a:endParaRPr lang="en-US" sz="2400" b="1" dirty="0" smtClean="0">
              <a:latin typeface="Times New Roman" pitchFamily="18" charset="0"/>
              <a:cs typeface="Times New Roman" pitchFamily="18" charset="0"/>
            </a:endParaRPr>
          </a:p>
          <a:p>
            <a:pPr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buNone/>
            </a:pPr>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a:p>
            <a:endParaRPr lang="en-US" dirty="0"/>
          </a:p>
        </p:txBody>
      </p:sp>
    </p:spTree>
  </p:cSld>
  <p:clrMapOvr>
    <a:masterClrMapping/>
  </p:clrMapOvr>
  <p:transition>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lstStyle/>
          <a:p>
            <a:pPr>
              <a:lnSpc>
                <a:spcPct val="90000"/>
              </a:lnSpc>
            </a:pPr>
            <a:r>
              <a:rPr lang="en-US" sz="3600" b="1" dirty="0" smtClean="0">
                <a:latin typeface="Times New Roman" pitchFamily="18" charset="0"/>
                <a:cs typeface="Times New Roman" pitchFamily="18" charset="0"/>
              </a:rPr>
              <a:t> CONCLUSION</a:t>
            </a:r>
          </a:p>
        </p:txBody>
      </p:sp>
      <p:sp>
        <p:nvSpPr>
          <p:cNvPr id="3" name="Content Placeholder 2"/>
          <p:cNvSpPr>
            <a:spLocks noGrp="1"/>
          </p:cNvSpPr>
          <p:nvPr>
            <p:ph idx="1"/>
          </p:nvPr>
        </p:nvSpPr>
        <p:spPr>
          <a:xfrm>
            <a:off x="0" y="914400"/>
            <a:ext cx="8077200" cy="4389120"/>
          </a:xfrm>
        </p:spPr>
        <p:txBody>
          <a:bodyPr/>
          <a:lstStyle/>
          <a:p>
            <a:pPr lvl="1" algn="just">
              <a:buNone/>
            </a:pPr>
            <a:r>
              <a:rPr lang="en-US" b="1" dirty="0" smtClean="0"/>
              <a:t>         </a:t>
            </a:r>
            <a:r>
              <a:rPr lang="en-US" b="1" dirty="0" err="1" smtClean="0"/>
              <a:t>Gaposa</a:t>
            </a:r>
            <a:r>
              <a:rPr lang="en-US" b="1" dirty="0" smtClean="0"/>
              <a:t> Bookstore's </a:t>
            </a:r>
            <a:r>
              <a:rPr lang="en-US" dirty="0" smtClean="0"/>
              <a:t>successful case study demonstrates the transformative power of payment integration for traditional bookstores. Their user-friendly online store, paired with a secure and reliable payment system, empowered them to expand their reach and compete effectively in the digital age. By embracing e-commerce and prioritizing customer convenience and security.</a:t>
            </a:r>
            <a:endParaRPr lang="en-US" sz="2400" dirty="0" smtClean="0">
              <a:latin typeface="Times New Roman" pitchFamily="18" charset="0"/>
              <a:cs typeface="Times New Roman" pitchFamily="18" charset="0"/>
            </a:endParaRPr>
          </a:p>
          <a:p>
            <a:pPr algn="just" eaLnBrk="1" hangingPunct="1">
              <a:buFont typeface="Arial" charset="0"/>
              <a:buNone/>
            </a:pPr>
            <a:endParaRPr lang="en-US" dirty="0" smtClean="0"/>
          </a:p>
          <a:p>
            <a:pPr algn="just"/>
            <a:endParaRPr lang="en-US" dirty="0"/>
          </a:p>
        </p:txBody>
      </p:sp>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381000" y="79375"/>
            <a:ext cx="8153400" cy="758825"/>
          </a:xfrm>
        </p:spPr>
        <p:txBody>
          <a:bodyPr/>
          <a:lstStyle/>
          <a:p>
            <a:r>
              <a:rPr lang="en-US" sz="4000" b="1" dirty="0" smtClean="0"/>
              <a:t>INDEX </a:t>
            </a:r>
          </a:p>
        </p:txBody>
      </p:sp>
      <p:sp>
        <p:nvSpPr>
          <p:cNvPr id="54275" name="Rectangle 3"/>
          <p:cNvSpPr>
            <a:spLocks noGrp="1"/>
          </p:cNvSpPr>
          <p:nvPr>
            <p:ph type="body" idx="4294967295"/>
          </p:nvPr>
        </p:nvSpPr>
        <p:spPr>
          <a:xfrm>
            <a:off x="304800" y="1066800"/>
            <a:ext cx="7772400" cy="5334000"/>
          </a:xfrm>
        </p:spPr>
        <p:txBody>
          <a:bodyPr>
            <a:normAutofit lnSpcReduction="10000"/>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152400"/>
            <a:ext cx="8534400" cy="530225"/>
          </a:xfrm>
        </p:spPr>
        <p:txBody>
          <a:bodyPr>
            <a:normAutofit fontScale="90000"/>
          </a:bodyPr>
          <a:lstStyle/>
          <a:p>
            <a:pPr eaLnBrk="1" fontAlgn="auto" hangingPunct="1">
              <a:spcAft>
                <a:spcPts val="0"/>
              </a:spcAft>
              <a:defRPr/>
            </a:pPr>
            <a:r>
              <a:rPr lang="en-US" b="1" dirty="0" smtClean="0"/>
              <a:t>REFERENCE</a:t>
            </a:r>
            <a:endParaRPr lang="en-US" dirty="0" smtClean="0"/>
          </a:p>
        </p:txBody>
      </p:sp>
      <p:sp>
        <p:nvSpPr>
          <p:cNvPr id="6" name="Rectangle 5"/>
          <p:cNvSpPr/>
          <p:nvPr/>
        </p:nvSpPr>
        <p:spPr>
          <a:xfrm>
            <a:off x="381000" y="838200"/>
            <a:ext cx="7696200" cy="5016758"/>
          </a:xfrm>
          <a:prstGeom prst="rect">
            <a:avLst/>
          </a:prstGeom>
        </p:spPr>
        <p:txBody>
          <a:bodyPr wrap="square">
            <a:spAutoFit/>
          </a:bodyPr>
          <a:lstStyle/>
          <a:p>
            <a:pPr algn="ctr"/>
            <a:r>
              <a:rPr lang="en-US" sz="2000" dirty="0" smtClean="0"/>
              <a:t> </a:t>
            </a:r>
            <a:r>
              <a:rPr lang="en-US" sz="2000" dirty="0" err="1" smtClean="0"/>
              <a:t>Blaha</a:t>
            </a:r>
            <a:r>
              <a:rPr lang="en-US" sz="2000" dirty="0" smtClean="0"/>
              <a:t>, M., and </a:t>
            </a:r>
            <a:r>
              <a:rPr lang="en-US" sz="2000" dirty="0" err="1" smtClean="0"/>
              <a:t>Rambaugh</a:t>
            </a:r>
            <a:r>
              <a:rPr lang="en-US" sz="2000" dirty="0" smtClean="0"/>
              <a:t>, J (2022), Object Oriented </a:t>
            </a:r>
            <a:r>
              <a:rPr lang="en-US" sz="2000" dirty="0" err="1" smtClean="0"/>
              <a:t>Modelling</a:t>
            </a:r>
            <a:r>
              <a:rPr lang="en-US" sz="2000" dirty="0" smtClean="0"/>
              <a:t> And Design with UML, Second Edition, USA: Prentice Hall International Inc. </a:t>
            </a:r>
            <a:r>
              <a:rPr lang="en-US" sz="2000" dirty="0" err="1" smtClean="0"/>
              <a:t>Beenet</a:t>
            </a:r>
            <a:r>
              <a:rPr lang="en-US" sz="2000" dirty="0" smtClean="0"/>
              <a:t>, S., </a:t>
            </a:r>
            <a:r>
              <a:rPr lang="en-US" sz="2000" dirty="0" err="1" smtClean="0"/>
              <a:t>McRobb</a:t>
            </a:r>
            <a:r>
              <a:rPr lang="en-US" sz="2000" dirty="0" smtClean="0"/>
              <a:t>, S., and Farmer, R. (2021). Object-Oriented Systems</a:t>
            </a:r>
          </a:p>
          <a:p>
            <a:pPr algn="ctr"/>
            <a:r>
              <a:rPr lang="en-US" sz="2000" dirty="0" smtClean="0"/>
              <a:t> </a:t>
            </a:r>
          </a:p>
          <a:p>
            <a:pPr algn="ctr"/>
            <a:r>
              <a:rPr lang="en-US" sz="2000" dirty="0" smtClean="0"/>
              <a:t>Analysis and design Using UML (4th </a:t>
            </a:r>
            <a:r>
              <a:rPr lang="en-US" sz="2000" dirty="0" err="1" smtClean="0"/>
              <a:t>ed</a:t>
            </a:r>
            <a:r>
              <a:rPr lang="en-US" sz="2000" dirty="0" smtClean="0"/>
              <a:t>). USA: McGraw Hill. </a:t>
            </a:r>
            <a:r>
              <a:rPr lang="en-US" sz="2000" dirty="0" err="1" smtClean="0"/>
              <a:t>Booch</a:t>
            </a:r>
            <a:r>
              <a:rPr lang="en-US" sz="2000" dirty="0" smtClean="0"/>
              <a:t>, G., </a:t>
            </a:r>
            <a:r>
              <a:rPr lang="en-US" sz="2000" dirty="0" err="1" smtClean="0"/>
              <a:t>Rumbaugh</a:t>
            </a:r>
            <a:r>
              <a:rPr lang="en-US" sz="2000" dirty="0" smtClean="0"/>
              <a:t>, J. &amp; </a:t>
            </a:r>
            <a:r>
              <a:rPr lang="en-US" sz="2000" dirty="0" err="1" smtClean="0"/>
              <a:t>Jaobson</a:t>
            </a:r>
            <a:r>
              <a:rPr lang="en-US" sz="2000" dirty="0" smtClean="0"/>
              <a:t>, I. (2021). The Unified </a:t>
            </a:r>
            <a:r>
              <a:rPr lang="en-US" sz="2000" dirty="0" err="1" smtClean="0"/>
              <a:t>Modelling</a:t>
            </a:r>
            <a:r>
              <a:rPr lang="en-US" sz="2000" dirty="0" smtClean="0"/>
              <a:t> Language User Guide. Boston: Addison-Wesley.</a:t>
            </a:r>
          </a:p>
          <a:p>
            <a:pPr algn="ctr"/>
            <a:endParaRPr lang="en-US" sz="2000" dirty="0" smtClean="0"/>
          </a:p>
          <a:p>
            <a:pPr algn="ctr"/>
            <a:r>
              <a:rPr lang="en-US" sz="2000" dirty="0" smtClean="0"/>
              <a:t>Burt, S. and Sparks, L. (2021), “E-commerce and the retail process: a review”, Journal of Retailing and Consumer Services, Vol. 10, pp. 275-86.</a:t>
            </a:r>
          </a:p>
          <a:p>
            <a:pPr algn="ctr"/>
            <a:endParaRPr lang="en-US" sz="2000" dirty="0" smtClean="0"/>
          </a:p>
          <a:p>
            <a:pPr algn="ctr"/>
            <a:r>
              <a:rPr lang="en-US" sz="2000" dirty="0" smtClean="0"/>
              <a:t>Dennis, C., Harris, L. and </a:t>
            </a:r>
            <a:r>
              <a:rPr lang="en-US" sz="2000" dirty="0" err="1" smtClean="0"/>
              <a:t>Sandhu</a:t>
            </a:r>
            <a:r>
              <a:rPr lang="en-US" sz="2000" dirty="0" smtClean="0"/>
              <a:t>, B. (2021), “From bricks to clicks: understanding the </a:t>
            </a:r>
            <a:r>
              <a:rPr lang="en-US" sz="2000" dirty="0" err="1" smtClean="0"/>
              <a:t>econsumer</a:t>
            </a:r>
            <a:r>
              <a:rPr lang="en-US" sz="2000" dirty="0" smtClean="0"/>
              <a:t>”, Qualitative Market Research: An International Journal, </a:t>
            </a:r>
            <a:endParaRPr lang="en-US" sz="20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ect">
            <a:avLst/>
          </a:prstGeom>
          <a:noFill/>
        </p:spPr>
      </p:pic>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228600" y="-76200"/>
            <a:ext cx="8534400" cy="758825"/>
          </a:xfrm>
        </p:spPr>
        <p:txBody>
          <a:bodyPr>
            <a:normAutofit/>
          </a:bodyPr>
          <a:lstStyle/>
          <a:p>
            <a:pPr>
              <a:defRPr/>
            </a:pPr>
            <a:r>
              <a:rPr lang="en-US" b="1" dirty="0" smtClean="0"/>
              <a:t>INTRODUCTION</a:t>
            </a:r>
          </a:p>
        </p:txBody>
      </p:sp>
      <p:sp>
        <p:nvSpPr>
          <p:cNvPr id="14339" name="Content Placeholder 2"/>
          <p:cNvSpPr>
            <a:spLocks noGrp="1"/>
          </p:cNvSpPr>
          <p:nvPr>
            <p:ph idx="1"/>
          </p:nvPr>
        </p:nvSpPr>
        <p:spPr>
          <a:xfrm>
            <a:off x="0" y="762000"/>
            <a:ext cx="8001000" cy="4267200"/>
          </a:xfrm>
        </p:spPr>
        <p:txBody>
          <a:bodyPr/>
          <a:lstStyle/>
          <a:p>
            <a:pPr algn="just">
              <a:buNone/>
            </a:pPr>
            <a:r>
              <a:rPr lang="en-US" sz="2400" dirty="0" smtClean="0"/>
              <a:t>         Traditional bookstores face several challenges. their customer e.g. Reader, </a:t>
            </a:r>
            <a:r>
              <a:rPr lang="en-US" sz="2400" b="1" dirty="0" smtClean="0"/>
              <a:t>Student etc.</a:t>
            </a:r>
            <a:r>
              <a:rPr lang="en-US" sz="2400" dirty="0" smtClean="0"/>
              <a:t> is limited by their physical location, making it difficult to expand their audience. Managing a diverse inventory can be complex, requiring careful consideration of storage space and customer demand. Additionally, online retail giants often pose a significant threat, offering a wider selection of books and potentially lower prices.</a:t>
            </a:r>
            <a:endParaRPr lang="en-US" sz="2400" dirty="0" smtClean="0">
              <a:latin typeface="Times New Roman" pitchFamily="18" charset="0"/>
              <a:cs typeface="Times New Roman" pitchFamily="18" charset="0"/>
            </a:endParaRPr>
          </a:p>
        </p:txBody>
      </p:sp>
      <p:pic>
        <p:nvPicPr>
          <p:cNvPr id="1027" name="Picture 3" descr="C:\Users\USER\Desktop\download.jpg"/>
          <p:cNvPicPr>
            <a:picLocks noChangeAspect="1" noChangeArrowheads="1"/>
          </p:cNvPicPr>
          <p:nvPr/>
        </p:nvPicPr>
        <p:blipFill>
          <a:blip r:embed="rId2"/>
          <a:srcRect/>
          <a:stretch>
            <a:fillRect/>
          </a:stretch>
        </p:blipFill>
        <p:spPr bwMode="auto">
          <a:xfrm>
            <a:off x="609600" y="3886200"/>
            <a:ext cx="6934200" cy="2819400"/>
          </a:xfrm>
          <a:prstGeom prst="rect">
            <a:avLst/>
          </a:prstGeom>
          <a:noFill/>
        </p:spPr>
      </p:pic>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239000" cy="624840"/>
          </a:xfrm>
        </p:spPr>
        <p:txBody>
          <a:bodyPr/>
          <a:lstStyle/>
          <a:p>
            <a:r>
              <a:rPr lang="en-US" dirty="0" smtClean="0"/>
              <a:t>MOTIVATION</a:t>
            </a:r>
            <a:endParaRPr lang="en-US" dirty="0"/>
          </a:p>
        </p:txBody>
      </p:sp>
      <p:sp>
        <p:nvSpPr>
          <p:cNvPr id="3" name="Content Placeholder 2"/>
          <p:cNvSpPr>
            <a:spLocks noGrp="1"/>
          </p:cNvSpPr>
          <p:nvPr>
            <p:ph idx="1"/>
          </p:nvPr>
        </p:nvSpPr>
        <p:spPr>
          <a:xfrm>
            <a:off x="0" y="1143000"/>
            <a:ext cx="8077200" cy="4846320"/>
          </a:xfrm>
        </p:spPr>
        <p:txBody>
          <a:bodyPr/>
          <a:lstStyle/>
          <a:p>
            <a:pPr algn="just">
              <a:buNone/>
            </a:pPr>
            <a:r>
              <a:rPr lang="en-US" dirty="0" smtClean="0"/>
              <a:t>         The motivation for developing "An Online Bookstore with Payment Integration Management System" arises from the increasing demand for convenient online book shopping. This project aims to enhance the GAPOSA Bookstore experience by providing a user-friendly platform with secure payment options and efficient order management, streamlining operations, and boosting sales in a competitive market.</a:t>
            </a:r>
            <a:endParaRPr lang="en-US" dirty="0"/>
          </a:p>
        </p:txBody>
      </p:sp>
    </p:spTree>
  </p:cSld>
  <p:clrMapOvr>
    <a:masterClrMapping/>
  </p:clrMapOvr>
  <p:transition>
    <p:cover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7848600" cy="835025"/>
          </a:xfrm>
        </p:spPr>
        <p:txBody>
          <a:bodyPr>
            <a:normAutofit/>
          </a:bodyPr>
          <a:lstStyle/>
          <a:p>
            <a:r>
              <a:rPr lang="en-US" sz="3200" b="1" dirty="0" smtClean="0"/>
              <a:t>PROBLEM STATEMENT</a:t>
            </a:r>
            <a:endParaRPr lang="en-US" sz="3600" b="1" dirty="0" smtClean="0">
              <a:latin typeface="Times New Roman" pitchFamily="18" charset="0"/>
              <a:cs typeface="Times New Roman" pitchFamily="18" charset="0"/>
            </a:endParaRPr>
          </a:p>
        </p:txBody>
      </p:sp>
      <p:sp>
        <p:nvSpPr>
          <p:cNvPr id="15363" name="Content Placeholder 2"/>
          <p:cNvSpPr>
            <a:spLocks noGrp="1"/>
          </p:cNvSpPr>
          <p:nvPr>
            <p:ph idx="1"/>
          </p:nvPr>
        </p:nvSpPr>
        <p:spPr>
          <a:xfrm>
            <a:off x="228600" y="1066800"/>
            <a:ext cx="7848600" cy="4648200"/>
          </a:xfrm>
        </p:spPr>
        <p:txBody>
          <a:bodyPr>
            <a:noAutofit/>
          </a:bodyPr>
          <a:lstStyle/>
          <a:p>
            <a:pPr>
              <a:buNone/>
            </a:pPr>
            <a:endParaRPr lang="en-US" sz="1100" dirty="0" smtClean="0">
              <a:latin typeface="Times New Roman" pitchFamily="18" charset="0"/>
              <a:cs typeface="Times New Roman" pitchFamily="18" charset="0"/>
            </a:endParaRPr>
          </a:p>
          <a:p>
            <a:pPr algn="just">
              <a:buNone/>
            </a:pPr>
            <a:r>
              <a:rPr lang="en-US" sz="2400" dirty="0" smtClean="0"/>
              <a:t>	     The existing system of operation and method of transaction in the schools bookshop has been haunted by the following problems; </a:t>
            </a:r>
          </a:p>
          <a:p>
            <a:pPr lvl="0"/>
            <a:r>
              <a:rPr lang="en-US" sz="2400" dirty="0" smtClean="0"/>
              <a:t>Poor arrangement of books in the shop </a:t>
            </a:r>
          </a:p>
          <a:p>
            <a:pPr lvl="0"/>
            <a:r>
              <a:rPr lang="en-US" sz="2400" dirty="0" smtClean="0"/>
              <a:t>Dirty and stuffy hall </a:t>
            </a:r>
          </a:p>
          <a:p>
            <a:pPr lvl="0"/>
            <a:r>
              <a:rPr lang="en-US" sz="2400" dirty="0" smtClean="0"/>
              <a:t>Time wastage in searching for desired books </a:t>
            </a:r>
          </a:p>
          <a:p>
            <a:pPr lvl="0"/>
            <a:r>
              <a:rPr lang="en-US" sz="2400" dirty="0" smtClean="0"/>
              <a:t>Time wastage in attending to students </a:t>
            </a:r>
          </a:p>
          <a:p>
            <a:pPr lvl="0"/>
            <a:r>
              <a:rPr lang="en-US" sz="2400" dirty="0" smtClean="0"/>
              <a:t>Conflicting, confusing and inadequate record keeping of daily transactions </a:t>
            </a:r>
          </a:p>
          <a:p>
            <a:pPr lvl="0"/>
            <a:r>
              <a:rPr lang="en-US" sz="2400" dirty="0" smtClean="0"/>
              <a:t>Wrong location of the bookshop.</a:t>
            </a:r>
          </a:p>
          <a:p>
            <a:pPr eaLnBrk="1" hangingPunct="1"/>
            <a:endParaRPr lang="en-US" sz="2400"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307975"/>
            <a:ext cx="7848600" cy="530225"/>
          </a:xfrm>
        </p:spPr>
        <p:txBody>
          <a:bodyPr>
            <a:noAutofit/>
          </a:bodyPr>
          <a:lstStyle/>
          <a:p>
            <a:pPr>
              <a:defRPr/>
            </a:pPr>
            <a:r>
              <a:rPr lang="en-US" sz="3600" b="1" dirty="0" smtClean="0"/>
              <a:t>AIMS AND OBJECTIVE</a:t>
            </a:r>
            <a:endParaRPr lang="en-US" sz="4000" b="1" dirty="0" smtClean="0"/>
          </a:p>
        </p:txBody>
      </p:sp>
      <p:sp>
        <p:nvSpPr>
          <p:cNvPr id="16387" name="Content Placeholder 2"/>
          <p:cNvSpPr>
            <a:spLocks noGrp="1"/>
          </p:cNvSpPr>
          <p:nvPr>
            <p:ph idx="1"/>
          </p:nvPr>
        </p:nvSpPr>
        <p:spPr>
          <a:xfrm>
            <a:off x="228600" y="1066800"/>
            <a:ext cx="7924800" cy="5562600"/>
          </a:xfrm>
        </p:spPr>
        <p:txBody>
          <a:bodyPr>
            <a:normAutofit fontScale="92500" lnSpcReduction="20000"/>
          </a:bodyPr>
          <a:lstStyle/>
          <a:p>
            <a:pPr marL="381000" indent="-381000" algn="just">
              <a:buNone/>
            </a:pPr>
            <a:r>
              <a:rPr lang="en-US" sz="3000" dirty="0" smtClean="0"/>
              <a:t>         To create a comprehensive online bookstore platform for GAPOSA Bookstore with integrated payment management.</a:t>
            </a:r>
          </a:p>
          <a:p>
            <a:pPr marL="381000" indent="-381000" algn="just">
              <a:buNone/>
            </a:pPr>
            <a:endParaRPr lang="en-US" sz="2400" dirty="0" smtClean="0">
              <a:latin typeface="Times New Roman" pitchFamily="18" charset="0"/>
              <a:cs typeface="Times New Roman" pitchFamily="18" charset="0"/>
            </a:endParaRPr>
          </a:p>
          <a:p>
            <a:pPr marL="381000" indent="-381000" algn="just">
              <a:buNone/>
            </a:pPr>
            <a:r>
              <a:rPr lang="en-US" sz="32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OBJECTIVE</a:t>
            </a:r>
          </a:p>
          <a:p>
            <a:pPr marL="381000" indent="-381000">
              <a:buFont typeface="Wingdings" pitchFamily="2" charset="2"/>
              <a:buChar char="Ø"/>
            </a:pPr>
            <a:r>
              <a:rPr lang="en-US" sz="3200" dirty="0" smtClean="0"/>
              <a:t>To develop a user-friendly interface for easy navigation and book selection.</a:t>
            </a:r>
          </a:p>
          <a:p>
            <a:pPr marL="381000" indent="-381000">
              <a:buFont typeface="Wingdings" pitchFamily="2" charset="2"/>
              <a:buChar char="Ø"/>
            </a:pPr>
            <a:r>
              <a:rPr lang="en-US" sz="3200" dirty="0" smtClean="0"/>
              <a:t>To implement secure payment processing options for customer transactions.</a:t>
            </a:r>
          </a:p>
          <a:p>
            <a:pPr marL="381000" indent="-381000">
              <a:buFont typeface="Wingdings" pitchFamily="2" charset="2"/>
              <a:buChar char="Ø"/>
            </a:pPr>
            <a:r>
              <a:rPr lang="en-US" sz="3200" dirty="0" smtClean="0"/>
              <a:t>To streamline order management and inventory tracking.</a:t>
            </a:r>
          </a:p>
          <a:p>
            <a:pPr marL="381000" indent="-381000">
              <a:buFont typeface="Wingdings" pitchFamily="2" charset="2"/>
              <a:buChar char="Ø"/>
            </a:pPr>
            <a:r>
              <a:rPr lang="en-US" sz="3200" dirty="0" smtClean="0"/>
              <a:t>To enhance customer experience through personalized recommendations and efficient service.</a:t>
            </a:r>
            <a:endParaRPr lang="en-US" sz="3200" b="1" dirty="0" smtClean="0">
              <a:solidFill>
                <a:srgbClr val="FF0000"/>
              </a:solidFill>
              <a:latin typeface="Times New Roman" pitchFamily="18" charset="0"/>
              <a:cs typeface="Times New Roman" pitchFamily="18" charset="0"/>
            </a:endParaRPr>
          </a:p>
          <a:p>
            <a:pPr marL="381000" indent="-381000" algn="just">
              <a:buNone/>
            </a:pPr>
            <a:endParaRPr lang="en-US" sz="2400"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624840"/>
          </a:xfrm>
        </p:spPr>
        <p:txBody>
          <a:bodyPr/>
          <a:lstStyle/>
          <a:p>
            <a:r>
              <a:rPr lang="en-US" dirty="0" smtClean="0"/>
              <a:t>LITERATURE REVIEW</a:t>
            </a:r>
            <a:endParaRPr lang="en-US" dirty="0"/>
          </a:p>
        </p:txBody>
      </p:sp>
      <p:sp>
        <p:nvSpPr>
          <p:cNvPr id="3" name="Content Placeholder 2"/>
          <p:cNvSpPr>
            <a:spLocks noGrp="1"/>
          </p:cNvSpPr>
          <p:nvPr>
            <p:ph idx="1"/>
          </p:nvPr>
        </p:nvSpPr>
        <p:spPr>
          <a:xfrm>
            <a:off x="152400" y="990600"/>
            <a:ext cx="7924800" cy="4846320"/>
          </a:xfrm>
        </p:spPr>
        <p:txBody>
          <a:bodyPr>
            <a:normAutofit lnSpcReduction="10000"/>
          </a:bodyPr>
          <a:lstStyle/>
          <a:p>
            <a:pPr algn="just">
              <a:buNone/>
            </a:pPr>
            <a:r>
              <a:rPr lang="en-US" dirty="0" smtClean="0"/>
              <a:t>          At GAPOSA, book orders are managed by the Head of Class (HOC), with lecturers estimating required quantities based on student enrollment. Mismatches between estimated and actual student numbers can lead to complications, such as excess orders that must be returned and delays in obtaining necessary books for classes.</a:t>
            </a:r>
          </a:p>
          <a:p>
            <a:pPr algn="just">
              <a:buNone/>
            </a:pPr>
            <a:r>
              <a:rPr lang="en-US" dirty="0" smtClean="0"/>
              <a:t>         Conventional ordering methods are prone to issues, including lost information. Vendors offering online databases allow lecturers to search for books by title, author, or ISBN, facilitating easier online transactions.</a:t>
            </a:r>
          </a:p>
          <a:p>
            <a:pPr algn="just">
              <a:buNone/>
            </a:pPr>
            <a:endParaRPr lang="en-US" dirty="0"/>
          </a:p>
        </p:txBody>
      </p:sp>
    </p:spTree>
  </p:cSld>
  <p:clrMapOvr>
    <a:masterClrMapping/>
  </p:clrMapOvr>
  <p:transition>
    <p:cover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239000" cy="701040"/>
          </a:xfrm>
        </p:spPr>
        <p:txBody>
          <a:bodyPr/>
          <a:lstStyle/>
          <a:p>
            <a:r>
              <a:rPr lang="en-US" dirty="0" smtClean="0"/>
              <a:t>RESEARCH METHODOLOGY</a:t>
            </a:r>
            <a:endParaRPr lang="en-US" dirty="0"/>
          </a:p>
        </p:txBody>
      </p:sp>
      <p:sp>
        <p:nvSpPr>
          <p:cNvPr id="3" name="Content Placeholder 2"/>
          <p:cNvSpPr>
            <a:spLocks noGrp="1"/>
          </p:cNvSpPr>
          <p:nvPr>
            <p:ph idx="1"/>
          </p:nvPr>
        </p:nvSpPr>
        <p:spPr>
          <a:xfrm>
            <a:off x="457200" y="1219200"/>
            <a:ext cx="7543800" cy="5410200"/>
          </a:xfrm>
        </p:spPr>
        <p:txBody>
          <a:bodyPr>
            <a:normAutofit fontScale="92500" lnSpcReduction="10000"/>
          </a:bodyPr>
          <a:lstStyle/>
          <a:p>
            <a:pPr algn="just">
              <a:buNone/>
            </a:pPr>
            <a:r>
              <a:rPr lang="en-US" dirty="0" smtClean="0"/>
              <a:t>       This research uses observations and interviews with the bookshop chairman and students to assess the current book ordering system, revealing the need for a multi-channel approach to e-service quality (Burt &amp; Sparks, 2023).</a:t>
            </a:r>
          </a:p>
          <a:p>
            <a:pPr algn="just">
              <a:buNone/>
            </a:pPr>
            <a:endParaRPr lang="en-US" sz="1700" dirty="0" smtClean="0"/>
          </a:p>
          <a:p>
            <a:pPr>
              <a:buFont typeface="Wingdings" pitchFamily="2" charset="2"/>
              <a:buChar char="q"/>
            </a:pPr>
            <a:r>
              <a:rPr lang="en-US" b="1" dirty="0" smtClean="0"/>
              <a:t>Performance and Competency Assessment:</a:t>
            </a:r>
            <a:r>
              <a:rPr lang="en-US" dirty="0" smtClean="0"/>
              <a:t> Offers direct feedback on individual and team performance as well as customer service skills.</a:t>
            </a:r>
          </a:p>
          <a:p>
            <a:pPr>
              <a:buFont typeface="Wingdings" pitchFamily="2" charset="2"/>
              <a:buChar char="q"/>
            </a:pPr>
            <a:r>
              <a:rPr lang="en-US" b="1" dirty="0" smtClean="0"/>
              <a:t>Leadership Development:</a:t>
            </a:r>
            <a:r>
              <a:rPr lang="en-US" dirty="0" smtClean="0"/>
              <a:t> Utilizes questionnaires for cost-effective feedback on leadership effectiveness.</a:t>
            </a:r>
          </a:p>
          <a:p>
            <a:pPr>
              <a:buFont typeface="Wingdings" pitchFamily="2" charset="2"/>
              <a:buChar char="q"/>
            </a:pPr>
            <a:r>
              <a:rPr lang="en-US" b="1" dirty="0" smtClean="0"/>
              <a:t>Quick Processing and Cost-Effectiveness:</a:t>
            </a:r>
            <a:r>
              <a:rPr lang="en-US" dirty="0" smtClean="0"/>
              <a:t> Allows for rapid processing of assessments, leading to reduced administrative costs.</a:t>
            </a:r>
            <a:endParaRPr lang="en-US" dirty="0"/>
          </a:p>
        </p:txBody>
      </p:sp>
    </p:spTree>
  </p:cSld>
  <p:clrMapOvr>
    <a:masterClrMapping/>
  </p:clrMapOvr>
  <p:transition>
    <p:cover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39000" cy="701040"/>
          </a:xfrm>
        </p:spPr>
        <p:txBody>
          <a:bodyPr/>
          <a:lstStyle/>
          <a:p>
            <a:r>
              <a:rPr lang="en-US" dirty="0" smtClean="0"/>
              <a:t>PROPOSED IMPLIMENTATION</a:t>
            </a:r>
            <a:endParaRPr lang="en-US" dirty="0"/>
          </a:p>
        </p:txBody>
      </p:sp>
      <p:sp>
        <p:nvSpPr>
          <p:cNvPr id="3" name="Content Placeholder 2"/>
          <p:cNvSpPr>
            <a:spLocks noGrp="1"/>
          </p:cNvSpPr>
          <p:nvPr>
            <p:ph idx="1"/>
          </p:nvPr>
        </p:nvSpPr>
        <p:spPr>
          <a:xfrm>
            <a:off x="457200" y="990600"/>
            <a:ext cx="7620000" cy="5638800"/>
          </a:xfrm>
        </p:spPr>
        <p:txBody>
          <a:bodyPr>
            <a:noAutofit/>
          </a:bodyPr>
          <a:lstStyle/>
          <a:p>
            <a:pPr>
              <a:buNone/>
            </a:pPr>
            <a:r>
              <a:rPr lang="en-US" sz="1800" dirty="0" smtClean="0"/>
              <a:t>        The proposed implementation of the Online Bookstore with Payment Integration Management System includes the following key steps:</a:t>
            </a:r>
          </a:p>
          <a:p>
            <a:r>
              <a:rPr lang="en-US" sz="1800" b="1" dirty="0" smtClean="0"/>
              <a:t>System Design and Development:</a:t>
            </a:r>
            <a:r>
              <a:rPr lang="en-US" sz="1800" dirty="0" smtClean="0"/>
              <a:t> Create a user-friendly interface that allows easy navigation for customers. The system will feature secure payment options and efficient order management.</a:t>
            </a:r>
          </a:p>
          <a:p>
            <a:r>
              <a:rPr lang="en-US" sz="1800" b="1" dirty="0" smtClean="0"/>
              <a:t>Database Integration:</a:t>
            </a:r>
            <a:r>
              <a:rPr lang="en-US" sz="1800" dirty="0" smtClean="0"/>
              <a:t> Develop a robust database to manage book inventory, customer information, and transaction records. This ensures real-time updates and accurate tracking of orders.</a:t>
            </a:r>
          </a:p>
          <a:p>
            <a:r>
              <a:rPr lang="en-US" sz="1800" b="1" dirty="0" smtClean="0"/>
              <a:t>Payment Integration:</a:t>
            </a:r>
            <a:r>
              <a:rPr lang="en-US" sz="1800" dirty="0" smtClean="0"/>
              <a:t> Implement secure payment gateways to facilitate various payment methods, ensuring customer data protection and transaction security.</a:t>
            </a:r>
          </a:p>
          <a:p>
            <a:r>
              <a:rPr lang="en-US" sz="1800" b="1" dirty="0" smtClean="0"/>
              <a:t>User Testing:</a:t>
            </a:r>
            <a:r>
              <a:rPr lang="en-US" sz="1800" dirty="0" smtClean="0"/>
              <a:t> Conduct user testing with students and lecturers to gather feedback on system functionality, usability, and overall experience. This will help identify any necessary adjustments.</a:t>
            </a:r>
          </a:p>
          <a:p>
            <a:r>
              <a:rPr lang="en-US" sz="1800" b="1" dirty="0" smtClean="0"/>
              <a:t>Training and Support:</a:t>
            </a:r>
            <a:r>
              <a:rPr lang="en-US" sz="1800" dirty="0" smtClean="0"/>
              <a:t> Provide training sessions for staff and users on how to navigate the system effectively. Ongoing technical support will be available to.</a:t>
            </a:r>
          </a:p>
        </p:txBody>
      </p:sp>
    </p:spTree>
  </p:cSld>
  <p:clrMapOvr>
    <a:masterClrMapping/>
  </p:clrMapOvr>
  <p:transition>
    <p:cover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1280</TotalTime>
  <Words>1033</Words>
  <Application>Microsoft Office PowerPoint</Application>
  <PresentationFormat>On-screen Show (4:3)</PresentationFormat>
  <Paragraphs>111</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Slide 1</vt:lpstr>
      <vt:lpstr>INDEX </vt:lpstr>
      <vt:lpstr>INTRODUCTION</vt:lpstr>
      <vt:lpstr>MOTIVATION</vt:lpstr>
      <vt:lpstr>PROBLEM STATEMENT</vt:lpstr>
      <vt:lpstr>AIMS AND OBJECTIVE</vt:lpstr>
      <vt:lpstr>LITERATURE REVIEW</vt:lpstr>
      <vt:lpstr>RESEARCH METHODOLOGY</vt:lpstr>
      <vt:lpstr>PROPOSED IMPLIMENTATION</vt:lpstr>
      <vt:lpstr>UML DIAGRAME</vt:lpstr>
      <vt:lpstr>FLOWCHAT</vt:lpstr>
      <vt:lpstr>SYSTEM ARCHITECTURE</vt:lpstr>
      <vt:lpstr>SYSTEM REQUIREMENTS</vt:lpstr>
      <vt:lpstr>EXPECTED RESULTS</vt:lpstr>
      <vt:lpstr>LOGIN PAGE</vt:lpstr>
      <vt:lpstr> CONTRIBUTION TO KNOWLEDGE</vt:lpstr>
      <vt:lpstr>RELATED WORKS</vt:lpstr>
      <vt:lpstr>FUTURE WORK</vt:lpstr>
      <vt:lpstr> CONCLUSION</vt:lpstr>
      <vt:lpstr>REFERENCE</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134</cp:revision>
  <dcterms:created xsi:type="dcterms:W3CDTF">2013-01-15T09:05:50Z</dcterms:created>
  <dcterms:modified xsi:type="dcterms:W3CDTF">2024-08-24T12:49:18Z</dcterms:modified>
</cp:coreProperties>
</file>