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23"/>
  </p:notesMasterIdLst>
  <p:sldIdLst>
    <p:sldId id="265" r:id="rId2"/>
    <p:sldId id="284" r:id="rId3"/>
    <p:sldId id="266" r:id="rId4"/>
    <p:sldId id="267" r:id="rId5"/>
    <p:sldId id="292" r:id="rId6"/>
    <p:sldId id="268" r:id="rId7"/>
    <p:sldId id="293" r:id="rId8"/>
    <p:sldId id="294" r:id="rId9"/>
    <p:sldId id="295" r:id="rId10"/>
    <p:sldId id="290" r:id="rId11"/>
    <p:sldId id="269" r:id="rId12"/>
    <p:sldId id="288" r:id="rId13"/>
    <p:sldId id="271" r:id="rId14"/>
    <p:sldId id="272" r:id="rId15"/>
    <p:sldId id="296" r:id="rId16"/>
    <p:sldId id="274" r:id="rId17"/>
    <p:sldId id="270" r:id="rId18"/>
    <p:sldId id="286" r:id="rId19"/>
    <p:sldId id="287" r:id="rId20"/>
    <p:sldId id="275" r:id="rId21"/>
    <p:sldId id="27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6962" autoAdjust="0"/>
    <p:restoredTop sz="94660"/>
  </p:normalViewPr>
  <p:slideViewPr>
    <p:cSldViewPr>
      <p:cViewPr>
        <p:scale>
          <a:sx n="70" d="100"/>
          <a:sy n="70" d="100"/>
        </p:scale>
        <p:origin x="-115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26-Aug-24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41FCBED-688D-4D80-867B-4C2F042D44B7}" type="datetimeFigureOut">
              <a:rPr lang="en-US" smtClean="0"/>
              <a:pPr>
                <a:defRPr/>
              </a:pPr>
              <a:t>26-Aug-24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09202D-E055-4BC9-8761-7499D11FC54D}"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26-Aug-24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5C91B12-A114-42E4-A8EE-B9738125EB9C}" type="datetimeFigureOut">
              <a:rPr lang="en-US" smtClean="0"/>
              <a:pPr>
                <a:defRPr/>
              </a:pPr>
              <a:t>26-Aug-24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26-Aug-24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87E36F3-DE38-4EEB-BE89-A981B35DA181}" type="datetimeFigureOut">
              <a:rPr lang="en-US" smtClean="0"/>
              <a:pPr>
                <a:defRPr/>
              </a:pPr>
              <a:t>26-Aug-24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6A7F515-B6B9-46C5-BA47-A4C907CAFC3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26-Aug-24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26-Aug-24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26-Aug-24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F4BF15C-0708-47D4-AE34-2523D5798A6C}" type="datetimeFigureOut">
              <a:rPr lang="en-US" smtClean="0"/>
              <a:pPr>
                <a:defRPr/>
              </a:pPr>
              <a:t>26-Aug-24</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E4C70CC-179E-4A08-B6E7-8886300D8E3A}" type="datetimeFigureOut">
              <a:rPr lang="en-US" smtClean="0"/>
              <a:pPr>
                <a:defRPr/>
              </a:pPr>
              <a:t>26-Aug-24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2F0B0259-FBF8-4401-BAF5-40D57D6CB765}" type="datetimeFigureOut">
              <a:rPr lang="en-US" smtClean="0"/>
              <a:pPr>
                <a:defRPr/>
              </a:pPr>
              <a:t>26-Aug-24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687B6F91-057F-4043-81DB-D088A7AF99E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FFBC13B-A8AF-4949-9AA0-4924E80EB398}" type="datetimeFigureOut">
              <a:rPr lang="en-US" smtClean="0"/>
              <a:pPr>
                <a:defRPr/>
              </a:pPr>
              <a:t>26-Aug-24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381000" y="381000"/>
            <a:ext cx="7772400" cy="1143000"/>
          </a:xfrm>
          <a:prstGeom prst="rect">
            <a:avLst/>
          </a:prstGeom>
          <a:noFill/>
          <a:ln w="9525">
            <a:noFill/>
            <a:miter lim="800000"/>
            <a:headEnd/>
            <a:tailEnd/>
          </a:ln>
        </p:spPr>
        <p:txBody>
          <a:bodyPr anchor="ctr"/>
          <a:lstStyle/>
          <a:p>
            <a:pPr lvl="2" algn="ctr" eaLnBrk="0" hangingPunct="0"/>
            <a:r>
              <a:rPr lang="en-US" sz="3200" b="1" dirty="0" smtClean="0">
                <a:solidFill>
                  <a:srgbClr val="FF0000"/>
                </a:solidFill>
                <a:effectLst>
                  <a:outerShdw blurRad="38100" dist="38100" dir="2700000" algn="tl">
                    <a:srgbClr val="000000">
                      <a:alpha val="43137"/>
                    </a:srgbClr>
                  </a:outerShdw>
                </a:effectLst>
                <a:latin typeface="Tahoma" pitchFamily="34" charset="0"/>
              </a:rPr>
              <a:t>E-COMMERCE WEBSITE</a:t>
            </a:r>
            <a:endParaRPr lang="en-US" sz="3200" b="1" dirty="0">
              <a:solidFill>
                <a:srgbClr val="FF0000"/>
              </a:solidFill>
              <a:effectLst>
                <a:outerShdw blurRad="38100" dist="38100" dir="2700000" algn="tl">
                  <a:srgbClr val="000000">
                    <a:alpha val="43137"/>
                  </a:srgbClr>
                </a:outerShdw>
              </a:effectLst>
              <a:latin typeface="Tahoma" pitchFamily="34" charset="0"/>
            </a:endParaRPr>
          </a:p>
        </p:txBody>
      </p:sp>
      <p:sp>
        <p:nvSpPr>
          <p:cNvPr id="2053" name="Text Box 9"/>
          <p:cNvSpPr txBox="1">
            <a:spLocks noChangeArrowheads="1"/>
          </p:cNvSpPr>
          <p:nvPr/>
        </p:nvSpPr>
        <p:spPr bwMode="auto">
          <a:xfrm>
            <a:off x="762000" y="5181600"/>
            <a:ext cx="8229600" cy="677108"/>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solidFill>
                  <a:srgbClr val="FF0000"/>
                </a:solidFill>
                <a:latin typeface="Times New Roman" pitchFamily="18" charset="0"/>
              </a:rPr>
              <a:t>MATRIC NUMBER:</a:t>
            </a:r>
            <a:r>
              <a:rPr lang="en-US" sz="2000" b="1" dirty="0">
                <a:solidFill>
                  <a:srgbClr val="FF0000"/>
                </a:solidFill>
                <a:latin typeface="Times New Roman" pitchFamily="18" charset="0"/>
              </a:rPr>
              <a:t>		</a:t>
            </a:r>
            <a:r>
              <a:rPr lang="en-US" sz="2000" b="1" dirty="0" smtClean="0">
                <a:solidFill>
                  <a:srgbClr val="FF0000"/>
                </a:solidFill>
                <a:latin typeface="Times New Roman" pitchFamily="18" charset="0"/>
              </a:rPr>
              <a:t>            SUPERVISOR IN-CHARGE:</a:t>
            </a:r>
            <a:endParaRPr lang="en-US" sz="2000" b="1" dirty="0">
              <a:solidFill>
                <a:srgbClr val="FF0000"/>
              </a:solidFill>
              <a:latin typeface="Times New Roman" pitchFamily="18" charset="0"/>
            </a:endParaRPr>
          </a:p>
          <a:p>
            <a:pPr eaLnBrk="0" hangingPunct="0"/>
            <a:r>
              <a:rPr lang="en-US" b="1" dirty="0" smtClean="0">
                <a:solidFill>
                  <a:srgbClr val="404040"/>
                </a:solidFill>
                <a:latin typeface="Times New Roman" pitchFamily="18" charset="0"/>
              </a:rPr>
              <a:t>        22010211107                                                              MR. SADIKU</a:t>
            </a:r>
            <a:endParaRPr lang="en-US" b="1" dirty="0">
              <a:solidFill>
                <a:srgbClr val="404040"/>
              </a:solidFill>
              <a:latin typeface="Times New Roman" pitchFamily="18" charset="0"/>
            </a:endParaRPr>
          </a:p>
        </p:txBody>
      </p:sp>
      <p:sp>
        <p:nvSpPr>
          <p:cNvPr id="13318" name="Rectangle 8"/>
          <p:cNvSpPr>
            <a:spLocks noChangeArrowheads="1"/>
          </p:cNvSpPr>
          <p:nvPr/>
        </p:nvSpPr>
        <p:spPr bwMode="auto">
          <a:xfrm>
            <a:off x="2286000" y="1524000"/>
            <a:ext cx="4648200" cy="2862322"/>
          </a:xfrm>
          <a:prstGeom prst="rect">
            <a:avLst/>
          </a:prstGeom>
          <a:noFill/>
          <a:ln w="9525">
            <a:noFill/>
            <a:miter lim="800000"/>
            <a:headEnd/>
            <a:tailEnd/>
          </a:ln>
        </p:spPr>
        <p:txBody>
          <a:bodyPr>
            <a:spAutoFit/>
          </a:bodyPr>
          <a:lstStyle/>
          <a:p>
            <a:pPr algn="ctr" eaLnBrk="0" hangingPunct="0"/>
            <a:endParaRPr lang="en-US" sz="3600" b="1" dirty="0">
              <a:solidFill>
                <a:schemeClr val="tx2"/>
              </a:solidFill>
              <a:latin typeface="Times New Roman" pitchFamily="18" charset="0"/>
            </a:endParaRPr>
          </a:p>
          <a:p>
            <a:pPr algn="ctr" eaLnBrk="0" hangingPunct="0"/>
            <a:r>
              <a:rPr lang="en-US" sz="3600" b="1" dirty="0">
                <a:solidFill>
                  <a:schemeClr val="tx2"/>
                </a:solidFill>
                <a:latin typeface="Times New Roman" pitchFamily="18" charset="0"/>
              </a:rPr>
              <a:t> </a:t>
            </a:r>
            <a:r>
              <a:rPr lang="en-US" sz="3600" b="1" dirty="0" smtClean="0">
                <a:solidFill>
                  <a:schemeClr val="tx2"/>
                </a:solidFill>
                <a:latin typeface="Times New Roman" pitchFamily="18" charset="0"/>
              </a:rPr>
              <a:t>BY</a:t>
            </a:r>
          </a:p>
          <a:p>
            <a:pPr algn="ctr" eaLnBrk="0" hangingPunct="0"/>
            <a:endParaRPr lang="en-US" sz="3600" b="1" dirty="0">
              <a:solidFill>
                <a:schemeClr val="tx2"/>
              </a:solidFill>
              <a:latin typeface="Calibri" pitchFamily="34" charset="0"/>
            </a:endParaRPr>
          </a:p>
          <a:p>
            <a:pPr algn="ctr" eaLnBrk="0" hangingPunct="0"/>
            <a:r>
              <a:rPr lang="en-US" sz="3600" b="1" dirty="0" smtClean="0">
                <a:solidFill>
                  <a:schemeClr val="tx2"/>
                </a:solidFill>
                <a:latin typeface="Calibri" pitchFamily="34" charset="0"/>
              </a:rPr>
              <a:t>OGUNADE ABIODUN SAMUEL</a:t>
            </a:r>
            <a:endParaRPr lang="en-US" sz="3600" b="1" dirty="0">
              <a:solidFill>
                <a:schemeClr val="tx2"/>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229600" cy="4525963"/>
          </a:xfrm>
        </p:spPr>
        <p:txBody>
          <a:bodyPr/>
          <a:lstStyle/>
          <a:p>
            <a:r>
              <a:rPr lang="en-US" sz="1800" dirty="0" smtClean="0"/>
              <a:t>PRESENTATION TIER</a:t>
            </a:r>
          </a:p>
          <a:p>
            <a:r>
              <a:rPr lang="en-US" sz="1800" dirty="0" smtClean="0"/>
              <a:t>APPLICATION TIER</a:t>
            </a:r>
          </a:p>
          <a:p>
            <a:r>
              <a:rPr lang="en-US" sz="1800" dirty="0" smtClean="0"/>
              <a:t>DATA TIER</a:t>
            </a:r>
          </a:p>
          <a:p>
            <a:endParaRPr lang="en-US" dirty="0"/>
          </a:p>
        </p:txBody>
      </p:sp>
      <p:sp>
        <p:nvSpPr>
          <p:cNvPr id="3" name="Title 2"/>
          <p:cNvSpPr>
            <a:spLocks noGrp="1"/>
          </p:cNvSpPr>
          <p:nvPr>
            <p:ph type="title"/>
          </p:nvPr>
        </p:nvSpPr>
        <p:spPr>
          <a:xfrm>
            <a:off x="381000" y="228600"/>
            <a:ext cx="8229600" cy="609600"/>
          </a:xfrm>
        </p:spPr>
        <p:txBody>
          <a:bodyPr>
            <a:normAutofit fontScale="90000"/>
          </a:bodyPr>
          <a:lstStyle/>
          <a:p>
            <a:r>
              <a:rPr lang="en-US" sz="3600" dirty="0" smtClean="0">
                <a:solidFill>
                  <a:srgbClr val="FF0000"/>
                </a:solidFill>
                <a:latin typeface="Tahoma" pitchFamily="34" charset="0"/>
                <a:ea typeface="Tahoma" pitchFamily="34" charset="0"/>
                <a:cs typeface="Tahoma" pitchFamily="34" charset="0"/>
              </a:rPr>
              <a:t>SYSTEM ARCHITECTURE</a:t>
            </a:r>
            <a:endParaRPr lang="en-US" sz="3600" dirty="0">
              <a:solidFill>
                <a:srgbClr val="FF0000"/>
              </a:solidFill>
              <a:latin typeface="Tahoma" pitchFamily="34" charset="0"/>
              <a:ea typeface="Tahoma" pitchFamily="34" charset="0"/>
              <a:cs typeface="Tahoma" pitchFamily="34" charset="0"/>
            </a:endParaRPr>
          </a:p>
        </p:txBody>
      </p:sp>
      <p:pic>
        <p:nvPicPr>
          <p:cNvPr id="1027" name="Picture 3" descr="C:\Users\USER\Desktop\download.png"/>
          <p:cNvPicPr>
            <a:picLocks noChangeAspect="1" noChangeArrowheads="1"/>
          </p:cNvPicPr>
          <p:nvPr/>
        </p:nvPicPr>
        <p:blipFill>
          <a:blip r:embed="rId2"/>
          <a:srcRect/>
          <a:stretch>
            <a:fillRect/>
          </a:stretch>
        </p:blipFill>
        <p:spPr bwMode="auto">
          <a:xfrm>
            <a:off x="1752600" y="2103120"/>
            <a:ext cx="7239002" cy="4343400"/>
          </a:xfrm>
          <a:prstGeom prst="rect">
            <a:avLst/>
          </a:prstGeom>
          <a:noFill/>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228600"/>
            <a:ext cx="8534400" cy="685800"/>
          </a:xfrm>
        </p:spPr>
        <p:txBody>
          <a:bodyPr>
            <a:noAutofit/>
          </a:bodyPr>
          <a:lstStyle/>
          <a:p>
            <a:pPr>
              <a:defRPr/>
            </a:pPr>
            <a:r>
              <a:rPr lang="en-US" sz="4000" dirty="0" smtClean="0">
                <a:solidFill>
                  <a:srgbClr val="FF0000"/>
                </a:solidFill>
                <a:latin typeface="Tahoma" pitchFamily="34" charset="0"/>
                <a:ea typeface="Tahoma" pitchFamily="34" charset="0"/>
                <a:cs typeface="Tahoma" pitchFamily="34" charset="0"/>
              </a:rPr>
              <a:t>UML DIAGRAM</a:t>
            </a:r>
            <a:endParaRPr lang="en-US" sz="5400" dirty="0" smtClean="0">
              <a:solidFill>
                <a:srgbClr val="FF0000"/>
              </a:solidFill>
              <a:latin typeface="Tahoma" pitchFamily="34" charset="0"/>
              <a:ea typeface="Tahoma" pitchFamily="34" charset="0"/>
              <a:cs typeface="Tahoma" pitchFamily="34" charset="0"/>
            </a:endParaRPr>
          </a:p>
        </p:txBody>
      </p:sp>
      <p:pic>
        <p:nvPicPr>
          <p:cNvPr id="2051" name="Picture 3" descr="C:\Users\USER\Desktop\download.png"/>
          <p:cNvPicPr>
            <a:picLocks noChangeAspect="1" noChangeArrowheads="1"/>
          </p:cNvPicPr>
          <p:nvPr/>
        </p:nvPicPr>
        <p:blipFill>
          <a:blip r:embed="rId2"/>
          <a:srcRect/>
          <a:stretch>
            <a:fillRect/>
          </a:stretch>
        </p:blipFill>
        <p:spPr bwMode="auto">
          <a:xfrm>
            <a:off x="609600" y="1371600"/>
            <a:ext cx="8105775" cy="4581525"/>
          </a:xfrm>
          <a:prstGeom prst="rect">
            <a:avLst/>
          </a:prstGeom>
          <a:noFill/>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46760"/>
          </a:xfrm>
        </p:spPr>
        <p:txBody>
          <a:bodyPr>
            <a:normAutofit/>
          </a:bodyPr>
          <a:lstStyle/>
          <a:p>
            <a:r>
              <a:rPr lang="en-US" b="1" dirty="0" smtClean="0">
                <a:solidFill>
                  <a:srgbClr val="FF0000"/>
                </a:solidFill>
                <a:latin typeface="Tahoma" pitchFamily="34" charset="0"/>
                <a:ea typeface="Tahoma" pitchFamily="34" charset="0"/>
                <a:cs typeface="Tahoma" pitchFamily="34" charset="0"/>
              </a:rPr>
              <a:t>FLOWCHART</a:t>
            </a:r>
            <a:endParaRPr lang="en-US" b="1" dirty="0">
              <a:solidFill>
                <a:srgbClr val="FF0000"/>
              </a:solidFill>
              <a:latin typeface="Tahoma" pitchFamily="34" charset="0"/>
              <a:ea typeface="Tahoma" pitchFamily="34" charset="0"/>
              <a:cs typeface="Tahoma" pitchFamily="34" charset="0"/>
            </a:endParaRPr>
          </a:p>
        </p:txBody>
      </p:sp>
      <p:pic>
        <p:nvPicPr>
          <p:cNvPr id="3074" name="Picture 2" descr="C:\Users\USER\Desktop\download.png"/>
          <p:cNvPicPr>
            <a:picLocks noChangeAspect="1" noChangeArrowheads="1"/>
          </p:cNvPicPr>
          <p:nvPr/>
        </p:nvPicPr>
        <p:blipFill>
          <a:blip r:embed="rId2"/>
          <a:srcRect/>
          <a:stretch>
            <a:fillRect/>
          </a:stretch>
        </p:blipFill>
        <p:spPr bwMode="auto">
          <a:xfrm>
            <a:off x="2895600" y="914400"/>
            <a:ext cx="6019800" cy="5662246"/>
          </a:xfrm>
          <a:prstGeom prst="rect">
            <a:avLst/>
          </a:prstGeom>
          <a:noFill/>
        </p:spPr>
      </p:pic>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381000" y="1066800"/>
            <a:ext cx="7620000" cy="5105400"/>
          </a:xfrm>
        </p:spPr>
        <p:txBody>
          <a:bodyPr>
            <a:noAutofit/>
          </a:bodyPr>
          <a:lstStyle/>
          <a:p>
            <a:r>
              <a:rPr lang="en-US" sz="2400" dirty="0" smtClean="0"/>
              <a:t>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p>
          <a:p>
            <a:pPr>
              <a:buNone/>
            </a:pPr>
            <a:endParaRPr lang="en-US" sz="1050" dirty="0" smtClean="0"/>
          </a:p>
          <a:p>
            <a:pPr>
              <a:buNone/>
            </a:pPr>
            <a:r>
              <a:rPr lang="en-US" sz="32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SOFTWARE REQUIREMENTS</a:t>
            </a:r>
          </a:p>
          <a:p>
            <a:pPr marL="566928" indent="-457200">
              <a:buAutoNum type="arabicPeriod"/>
            </a:pPr>
            <a:r>
              <a:rPr lang="en-US" sz="2400" dirty="0" smtClean="0"/>
              <a:t>HTML</a:t>
            </a:r>
          </a:p>
          <a:p>
            <a:pPr marL="566928" indent="-457200">
              <a:buAutoNum type="arabicPeriod"/>
            </a:pPr>
            <a:r>
              <a:rPr lang="en-US" sz="2400" dirty="0" smtClean="0"/>
              <a:t>CSS</a:t>
            </a:r>
          </a:p>
          <a:p>
            <a:pPr marL="566928" indent="-457200">
              <a:buAutoNum type="arabicPeriod"/>
            </a:pPr>
            <a:r>
              <a:rPr lang="en-US" sz="2400" dirty="0" smtClean="0"/>
              <a:t>JAVASCRIPT and REACT</a:t>
            </a:r>
          </a:p>
          <a:p>
            <a:pPr marL="566928" indent="-457200">
              <a:buAutoNum type="arabicPeriod"/>
            </a:pPr>
            <a:r>
              <a:rPr lang="en-US" sz="2400" dirty="0" smtClean="0"/>
              <a:t>PHP and </a:t>
            </a:r>
            <a:r>
              <a:rPr lang="en-US" sz="2400" dirty="0" err="1" smtClean="0"/>
              <a:t>MySQL</a:t>
            </a:r>
            <a:endParaRPr lang="en-US" sz="2400" dirty="0" smtClean="0"/>
          </a:p>
        </p:txBody>
      </p:sp>
      <p:sp>
        <p:nvSpPr>
          <p:cNvPr id="8194" name="Title 1"/>
          <p:cNvSpPr>
            <a:spLocks noGrp="1"/>
          </p:cNvSpPr>
          <p:nvPr>
            <p:ph type="title"/>
          </p:nvPr>
        </p:nvSpPr>
        <p:spPr>
          <a:xfrm>
            <a:off x="609600" y="228600"/>
            <a:ext cx="8534400" cy="758825"/>
          </a:xfrm>
        </p:spPr>
        <p:txBody>
          <a:bodyPr>
            <a:normAutofit/>
          </a:bodyPr>
          <a:lstStyle/>
          <a:p>
            <a:pPr>
              <a:defRPr/>
            </a:pPr>
            <a:r>
              <a:rPr lang="en-US" sz="3600" b="1" dirty="0" smtClean="0">
                <a:solidFill>
                  <a:srgbClr val="FF0000"/>
                </a:solidFill>
                <a:latin typeface="Tahoma" pitchFamily="34" charset="0"/>
                <a:ea typeface="Tahoma" pitchFamily="34" charset="0"/>
                <a:cs typeface="Tahoma" pitchFamily="34" charset="0"/>
              </a:rPr>
              <a:t>SYSTEM REQUIREMENTS</a:t>
            </a:r>
            <a:endParaRPr lang="en-US" sz="4400" b="1" dirty="0" smtClean="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228600"/>
            <a:ext cx="8534400" cy="758825"/>
          </a:xfrm>
        </p:spPr>
        <p:txBody>
          <a:bodyPr>
            <a:normAutofit/>
          </a:bodyPr>
          <a:lstStyle/>
          <a:p>
            <a:pPr eaLnBrk="1" fontAlgn="auto" hangingPunct="1">
              <a:spcAft>
                <a:spcPts val="0"/>
              </a:spcAft>
              <a:defRPr/>
            </a:pPr>
            <a:r>
              <a:rPr lang="en-US" b="1" dirty="0" smtClean="0">
                <a:solidFill>
                  <a:srgbClr val="FF0000"/>
                </a:solidFill>
                <a:latin typeface="Tahoma" pitchFamily="34" charset="0"/>
                <a:ea typeface="Tahoma" pitchFamily="34" charset="0"/>
                <a:cs typeface="Tahoma" pitchFamily="34" charset="0"/>
              </a:rPr>
              <a:t>EXPECTED RESULTS</a:t>
            </a:r>
            <a:endParaRPr lang="en-US" dirty="0" smtClean="0">
              <a:solidFill>
                <a:srgbClr val="FF0000"/>
              </a:solidFill>
              <a:latin typeface="Tahoma" pitchFamily="34" charset="0"/>
              <a:ea typeface="Tahoma" pitchFamily="34" charset="0"/>
              <a:cs typeface="Tahoma" pitchFamily="34" charset="0"/>
            </a:endParaRPr>
          </a:p>
        </p:txBody>
      </p:sp>
      <p:pic>
        <p:nvPicPr>
          <p:cNvPr id="5" name="Picture 4"/>
          <p:cNvPicPr/>
          <p:nvPr/>
        </p:nvPicPr>
        <p:blipFill>
          <a:blip r:embed="rId2"/>
          <a:srcRect/>
          <a:stretch>
            <a:fillRect/>
          </a:stretch>
        </p:blipFill>
        <p:spPr bwMode="auto">
          <a:xfrm>
            <a:off x="457200" y="1143000"/>
            <a:ext cx="8382000" cy="4267200"/>
          </a:xfrm>
          <a:prstGeom prst="rect">
            <a:avLst/>
          </a:prstGeom>
          <a:noFill/>
          <a:ln w="9525">
            <a:noFill/>
            <a:miter lim="800000"/>
            <a:headEnd/>
            <a:tailEnd/>
          </a:ln>
        </p:spPr>
      </p:pic>
      <p:sp>
        <p:nvSpPr>
          <p:cNvPr id="7" name="Content Placeholder 2"/>
          <p:cNvSpPr>
            <a:spLocks noGrp="1"/>
          </p:cNvSpPr>
          <p:nvPr>
            <p:ph idx="1"/>
          </p:nvPr>
        </p:nvSpPr>
        <p:spPr>
          <a:xfrm>
            <a:off x="914400" y="5562600"/>
            <a:ext cx="7772400" cy="457200"/>
          </a:xfrm>
        </p:spPr>
        <p:txBody>
          <a:bodyPr>
            <a:normAutofit fontScale="70000" lnSpcReduction="20000"/>
          </a:bodyPr>
          <a:lstStyle/>
          <a:p>
            <a:pPr algn="ctr">
              <a:lnSpc>
                <a:spcPct val="150000"/>
              </a:lnSpc>
              <a:buNone/>
            </a:pPr>
            <a:r>
              <a:rPr lang="en-US" sz="2400" b="1" dirty="0" smtClean="0"/>
              <a:t>INDEX PAGE</a:t>
            </a:r>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762000"/>
          </a:xfrm>
        </p:spPr>
        <p:txBody>
          <a:bodyPr/>
          <a:lstStyle/>
          <a:p>
            <a:r>
              <a:rPr lang="en-US" dirty="0" smtClean="0">
                <a:solidFill>
                  <a:srgbClr val="FF0000"/>
                </a:solidFill>
                <a:latin typeface="Tahoma" pitchFamily="34" charset="0"/>
                <a:ea typeface="Tahoma" pitchFamily="34" charset="0"/>
                <a:cs typeface="Tahoma" pitchFamily="34" charset="0"/>
              </a:rPr>
              <a:t>PRODUCT PAGE</a:t>
            </a:r>
            <a:endParaRPr lang="en-US" dirty="0">
              <a:solidFill>
                <a:srgbClr val="FF0000"/>
              </a:solidFill>
              <a:latin typeface="Tahoma" pitchFamily="34" charset="0"/>
              <a:ea typeface="Tahoma" pitchFamily="34" charset="0"/>
              <a:cs typeface="Tahoma" pitchFamily="34" charset="0"/>
            </a:endParaRPr>
          </a:p>
        </p:txBody>
      </p:sp>
      <p:pic>
        <p:nvPicPr>
          <p:cNvPr id="4" name="Content Placeholder 3"/>
          <p:cNvPicPr>
            <a:picLocks noGrp="1"/>
          </p:cNvPicPr>
          <p:nvPr>
            <p:ph idx="1"/>
          </p:nvPr>
        </p:nvPicPr>
        <p:blipFill>
          <a:blip r:embed="rId2"/>
          <a:srcRect/>
          <a:stretch>
            <a:fillRect/>
          </a:stretch>
        </p:blipFill>
        <p:spPr bwMode="auto">
          <a:xfrm>
            <a:off x="533400" y="1371600"/>
            <a:ext cx="8153400" cy="418685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solidFill>
                  <a:srgbClr val="FF0000"/>
                </a:solidFill>
                <a:latin typeface="Tahoma" pitchFamily="34" charset="0"/>
                <a:ea typeface="Tahoma" pitchFamily="34" charset="0"/>
                <a:cs typeface="Tahoma" pitchFamily="34" charset="0"/>
              </a:rPr>
              <a:t> CONTRIBUTION TO KNOWLEDGE</a:t>
            </a:r>
          </a:p>
        </p:txBody>
      </p:sp>
      <p:sp>
        <p:nvSpPr>
          <p:cNvPr id="4" name="TextBox 3"/>
          <p:cNvSpPr txBox="1"/>
          <p:nvPr/>
        </p:nvSpPr>
        <p:spPr>
          <a:xfrm>
            <a:off x="457200" y="1161395"/>
            <a:ext cx="8305800" cy="4401205"/>
          </a:xfrm>
          <a:prstGeom prst="rect">
            <a:avLst/>
          </a:prstGeom>
          <a:noFill/>
        </p:spPr>
        <p:txBody>
          <a:bodyPr wrap="square" rtlCol="0">
            <a:spAutoFit/>
          </a:bodyPr>
          <a:lstStyle/>
          <a:p>
            <a:pPr algn="just"/>
            <a:r>
              <a:rPr lang="en-US" sz="2800" dirty="0" smtClean="0"/>
              <a:t>       The project will deliver a fully operational e-Commerce website, contributing insights into effective online retail strategies.</a:t>
            </a:r>
          </a:p>
          <a:p>
            <a:endParaRPr lang="en-US" sz="2800" dirty="0" smtClean="0"/>
          </a:p>
          <a:p>
            <a:pPr marL="514350" indent="-514350">
              <a:buFont typeface="+mj-lt"/>
              <a:buAutoNum type="arabicPeriod"/>
            </a:pPr>
            <a:r>
              <a:rPr lang="en-US" sz="2800" dirty="0" smtClean="0"/>
              <a:t>Deliver a functional e-Commerce platform.</a:t>
            </a:r>
          </a:p>
          <a:p>
            <a:pPr marL="514350" indent="-514350">
              <a:buFont typeface="+mj-lt"/>
              <a:buAutoNum type="arabicPeriod"/>
            </a:pPr>
            <a:r>
              <a:rPr lang="en-US" sz="2800" dirty="0" smtClean="0"/>
              <a:t>Offer insights into effective online retail strategies.</a:t>
            </a:r>
          </a:p>
          <a:p>
            <a:pPr marL="514350" indent="-514350">
              <a:buFont typeface="+mj-lt"/>
              <a:buAutoNum type="arabicPeriod"/>
            </a:pPr>
            <a:r>
              <a:rPr lang="en-US" sz="2800" dirty="0" smtClean="0"/>
              <a:t>Contribute to the understanding of user-centered design in e-Commerce.</a:t>
            </a:r>
          </a:p>
          <a:p>
            <a:endParaRPr lang="en-US" sz="2800" dirty="0"/>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228600" y="1447800"/>
            <a:ext cx="8458200" cy="4846320"/>
          </a:xfrm>
        </p:spPr>
        <p:txBody>
          <a:bodyPr/>
          <a:lstStyle/>
          <a:p>
            <a:pPr>
              <a:lnSpc>
                <a:spcPct val="150000"/>
              </a:lnSpc>
              <a:buFont typeface="Wingdings" pitchFamily="2" charset="2"/>
              <a:buChar char="q"/>
            </a:pPr>
            <a:r>
              <a:rPr lang="en-US" sz="2400" b="1" dirty="0" smtClean="0"/>
              <a:t>  A Secure E-commerce Platform for Online</a:t>
            </a:r>
            <a:r>
              <a:rPr lang="en-US" sz="2400" dirty="0" smtClean="0"/>
              <a:t>" by S.R. Roy, S. Das, and A. K. Pal (2024)</a:t>
            </a:r>
          </a:p>
          <a:p>
            <a:pPr>
              <a:lnSpc>
                <a:spcPct val="150000"/>
              </a:lnSpc>
              <a:buNone/>
            </a:pPr>
            <a:endParaRPr lang="en-US" sz="1200" dirty="0" smtClean="0"/>
          </a:p>
          <a:p>
            <a:pPr>
              <a:lnSpc>
                <a:spcPct val="150000"/>
              </a:lnSpc>
              <a:buFont typeface="Wingdings" pitchFamily="2" charset="2"/>
              <a:buChar char="q"/>
            </a:pPr>
            <a:r>
              <a:rPr lang="en-US" sz="2400" b="1" dirty="0" smtClean="0"/>
              <a:t>  H</a:t>
            </a:r>
            <a:r>
              <a:rPr lang="en-US" sz="2400" dirty="0" smtClean="0"/>
              <a:t>ow </a:t>
            </a:r>
            <a:r>
              <a:rPr lang="en-US" sz="2400" b="1" dirty="0" err="1" smtClean="0"/>
              <a:t>Jumia</a:t>
            </a:r>
            <a:r>
              <a:rPr lang="en-US" sz="2400" dirty="0" smtClean="0"/>
              <a:t> Increased Online Sales by 70% with Improved Payment Integration</a:t>
            </a:r>
          </a:p>
          <a:p>
            <a:pPr>
              <a:lnSpc>
                <a:spcPct val="150000"/>
              </a:lnSpc>
              <a:buFont typeface="Wingdings" pitchFamily="2" charset="2"/>
              <a:buChar char="q"/>
            </a:pPr>
            <a:endParaRPr lang="en-US" sz="1400" dirty="0" smtClean="0"/>
          </a:p>
          <a:p>
            <a:pPr>
              <a:lnSpc>
                <a:spcPct val="150000"/>
              </a:lnSpc>
              <a:buFont typeface="Wingdings" pitchFamily="2" charset="2"/>
              <a:buChar char="q"/>
            </a:pPr>
            <a:r>
              <a:rPr lang="en-US" sz="2400" b="1" dirty="0" smtClean="0"/>
              <a:t>  H</a:t>
            </a:r>
            <a:r>
              <a:rPr lang="en-US" sz="2400" dirty="0" smtClean="0"/>
              <a:t>ow </a:t>
            </a:r>
            <a:r>
              <a:rPr lang="en-US" sz="2400" b="1" dirty="0" smtClean="0"/>
              <a:t>Amazon </a:t>
            </a:r>
            <a:r>
              <a:rPr lang="en-US" sz="2400" dirty="0" smtClean="0"/>
              <a:t>Increased Online Sales by 80% with Improved Payment Integration</a:t>
            </a:r>
          </a:p>
          <a:p>
            <a:pPr>
              <a:lnSpc>
                <a:spcPct val="150000"/>
              </a:lnSpc>
              <a:buNone/>
            </a:pPr>
            <a:endParaRPr lang="en-US" sz="2400" dirty="0" smtClean="0">
              <a:latin typeface="Times New Roman" pitchFamily="18" charset="0"/>
              <a:cs typeface="Times New Roman" pitchFamily="18" charset="0"/>
            </a:endParaRPr>
          </a:p>
        </p:txBody>
      </p:sp>
      <p:sp>
        <p:nvSpPr>
          <p:cNvPr id="7170" name="Title 1"/>
          <p:cNvSpPr>
            <a:spLocks noGrp="1"/>
          </p:cNvSpPr>
          <p:nvPr>
            <p:ph type="title"/>
          </p:nvPr>
        </p:nvSpPr>
        <p:spPr>
          <a:xfrm>
            <a:off x="381000" y="381000"/>
            <a:ext cx="8534400" cy="758825"/>
          </a:xfrm>
        </p:spPr>
        <p:txBody>
          <a:bodyPr>
            <a:normAutofit/>
          </a:bodyPr>
          <a:lstStyle/>
          <a:p>
            <a:pPr eaLnBrk="1" fontAlgn="auto" hangingPunct="1">
              <a:spcAft>
                <a:spcPts val="0"/>
              </a:spcAft>
              <a:defRPr/>
            </a:pPr>
            <a:r>
              <a:rPr lang="en-US" b="1" dirty="0" smtClean="0">
                <a:solidFill>
                  <a:srgbClr val="FF0000"/>
                </a:solidFill>
                <a:latin typeface="Tahoma" pitchFamily="34" charset="0"/>
                <a:ea typeface="Tahoma" pitchFamily="34" charset="0"/>
                <a:cs typeface="Tahoma" pitchFamily="34" charset="0"/>
              </a:rPr>
              <a:t>RELATED WORKS</a:t>
            </a:r>
            <a:endParaRPr lang="en-US" dirty="0" smtClean="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4846320"/>
          </a:xfrm>
        </p:spPr>
        <p:txBody>
          <a:bodyPr>
            <a:normAutofit fontScale="92500" lnSpcReduction="20000"/>
          </a:bodyPr>
          <a:lstStyle/>
          <a:p>
            <a:pPr>
              <a:lnSpc>
                <a:spcPct val="150000"/>
              </a:lnSpc>
            </a:pPr>
            <a:r>
              <a:rPr lang="en-US" sz="2400" b="1" dirty="0" smtClean="0"/>
              <a:t>Personalized Recommendations:</a:t>
            </a:r>
            <a:r>
              <a:rPr lang="en-US" sz="2400" dirty="0" smtClean="0"/>
              <a:t> Implement a recommendation engine that suggests goods based on a customer's purchase history and browsing behavior.</a:t>
            </a:r>
          </a:p>
          <a:p>
            <a:pPr>
              <a:lnSpc>
                <a:spcPct val="150000"/>
              </a:lnSpc>
              <a:buNone/>
            </a:pPr>
            <a:endParaRPr lang="en-US" sz="1400" b="1" dirty="0" smtClean="0">
              <a:latin typeface="Times New Roman" pitchFamily="18" charset="0"/>
              <a:cs typeface="Times New Roman" pitchFamily="18" charset="0"/>
            </a:endParaRPr>
          </a:p>
          <a:p>
            <a:pPr>
              <a:lnSpc>
                <a:spcPct val="150000"/>
              </a:lnSpc>
            </a:pPr>
            <a:r>
              <a:rPr lang="en-US" sz="2400" b="1" dirty="0" smtClean="0"/>
              <a:t>Web App Development:</a:t>
            </a:r>
            <a:r>
              <a:rPr lang="en-US" sz="2400" dirty="0" smtClean="0"/>
              <a:t> Develop a responsive web application to allow customers to browse, purchase, and manage their orders on the go.</a:t>
            </a:r>
          </a:p>
          <a:p>
            <a:pPr>
              <a:lnSpc>
                <a:spcPct val="150000"/>
              </a:lnSpc>
              <a:buNone/>
            </a:pPr>
            <a:endParaRPr lang="en-US" sz="1300" b="1" dirty="0" smtClean="0">
              <a:latin typeface="Times New Roman" pitchFamily="18" charset="0"/>
              <a:cs typeface="Times New Roman" pitchFamily="18" charset="0"/>
            </a:endParaRPr>
          </a:p>
          <a:p>
            <a:pPr>
              <a:lnSpc>
                <a:spcPct val="150000"/>
              </a:lnSpc>
            </a:pPr>
            <a:r>
              <a:rPr lang="en-US" sz="2400" b="1" dirty="0" smtClean="0"/>
              <a:t>Loyalty Programs:</a:t>
            </a:r>
            <a:r>
              <a:rPr lang="en-US" sz="2400" dirty="0" smtClean="0"/>
              <a:t> Develop a loyalty program to reward repeat customers with discounts, exclusive offers, and early access to new releases.</a:t>
            </a:r>
            <a:endParaRPr lang="en-US" sz="2400" b="1" dirty="0" smtClean="0">
              <a:latin typeface="Times New Roman" pitchFamily="18" charset="0"/>
              <a:cs typeface="Times New Roman" pitchFamily="18" charset="0"/>
            </a:endParaRPr>
          </a:p>
          <a:p>
            <a:pPr eaLnBrk="1" hangingPunct="1">
              <a:lnSpc>
                <a:spcPct val="150000"/>
              </a:lnSpc>
              <a:buNone/>
            </a:pPr>
            <a:endParaRPr lang="en-US" sz="2400" dirty="0" smtClean="0">
              <a:latin typeface="Times New Roman" pitchFamily="18" charset="0"/>
              <a:cs typeface="Times New Roman" pitchFamily="18" charset="0"/>
            </a:endParaRPr>
          </a:p>
          <a:p>
            <a:pPr lvl="1" eaLnBrk="1" hangingPunct="1">
              <a:lnSpc>
                <a:spcPct val="150000"/>
              </a:lnSpc>
            </a:pPr>
            <a:endParaRPr lang="en-US" sz="1900" b="1" dirty="0" smtClean="0">
              <a:solidFill>
                <a:srgbClr val="FF0000"/>
              </a:solidFill>
              <a:latin typeface="Times New Roman" pitchFamily="18" charset="0"/>
              <a:cs typeface="Times New Roman" pitchFamily="18" charset="0"/>
            </a:endParaRPr>
          </a:p>
          <a:p>
            <a:pPr eaLnBrk="1" hangingPunct="1">
              <a:lnSpc>
                <a:spcPct val="150000"/>
              </a:lnSpc>
              <a:buNone/>
            </a:pPr>
            <a:endParaRPr lang="en-US" sz="2400" b="1" dirty="0" smtClean="0">
              <a:solidFill>
                <a:srgbClr val="FF0000"/>
              </a:solidFill>
              <a:latin typeface="Times New Roman" pitchFamily="18" charset="0"/>
              <a:cs typeface="Times New Roman" pitchFamily="18" charset="0"/>
            </a:endParaRPr>
          </a:p>
          <a:p>
            <a:pPr eaLnBrk="1" hangingPunct="1">
              <a:lnSpc>
                <a:spcPct val="150000"/>
              </a:lnSpc>
              <a:buFont typeface="Arial" charset="0"/>
              <a:buNone/>
            </a:pPr>
            <a:endParaRPr lang="en-US" dirty="0" smtClean="0"/>
          </a:p>
          <a:p>
            <a:pPr>
              <a:lnSpc>
                <a:spcPct val="150000"/>
              </a:lnSpc>
            </a:pPr>
            <a:endParaRPr lang="en-US" dirty="0"/>
          </a:p>
        </p:txBody>
      </p:sp>
      <p:sp>
        <p:nvSpPr>
          <p:cNvPr id="2" name="Title 1"/>
          <p:cNvSpPr>
            <a:spLocks noGrp="1"/>
          </p:cNvSpPr>
          <p:nvPr>
            <p:ph type="title"/>
          </p:nvPr>
        </p:nvSpPr>
        <p:spPr>
          <a:xfrm>
            <a:off x="457200" y="320040"/>
            <a:ext cx="7239000" cy="670560"/>
          </a:xfrm>
        </p:spPr>
        <p:txBody>
          <a:bodyPr/>
          <a:lstStyle/>
          <a:p>
            <a:r>
              <a:rPr lang="en-US" sz="3600" b="1" dirty="0" smtClean="0">
                <a:solidFill>
                  <a:srgbClr val="FF0000"/>
                </a:solidFill>
                <a:latin typeface="Tahoma" pitchFamily="34" charset="0"/>
                <a:ea typeface="Tahoma" pitchFamily="34" charset="0"/>
                <a:cs typeface="Tahoma" pitchFamily="34" charset="0"/>
              </a:rPr>
              <a:t>FUTURE WORK</a:t>
            </a:r>
            <a:endParaRPr lang="en-US" b="1" dirty="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763000" cy="4389120"/>
          </a:xfrm>
        </p:spPr>
        <p:txBody>
          <a:bodyPr>
            <a:normAutofit fontScale="85000" lnSpcReduction="20000"/>
          </a:bodyPr>
          <a:lstStyle/>
          <a:p>
            <a:pPr algn="just">
              <a:lnSpc>
                <a:spcPct val="170000"/>
              </a:lnSpc>
              <a:buNone/>
            </a:pPr>
            <a:r>
              <a:rPr lang="en-US" dirty="0" smtClean="0"/>
              <a:t>	       In today's digital world, having an e-commerce website is essential for businesses of all sizes. An e-commerce website allows you to sell your products to a wider audience than ever before. You can reach customers all over the world, 24/7. E-commerce websites can also help you to increase sales, improve brand awareness, and offer your customers greater convenience (Doe, A. 2022)</a:t>
            </a:r>
          </a:p>
          <a:p>
            <a:endParaRPr lang="en-US" dirty="0"/>
          </a:p>
        </p:txBody>
      </p:sp>
      <p:sp>
        <p:nvSpPr>
          <p:cNvPr id="2" name="Title 1"/>
          <p:cNvSpPr>
            <a:spLocks noGrp="1"/>
          </p:cNvSpPr>
          <p:nvPr>
            <p:ph type="title"/>
          </p:nvPr>
        </p:nvSpPr>
        <p:spPr>
          <a:xfrm>
            <a:off x="381000" y="228600"/>
            <a:ext cx="8229600" cy="762000"/>
          </a:xfrm>
        </p:spPr>
        <p:txBody>
          <a:bodyPr/>
          <a:lstStyle/>
          <a:p>
            <a:pPr>
              <a:lnSpc>
                <a:spcPct val="90000"/>
              </a:lnSpc>
            </a:pPr>
            <a:r>
              <a:rPr lang="en-US" sz="3600" b="1" dirty="0" smtClean="0">
                <a:latin typeface="Times New Roman" pitchFamily="18" charset="0"/>
                <a:cs typeface="Times New Roman" pitchFamily="18" charset="0"/>
              </a:rPr>
              <a:t> </a:t>
            </a:r>
            <a:r>
              <a:rPr lang="en-US" sz="3600" b="1" dirty="0" smtClean="0">
                <a:solidFill>
                  <a:srgbClr val="FF0000"/>
                </a:solidFill>
                <a:latin typeface="Tahoma" pitchFamily="34" charset="0"/>
                <a:ea typeface="Tahoma" pitchFamily="34" charset="0"/>
                <a:cs typeface="Tahoma" pitchFamily="34" charset="0"/>
              </a:rPr>
              <a:t>CONCLUSION</a:t>
            </a:r>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81000" y="228600"/>
            <a:ext cx="8153400" cy="758825"/>
          </a:xfrm>
        </p:spPr>
        <p:txBody>
          <a:bodyPr/>
          <a:lstStyle/>
          <a:p>
            <a:r>
              <a:rPr lang="en-US" sz="4000" b="1" dirty="0" smtClean="0">
                <a:solidFill>
                  <a:srgbClr val="FF0000"/>
                </a:solidFill>
                <a:latin typeface="Tahoma" pitchFamily="34" charset="0"/>
                <a:ea typeface="Tahoma" pitchFamily="34" charset="0"/>
                <a:cs typeface="Tahoma" pitchFamily="34" charset="0"/>
              </a:rPr>
              <a:t>INDEX </a:t>
            </a:r>
          </a:p>
        </p:txBody>
      </p:sp>
      <p:sp>
        <p:nvSpPr>
          <p:cNvPr id="54275" name="Rectangle 3"/>
          <p:cNvSpPr>
            <a:spLocks noGrp="1"/>
          </p:cNvSpPr>
          <p:nvPr>
            <p:ph type="body" idx="4294967295"/>
          </p:nvPr>
        </p:nvSpPr>
        <p:spPr>
          <a:xfrm>
            <a:off x="304800" y="1143000"/>
            <a:ext cx="8229600" cy="5105400"/>
          </a:xfrm>
        </p:spPr>
        <p:txBody>
          <a:bodyPr>
            <a:normAutofit lnSpcReduction="10000"/>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534400" cy="609600"/>
          </a:xfrm>
        </p:spPr>
        <p:txBody>
          <a:bodyPr>
            <a:normAutofit fontScale="90000"/>
          </a:bodyPr>
          <a:lstStyle/>
          <a:p>
            <a:pPr eaLnBrk="1" fontAlgn="auto" hangingPunct="1">
              <a:spcAft>
                <a:spcPts val="0"/>
              </a:spcAft>
              <a:defRPr/>
            </a:pPr>
            <a:r>
              <a:rPr lang="en-US" b="1" dirty="0" smtClean="0">
                <a:solidFill>
                  <a:srgbClr val="FF0000"/>
                </a:solidFill>
                <a:latin typeface="Tahoma" pitchFamily="34" charset="0"/>
                <a:ea typeface="Tahoma" pitchFamily="34" charset="0"/>
                <a:cs typeface="Tahoma" pitchFamily="34" charset="0"/>
              </a:rPr>
              <a:t>REFERENCE</a:t>
            </a:r>
            <a:endParaRPr lang="en-US" dirty="0" smtClean="0">
              <a:solidFill>
                <a:srgbClr val="FF0000"/>
              </a:solidFill>
              <a:latin typeface="Tahoma" pitchFamily="34" charset="0"/>
              <a:ea typeface="Tahoma" pitchFamily="34" charset="0"/>
              <a:cs typeface="Tahoma" pitchFamily="34" charset="0"/>
            </a:endParaRPr>
          </a:p>
        </p:txBody>
      </p:sp>
      <p:sp>
        <p:nvSpPr>
          <p:cNvPr id="6" name="Rectangle 5"/>
          <p:cNvSpPr/>
          <p:nvPr/>
        </p:nvSpPr>
        <p:spPr>
          <a:xfrm>
            <a:off x="381000" y="838200"/>
            <a:ext cx="8610600" cy="5262979"/>
          </a:xfrm>
          <a:prstGeom prst="rect">
            <a:avLst/>
          </a:prstGeom>
        </p:spPr>
        <p:txBody>
          <a:bodyPr wrap="square">
            <a:spAutoFit/>
          </a:bodyPr>
          <a:lstStyle/>
          <a:p>
            <a:pPr algn="ctr"/>
            <a:r>
              <a:rPr lang="en-US" sz="2400" dirty="0" smtClean="0"/>
              <a:t>Miller, R. (2021). </a:t>
            </a:r>
            <a:r>
              <a:rPr lang="en-US" sz="2400" i="1" dirty="0" smtClean="0"/>
              <a:t>Web Development Frameworks: A Comparative Study</a:t>
            </a:r>
            <a:r>
              <a:rPr lang="en-US" sz="2400" dirty="0" smtClean="0"/>
              <a:t>. </a:t>
            </a:r>
            <a:r>
              <a:rPr lang="en-US" sz="2400" dirty="0" err="1" smtClean="0"/>
              <a:t>WebTech</a:t>
            </a:r>
            <a:r>
              <a:rPr lang="en-US" sz="2400" dirty="0" smtClean="0"/>
              <a:t> Publishers.</a:t>
            </a:r>
          </a:p>
          <a:p>
            <a:pPr algn="ctr"/>
            <a:r>
              <a:rPr lang="en-US" sz="2400" dirty="0" smtClean="0"/>
              <a:t>Johnson, P. (2022). </a:t>
            </a:r>
            <a:r>
              <a:rPr lang="en-US" sz="2400" i="1" dirty="0" smtClean="0"/>
              <a:t>User-Centered Design in E-Commerce</a:t>
            </a:r>
            <a:r>
              <a:rPr lang="en-US" sz="2400" dirty="0" smtClean="0"/>
              <a:t>. Human-Computer Interaction Journal.</a:t>
            </a:r>
          </a:p>
          <a:p>
            <a:pPr algn="ctr"/>
            <a:r>
              <a:rPr lang="en-US" sz="2400" dirty="0" smtClean="0"/>
              <a:t>Davis, L. (2023). </a:t>
            </a:r>
            <a:r>
              <a:rPr lang="en-US" sz="2400" i="1" dirty="0" smtClean="0"/>
              <a:t>Security Testing in Web Applications</a:t>
            </a:r>
            <a:r>
              <a:rPr lang="en-US" sz="2400" dirty="0" smtClean="0"/>
              <a:t>. </a:t>
            </a:r>
            <a:r>
              <a:rPr lang="en-US" sz="2400" dirty="0" err="1" smtClean="0"/>
              <a:t>Cybersecurity</a:t>
            </a:r>
            <a:r>
              <a:rPr lang="en-US" sz="2400" dirty="0" smtClean="0"/>
              <a:t> Insights.</a:t>
            </a:r>
          </a:p>
          <a:p>
            <a:pPr algn="ctr"/>
            <a:r>
              <a:rPr lang="en-US" sz="2400" dirty="0" smtClean="0"/>
              <a:t>Smith, J. (2021). </a:t>
            </a:r>
            <a:r>
              <a:rPr lang="en-US" sz="2400" i="1" dirty="0" smtClean="0"/>
              <a:t>The Evolution of e-Commerce: Trends and Strategies</a:t>
            </a:r>
            <a:r>
              <a:rPr lang="en-US" sz="2400" dirty="0" smtClean="0"/>
              <a:t>. Tech </a:t>
            </a:r>
            <a:r>
              <a:rPr lang="en-US" sz="2400" dirty="0" err="1" smtClean="0"/>
              <a:t>Press.Doe</a:t>
            </a:r>
            <a:r>
              <a:rPr lang="en-US" sz="2400" dirty="0" smtClean="0"/>
              <a:t>, A. (2022). </a:t>
            </a:r>
            <a:r>
              <a:rPr lang="en-US" sz="2400" i="1" dirty="0" smtClean="0"/>
              <a:t>e-Commerce Website Design: Best Practices</a:t>
            </a:r>
            <a:r>
              <a:rPr lang="en-US" sz="2400" dirty="0" smtClean="0"/>
              <a:t>. </a:t>
            </a:r>
            <a:r>
              <a:rPr lang="en-US" sz="2400" dirty="0" err="1" smtClean="0"/>
              <a:t>WebDev</a:t>
            </a:r>
            <a:r>
              <a:rPr lang="en-US" sz="2400" dirty="0" smtClean="0"/>
              <a:t> Publishers.</a:t>
            </a:r>
          </a:p>
          <a:p>
            <a:pPr algn="ctr"/>
            <a:r>
              <a:rPr lang="en-US" sz="2400" dirty="0" smtClean="0"/>
              <a:t>Brown, A. (2022). </a:t>
            </a:r>
            <a:r>
              <a:rPr lang="en-US" sz="2400" i="1" dirty="0" smtClean="0"/>
              <a:t>E-Commerce Platform Comparison: Strengths and Weaknesses</a:t>
            </a:r>
            <a:r>
              <a:rPr lang="en-US" sz="2400" dirty="0" smtClean="0"/>
              <a:t>. Tech Innovations </a:t>
            </a:r>
            <a:r>
              <a:rPr lang="en-US" sz="2400" dirty="0" err="1" smtClean="0"/>
              <a:t>Journal.Green</a:t>
            </a:r>
            <a:r>
              <a:rPr lang="en-US" sz="2400" dirty="0" smtClean="0"/>
              <a:t>, T. (2023). </a:t>
            </a:r>
            <a:r>
              <a:rPr lang="en-US" sz="2400" i="1" dirty="0" smtClean="0"/>
              <a:t>User Experience and Design in Online Retail</a:t>
            </a:r>
            <a:r>
              <a:rPr lang="en-US" sz="2400" dirty="0" smtClean="0"/>
              <a:t>. Design Perspectives </a:t>
            </a:r>
            <a:r>
              <a:rPr lang="en-US" sz="2400" dirty="0" err="1" smtClean="0"/>
              <a:t>Quarterly.White</a:t>
            </a:r>
            <a:r>
              <a:rPr lang="en-US" sz="2400" dirty="0" smtClean="0"/>
              <a:t>, R. (2021). </a:t>
            </a:r>
            <a:r>
              <a:rPr lang="en-US" sz="2400" i="1" dirty="0" smtClean="0"/>
              <a:t>Innovations in E-Commerce Technology</a:t>
            </a:r>
            <a:r>
              <a:rPr lang="en-US" sz="2400" dirty="0" smtClean="0"/>
              <a:t>. Journal of Digital Commerce.</a:t>
            </a:r>
            <a:endParaRPr lang="en-US" sz="2400" dirty="0"/>
          </a:p>
        </p:txBody>
      </p:sp>
    </p:spTree>
  </p:cSld>
  <p:clrMapOvr>
    <a:masterClrMapping/>
  </p:clrMapOvr>
  <p:transition>
    <p:cover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ect">
            <a:avLst/>
          </a:prstGeom>
          <a:noFill/>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76200" y="762000"/>
            <a:ext cx="8610600" cy="4267200"/>
          </a:xfrm>
        </p:spPr>
        <p:txBody>
          <a:bodyPr>
            <a:normAutofit fontScale="92500"/>
          </a:bodyPr>
          <a:lstStyle/>
          <a:p>
            <a:pPr algn="just">
              <a:lnSpc>
                <a:spcPct val="150000"/>
              </a:lnSpc>
              <a:buNone/>
            </a:pPr>
            <a:r>
              <a:rPr lang="en-US" sz="2400" b="1" dirty="0" smtClean="0"/>
              <a:t>          e-Commerce</a:t>
            </a:r>
            <a:r>
              <a:rPr lang="en-US" sz="2400" dirty="0" smtClean="0"/>
              <a:t> has revolutionized the way businesses operate by enabling them to sell products and services online. This project focuses on developing an e-Commerce website that offers a seamless shopping experience for users. The website will include essential features such as product listings, shopping cart, user authentication, and payment integration, ensuring a comprehensive platform for both sellers and buyers (Smith, J 2021).</a:t>
            </a:r>
            <a:endParaRPr lang="en-US" sz="2400" dirty="0" smtClean="0">
              <a:latin typeface="Times New Roman" pitchFamily="18" charset="0"/>
              <a:cs typeface="Times New Roman" pitchFamily="18" charset="0"/>
            </a:endParaRPr>
          </a:p>
        </p:txBody>
      </p:sp>
      <p:sp>
        <p:nvSpPr>
          <p:cNvPr id="3074" name="Title 1"/>
          <p:cNvSpPr>
            <a:spLocks noGrp="1"/>
          </p:cNvSpPr>
          <p:nvPr>
            <p:ph type="title"/>
          </p:nvPr>
        </p:nvSpPr>
        <p:spPr>
          <a:xfrm>
            <a:off x="533400" y="228601"/>
            <a:ext cx="8610600" cy="533400"/>
          </a:xfrm>
        </p:spPr>
        <p:txBody>
          <a:bodyPr>
            <a:normAutofit fontScale="90000"/>
          </a:bodyPr>
          <a:lstStyle/>
          <a:p>
            <a:pPr>
              <a:defRPr/>
            </a:pPr>
            <a:r>
              <a:rPr lang="en-US" sz="3600" b="1" dirty="0" smtClean="0">
                <a:solidFill>
                  <a:srgbClr val="FF0000"/>
                </a:solidFill>
                <a:latin typeface="Tahoma" pitchFamily="34" charset="0"/>
                <a:ea typeface="Tahoma" pitchFamily="34" charset="0"/>
                <a:cs typeface="Tahoma" pitchFamily="34" charset="0"/>
              </a:rPr>
              <a:t>INTRODUCTION</a:t>
            </a:r>
          </a:p>
        </p:txBody>
      </p:sp>
      <p:pic>
        <p:nvPicPr>
          <p:cNvPr id="4" name="Picture 2" descr="C:\Users\USER\Desktop\download.jpg"/>
          <p:cNvPicPr>
            <a:picLocks noChangeAspect="1" noChangeArrowheads="1"/>
          </p:cNvPicPr>
          <p:nvPr/>
        </p:nvPicPr>
        <p:blipFill>
          <a:blip r:embed="rId2"/>
          <a:srcRect/>
          <a:stretch>
            <a:fillRect/>
          </a:stretch>
        </p:blipFill>
        <p:spPr bwMode="auto">
          <a:xfrm>
            <a:off x="4114800" y="4800600"/>
            <a:ext cx="4561490" cy="1981200"/>
          </a:xfrm>
          <a:prstGeom prst="rect">
            <a:avLst/>
          </a:prstGeom>
          <a:noFill/>
        </p:spPr>
      </p:pic>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381000" y="990600"/>
            <a:ext cx="8458200" cy="5257800"/>
          </a:xfrm>
        </p:spPr>
        <p:txBody>
          <a:bodyPr>
            <a:normAutofit/>
          </a:bodyPr>
          <a:lstStyle/>
          <a:p>
            <a:pPr>
              <a:lnSpc>
                <a:spcPct val="150000"/>
              </a:lnSpc>
              <a:buNone/>
            </a:pPr>
            <a:endParaRPr lang="en-US" sz="1050" dirty="0" smtClean="0">
              <a:latin typeface="Lucida Sans Unicode (Body)"/>
              <a:cs typeface="Times New Roman" pitchFamily="18" charset="0"/>
            </a:endParaRPr>
          </a:p>
          <a:p>
            <a:pPr algn="just">
              <a:lnSpc>
                <a:spcPct val="150000"/>
              </a:lnSpc>
              <a:buNone/>
            </a:pPr>
            <a:r>
              <a:rPr lang="en-US" sz="2400" dirty="0" smtClean="0">
                <a:latin typeface="Lucida Sans Unicode (Body)"/>
              </a:rPr>
              <a:t>       The rise in online shopping demands a robust e-Commerce presence. This project aims to develop a user-friendly platform to help businesses reach more customers and provide consumers with a secure shopping experience (Johnson, P 2023).</a:t>
            </a:r>
          </a:p>
          <a:p>
            <a:pPr>
              <a:lnSpc>
                <a:spcPct val="150000"/>
              </a:lnSpc>
              <a:buNone/>
            </a:pPr>
            <a:endParaRPr lang="en-US" sz="300" dirty="0" smtClean="0">
              <a:latin typeface="Lucida Sans Unicode (Body)"/>
            </a:endParaRPr>
          </a:p>
          <a:p>
            <a:pPr>
              <a:lnSpc>
                <a:spcPct val="150000"/>
              </a:lnSpc>
            </a:pPr>
            <a:r>
              <a:rPr lang="en-US" sz="2400" dirty="0" smtClean="0">
                <a:latin typeface="Lucida Sans Unicode (Body)"/>
              </a:rPr>
              <a:t>Some of the most popular platforms include </a:t>
            </a:r>
            <a:r>
              <a:rPr lang="en-US" sz="2400" b="1" dirty="0" smtClean="0">
                <a:solidFill>
                  <a:srgbClr val="FF0000"/>
                </a:solidFill>
                <a:latin typeface="Lucida Sans Unicode (Body)"/>
              </a:rPr>
              <a:t>JUMIA</a:t>
            </a:r>
            <a:r>
              <a:rPr lang="en-US" sz="2400" dirty="0" smtClean="0">
                <a:latin typeface="Lucida Sans Unicode (Body)"/>
              </a:rPr>
              <a:t>. </a:t>
            </a:r>
            <a:r>
              <a:rPr lang="en-US" sz="2400" b="1" dirty="0" err="1" smtClean="0">
                <a:solidFill>
                  <a:srgbClr val="FF0000"/>
                </a:solidFill>
                <a:latin typeface="Lucida Sans Unicode (Body)"/>
              </a:rPr>
              <a:t>Shopify</a:t>
            </a:r>
            <a:r>
              <a:rPr lang="en-US" sz="2400" b="1" dirty="0" smtClean="0">
                <a:solidFill>
                  <a:srgbClr val="FF0000"/>
                </a:solidFill>
                <a:latin typeface="Lucida Sans Unicode (Body)"/>
              </a:rPr>
              <a:t>, </a:t>
            </a:r>
            <a:r>
              <a:rPr lang="en-US" sz="2400" b="1" dirty="0" err="1" smtClean="0">
                <a:solidFill>
                  <a:srgbClr val="FF0000"/>
                </a:solidFill>
                <a:latin typeface="Lucida Sans Unicode (Body)"/>
              </a:rPr>
              <a:t>Wix</a:t>
            </a:r>
            <a:r>
              <a:rPr lang="en-US" sz="2400" b="1" dirty="0" smtClean="0">
                <a:solidFill>
                  <a:srgbClr val="FF0000"/>
                </a:solidFill>
                <a:latin typeface="Lucida Sans Unicode (Body)"/>
              </a:rPr>
              <a:t>, </a:t>
            </a:r>
            <a:r>
              <a:rPr lang="en-US" sz="2400" b="1" dirty="0" err="1" smtClean="0">
                <a:solidFill>
                  <a:srgbClr val="FF0000"/>
                </a:solidFill>
                <a:latin typeface="Lucida Sans Unicode (Body)"/>
              </a:rPr>
              <a:t>BigCommerce</a:t>
            </a:r>
            <a:r>
              <a:rPr lang="en-US" sz="2400" dirty="0" smtClean="0">
                <a:latin typeface="Lucida Sans Unicode (Body)"/>
              </a:rPr>
              <a:t>, and </a:t>
            </a:r>
            <a:r>
              <a:rPr lang="en-US" sz="2400" b="1" dirty="0" err="1" smtClean="0">
                <a:solidFill>
                  <a:srgbClr val="FF0000"/>
                </a:solidFill>
                <a:latin typeface="Lucida Sans Unicode (Body)"/>
              </a:rPr>
              <a:t>WooCommerce</a:t>
            </a:r>
            <a:r>
              <a:rPr lang="en-US" sz="2400" dirty="0" smtClean="0">
                <a:latin typeface="Lucida Sans Unicode (Body)"/>
              </a:rPr>
              <a:t>.</a:t>
            </a:r>
          </a:p>
          <a:p>
            <a:pPr>
              <a:lnSpc>
                <a:spcPct val="150000"/>
              </a:lnSpc>
            </a:pPr>
            <a:endParaRPr lang="en-US" sz="2400" dirty="0" smtClean="0">
              <a:latin typeface="Lucida Sans Unicode (Body)"/>
            </a:endParaRPr>
          </a:p>
          <a:p>
            <a:pPr>
              <a:lnSpc>
                <a:spcPct val="150000"/>
              </a:lnSpc>
              <a:buNone/>
            </a:pPr>
            <a:endParaRPr lang="en-US" sz="2400" dirty="0" smtClean="0">
              <a:latin typeface="Lucida Sans Unicode (Body)"/>
            </a:endParaRPr>
          </a:p>
          <a:p>
            <a:pPr>
              <a:lnSpc>
                <a:spcPct val="150000"/>
              </a:lnSpc>
              <a:buNone/>
            </a:pPr>
            <a:endParaRPr lang="en-US" sz="2400" dirty="0" smtClean="0">
              <a:latin typeface="Lucida Sans Unicode (Body)"/>
            </a:endParaRPr>
          </a:p>
        </p:txBody>
      </p:sp>
      <p:sp>
        <p:nvSpPr>
          <p:cNvPr id="4098" name="Title 1"/>
          <p:cNvSpPr>
            <a:spLocks noGrp="1"/>
          </p:cNvSpPr>
          <p:nvPr>
            <p:ph type="title"/>
          </p:nvPr>
        </p:nvSpPr>
        <p:spPr>
          <a:xfrm>
            <a:off x="533400" y="152400"/>
            <a:ext cx="8534400" cy="758825"/>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MOTIVATION</a:t>
            </a:r>
            <a:endParaRPr lang="en-US" sz="3600" b="1" dirty="0" smtClean="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458200" cy="5257800"/>
          </a:xfrm>
        </p:spPr>
        <p:txBody>
          <a:bodyPr/>
          <a:lstStyle/>
          <a:p>
            <a:pPr algn="just">
              <a:buNone/>
            </a:pPr>
            <a:r>
              <a:rPr lang="en-US" dirty="0" smtClean="0"/>
              <a:t>          The challenge is to create an efficient, secure, and user-friendly e-Commerce platform that meets the needs of both businesses and customers. Such as:</a:t>
            </a:r>
          </a:p>
          <a:p>
            <a:pPr algn="just">
              <a:buNone/>
            </a:pPr>
            <a:endParaRPr lang="en-US" dirty="0" smtClean="0"/>
          </a:p>
          <a:p>
            <a:pPr marL="624078" indent="-514350" algn="just">
              <a:buAutoNum type="arabicPeriod"/>
            </a:pPr>
            <a:r>
              <a:rPr lang="en-US" dirty="0" smtClean="0"/>
              <a:t>Selling of Foods for </a:t>
            </a:r>
            <a:r>
              <a:rPr lang="en-US" dirty="0" err="1" smtClean="0"/>
              <a:t>livestocks</a:t>
            </a:r>
            <a:endParaRPr lang="en-US" dirty="0" smtClean="0"/>
          </a:p>
          <a:p>
            <a:pPr marL="624078" indent="-514350" algn="just">
              <a:buAutoNum type="arabicPeriod"/>
            </a:pPr>
            <a:r>
              <a:rPr lang="en-US" dirty="0" smtClean="0"/>
              <a:t>Selling of Electronics Devices</a:t>
            </a:r>
          </a:p>
          <a:p>
            <a:pPr marL="624078" indent="-514350" algn="just">
              <a:buAutoNum type="arabicPeriod"/>
            </a:pPr>
            <a:r>
              <a:rPr lang="en-US" dirty="0" smtClean="0"/>
              <a:t>Selling of Drinks etc.</a:t>
            </a:r>
          </a:p>
        </p:txBody>
      </p:sp>
      <p:sp>
        <p:nvSpPr>
          <p:cNvPr id="3" name="Title 2"/>
          <p:cNvSpPr>
            <a:spLocks noGrp="1"/>
          </p:cNvSpPr>
          <p:nvPr>
            <p:ph type="title"/>
          </p:nvPr>
        </p:nvSpPr>
        <p:spPr>
          <a:xfrm>
            <a:off x="381000" y="228600"/>
            <a:ext cx="8229600" cy="731838"/>
          </a:xfrm>
        </p:spPr>
        <p:txBody>
          <a:bodyPr>
            <a:normAutofit fontScale="90000"/>
          </a:bodyPr>
          <a:lstStyle/>
          <a:p>
            <a:r>
              <a:rPr lang="en-US" sz="4400" dirty="0" smtClean="0">
                <a:solidFill>
                  <a:srgbClr val="FF0000"/>
                </a:solidFill>
                <a:latin typeface="Tahoma" pitchFamily="34" charset="0"/>
                <a:ea typeface="Tahoma" pitchFamily="34" charset="0"/>
                <a:cs typeface="Tahoma" pitchFamily="34" charset="0"/>
              </a:rPr>
              <a:t>PROBLEM STATEMENT</a:t>
            </a:r>
            <a:endParaRPr lang="en-US" dirty="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81000" y="914400"/>
            <a:ext cx="8382000" cy="5181600"/>
          </a:xfrm>
        </p:spPr>
        <p:txBody>
          <a:bodyPr>
            <a:normAutofit fontScale="92500" lnSpcReduction="20000"/>
          </a:bodyPr>
          <a:lstStyle/>
          <a:p>
            <a:pPr marL="381000" indent="-381000">
              <a:lnSpc>
                <a:spcPct val="150000"/>
              </a:lnSpc>
              <a:buNone/>
            </a:pPr>
            <a:r>
              <a:rPr lang="en-US" sz="2400" dirty="0" smtClean="0"/>
              <a:t>	      Develop a functional e-Commerce website with key features like product listings, user authentication, and payment integration to enhance online shopping experiences.</a:t>
            </a:r>
          </a:p>
          <a:p>
            <a:pPr marL="381000" indent="-381000">
              <a:lnSpc>
                <a:spcPct val="150000"/>
              </a:lnSpc>
              <a:buNone/>
            </a:pPr>
            <a:r>
              <a:rPr lang="en-US" sz="2400" dirty="0" smtClean="0"/>
              <a:t>	</a:t>
            </a:r>
            <a:r>
              <a:rPr lang="en-US" sz="35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a:t>
            </a:r>
            <a:endParaRPr lang="en-US" sz="24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381000" indent="-381000">
              <a:lnSpc>
                <a:spcPct val="150000"/>
              </a:lnSpc>
            </a:pPr>
            <a:r>
              <a:rPr lang="en-US" sz="2400" dirty="0" smtClean="0"/>
              <a:t>Develop a comprehensive e-Commerce website.</a:t>
            </a:r>
          </a:p>
          <a:p>
            <a:pPr marL="381000" indent="-381000">
              <a:lnSpc>
                <a:spcPct val="150000"/>
              </a:lnSpc>
            </a:pPr>
            <a:r>
              <a:rPr lang="en-US" sz="2400" dirty="0" smtClean="0"/>
              <a:t>Implement key features: product listings, shopping cart, user authentication, and payment integration.</a:t>
            </a:r>
          </a:p>
          <a:p>
            <a:pPr marL="381000" indent="-381000">
              <a:lnSpc>
                <a:spcPct val="150000"/>
              </a:lnSpc>
            </a:pPr>
            <a:r>
              <a:rPr lang="en-US" sz="2400" dirty="0" smtClean="0"/>
              <a:t>Enhance user experience with intuitive design and smooth navigation.</a:t>
            </a:r>
            <a:endParaRPr lang="en-US" sz="2400" dirty="0" smtClean="0">
              <a:latin typeface="Times New Roman" pitchFamily="18" charset="0"/>
              <a:cs typeface="Times New Roman" pitchFamily="18" charset="0"/>
            </a:endParaRPr>
          </a:p>
        </p:txBody>
      </p:sp>
      <p:sp>
        <p:nvSpPr>
          <p:cNvPr id="5122" name="Title 1"/>
          <p:cNvSpPr>
            <a:spLocks noGrp="1"/>
          </p:cNvSpPr>
          <p:nvPr>
            <p:ph type="title"/>
          </p:nvPr>
        </p:nvSpPr>
        <p:spPr>
          <a:xfrm>
            <a:off x="381000" y="228600"/>
            <a:ext cx="8534400" cy="606425"/>
          </a:xfrm>
        </p:spPr>
        <p:txBody>
          <a:bodyPr>
            <a:normAutofit/>
          </a:bodyPr>
          <a:lstStyle/>
          <a:p>
            <a:pPr>
              <a:defRPr/>
            </a:pPr>
            <a:r>
              <a:rPr lang="en-US" sz="3200" dirty="0" smtClean="0">
                <a:solidFill>
                  <a:srgbClr val="FF0000"/>
                </a:solidFill>
                <a:latin typeface="Times New Roman" pitchFamily="18" charset="0"/>
                <a:cs typeface="Times New Roman" pitchFamily="18" charset="0"/>
              </a:rPr>
              <a:t>    </a:t>
            </a:r>
            <a:r>
              <a:rPr lang="en-US" sz="3200" dirty="0" smtClean="0">
                <a:solidFill>
                  <a:srgbClr val="FF0000"/>
                </a:solidFill>
                <a:latin typeface="Tahoma" pitchFamily="34" charset="0"/>
                <a:ea typeface="Tahoma" pitchFamily="34" charset="0"/>
                <a:cs typeface="Tahoma" pitchFamily="34" charset="0"/>
              </a:rPr>
              <a:t>AIMS</a:t>
            </a:r>
            <a:endParaRPr lang="en-US" sz="4400" b="1" dirty="0" smtClean="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8763000" cy="4864291"/>
          </a:xfrm>
        </p:spPr>
        <p:txBody>
          <a:bodyPr>
            <a:normAutofit fontScale="92500"/>
          </a:bodyPr>
          <a:lstStyle/>
          <a:p>
            <a:pPr algn="just">
              <a:buNone/>
            </a:pPr>
            <a:r>
              <a:rPr lang="en-US" dirty="0" smtClean="0"/>
              <a:t>       This project examines existing e-Commerce platforms like </a:t>
            </a:r>
            <a:r>
              <a:rPr lang="en-US" b="1" dirty="0" err="1" smtClean="0">
                <a:solidFill>
                  <a:srgbClr val="FF0000"/>
                </a:solidFill>
              </a:rPr>
              <a:t>Jumia</a:t>
            </a:r>
            <a:r>
              <a:rPr lang="en-US" b="1" dirty="0" smtClean="0">
                <a:solidFill>
                  <a:srgbClr val="FF0000"/>
                </a:solidFill>
              </a:rPr>
              <a:t>, </a:t>
            </a:r>
            <a:r>
              <a:rPr lang="en-US" b="1" dirty="0" err="1" smtClean="0">
                <a:solidFill>
                  <a:srgbClr val="FF0000"/>
                </a:solidFill>
              </a:rPr>
              <a:t>Shopify</a:t>
            </a:r>
            <a:r>
              <a:rPr lang="en-US" b="1" dirty="0" smtClean="0">
                <a:solidFill>
                  <a:srgbClr val="FF0000"/>
                </a:solidFill>
              </a:rPr>
              <a:t>, </a:t>
            </a:r>
            <a:r>
              <a:rPr lang="en-US" b="1" dirty="0" err="1" smtClean="0">
                <a:solidFill>
                  <a:srgbClr val="FF0000"/>
                </a:solidFill>
              </a:rPr>
              <a:t>WooCommerce</a:t>
            </a:r>
            <a:r>
              <a:rPr lang="en-US" b="1" dirty="0" smtClean="0">
                <a:solidFill>
                  <a:srgbClr val="FF0000"/>
                </a:solidFill>
              </a:rPr>
              <a:t>, </a:t>
            </a:r>
            <a:r>
              <a:rPr lang="en-US" dirty="0" smtClean="0"/>
              <a:t>and</a:t>
            </a:r>
            <a:r>
              <a:rPr lang="en-US" b="1" dirty="0" smtClean="0">
                <a:solidFill>
                  <a:srgbClr val="FF0000"/>
                </a:solidFill>
              </a:rPr>
              <a:t> </a:t>
            </a:r>
            <a:r>
              <a:rPr lang="en-US" b="1" dirty="0" err="1" smtClean="0">
                <a:solidFill>
                  <a:srgbClr val="FF0000"/>
                </a:solidFill>
              </a:rPr>
              <a:t>Magento</a:t>
            </a:r>
            <a:r>
              <a:rPr lang="en-US" b="1" dirty="0" smtClean="0">
                <a:solidFill>
                  <a:srgbClr val="FF0000"/>
                </a:solidFill>
              </a:rPr>
              <a:t>,</a:t>
            </a:r>
            <a:r>
              <a:rPr lang="en-US" dirty="0" smtClean="0"/>
              <a:t> evaluating their strengths and weaknesses. It explores best practices in design, security, and user experience, with a focus on recent studies and case analyses (Brown, A. 2022). Additionally, it reviews emerging technologies such as AI-driven recommendations, </a:t>
            </a:r>
            <a:r>
              <a:rPr lang="en-US" dirty="0" err="1" smtClean="0"/>
              <a:t>blockchain</a:t>
            </a:r>
            <a:r>
              <a:rPr lang="en-US" dirty="0" smtClean="0"/>
              <a:t> for secure transactions, and mobile-first design. The literature identifies gaps in current solutions, particularly in personalization, security, and scalability, which this project seeks to address (Green, T. 2023).</a:t>
            </a:r>
            <a:endParaRPr lang="en-US" dirty="0"/>
          </a:p>
        </p:txBody>
      </p:sp>
      <p:sp>
        <p:nvSpPr>
          <p:cNvPr id="3" name="Title 2"/>
          <p:cNvSpPr>
            <a:spLocks noGrp="1"/>
          </p:cNvSpPr>
          <p:nvPr>
            <p:ph type="title"/>
          </p:nvPr>
        </p:nvSpPr>
        <p:spPr>
          <a:xfrm>
            <a:off x="381000" y="228600"/>
            <a:ext cx="8229600" cy="731838"/>
          </a:xfrm>
        </p:spPr>
        <p:txBody>
          <a:bodyPr>
            <a:normAutofit fontScale="90000"/>
          </a:bodyPr>
          <a:lstStyle/>
          <a:p>
            <a:r>
              <a:rPr lang="en-US" sz="4400" dirty="0" smtClean="0">
                <a:solidFill>
                  <a:srgbClr val="FF0000"/>
                </a:solidFill>
                <a:latin typeface="Tahoma" pitchFamily="34" charset="0"/>
                <a:ea typeface="Tahoma" pitchFamily="34" charset="0"/>
                <a:cs typeface="Tahoma" pitchFamily="34" charset="0"/>
              </a:rPr>
              <a:t>LITERATURE REVIEWS</a:t>
            </a:r>
            <a:endParaRPr lang="en-US" dirty="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9067800" cy="4953000"/>
          </a:xfrm>
        </p:spPr>
        <p:txBody>
          <a:bodyPr>
            <a:normAutofit/>
          </a:bodyPr>
          <a:lstStyle/>
          <a:p>
            <a:pPr algn="just">
              <a:buNone/>
            </a:pPr>
            <a:r>
              <a:rPr lang="en-US" sz="2400" dirty="0" smtClean="0"/>
              <a:t>        This project employs a mixed-method approach, combining qualitative and quantitative techniques. Web development frameworks like </a:t>
            </a:r>
            <a:r>
              <a:rPr lang="en-US" sz="2400" b="1" dirty="0" smtClean="0">
                <a:solidFill>
                  <a:srgbClr val="FF0000"/>
                </a:solidFill>
              </a:rPr>
              <a:t>React and PHP </a:t>
            </a:r>
            <a:r>
              <a:rPr lang="en-US" sz="2400" dirty="0" smtClean="0"/>
              <a:t>are used to build the </a:t>
            </a:r>
            <a:r>
              <a:rPr lang="en-US" sz="2400" b="1" dirty="0" smtClean="0">
                <a:solidFill>
                  <a:srgbClr val="FF0000"/>
                </a:solidFill>
              </a:rPr>
              <a:t>e-Commerce platform. </a:t>
            </a:r>
            <a:r>
              <a:rPr lang="en-US" sz="2400" dirty="0" smtClean="0"/>
              <a:t>The methodology includes iterative design and development, followed by user testing and feedback sessions to refine the platform. Data from these sessions are analyzed to enhance usability and performance. Additionally, security measures are rigorously tested to ensure the integrity of user data and transaction processes (Miller, R. 2021)</a:t>
            </a:r>
            <a:endParaRPr lang="en-US" sz="2400" dirty="0"/>
          </a:p>
        </p:txBody>
      </p:sp>
      <p:sp>
        <p:nvSpPr>
          <p:cNvPr id="3" name="Title 2"/>
          <p:cNvSpPr>
            <a:spLocks noGrp="1"/>
          </p:cNvSpPr>
          <p:nvPr>
            <p:ph type="title"/>
          </p:nvPr>
        </p:nvSpPr>
        <p:spPr>
          <a:xfrm>
            <a:off x="228600" y="152400"/>
            <a:ext cx="8229600" cy="808038"/>
          </a:xfrm>
        </p:spPr>
        <p:txBody>
          <a:bodyPr>
            <a:normAutofit/>
          </a:bodyPr>
          <a:lstStyle/>
          <a:p>
            <a:r>
              <a:rPr lang="en-US" sz="4000" dirty="0" smtClean="0">
                <a:solidFill>
                  <a:srgbClr val="FF0000"/>
                </a:solidFill>
                <a:latin typeface="Tahoma" pitchFamily="34" charset="0"/>
                <a:ea typeface="Tahoma" pitchFamily="34" charset="0"/>
                <a:cs typeface="Tahoma" pitchFamily="34" charset="0"/>
              </a:rPr>
              <a:t>RESEARCH METHODOLOGY</a:t>
            </a:r>
            <a:endParaRPr lang="en-US" sz="4000" dirty="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458200" cy="5257800"/>
          </a:xfrm>
        </p:spPr>
        <p:txBody>
          <a:bodyPr/>
          <a:lstStyle/>
          <a:p>
            <a:pPr algn="just">
              <a:buNone/>
            </a:pPr>
            <a:r>
              <a:rPr lang="en-US" dirty="0" smtClean="0"/>
              <a:t>       Implement the website using modern technologies, focusing on user experience, security, and scalability.</a:t>
            </a:r>
          </a:p>
          <a:p>
            <a:pPr algn="just">
              <a:buNone/>
            </a:pPr>
            <a:endParaRPr lang="en-US" sz="1400" dirty="0" smtClean="0"/>
          </a:p>
          <a:p>
            <a:r>
              <a:rPr lang="en-US" dirty="0" smtClean="0"/>
              <a:t>Utilize modern technologies (e.g., </a:t>
            </a:r>
            <a:r>
              <a:rPr lang="en-US" b="1" dirty="0" smtClean="0">
                <a:solidFill>
                  <a:srgbClr val="FF0000"/>
                </a:solidFill>
              </a:rPr>
              <a:t>HTML5</a:t>
            </a:r>
            <a:r>
              <a:rPr lang="en-US" dirty="0" smtClean="0">
                <a:solidFill>
                  <a:srgbClr val="FF0000"/>
                </a:solidFill>
              </a:rPr>
              <a:t>, </a:t>
            </a:r>
            <a:r>
              <a:rPr lang="en-US" b="1" dirty="0" smtClean="0">
                <a:solidFill>
                  <a:srgbClr val="FF0000"/>
                </a:solidFill>
              </a:rPr>
              <a:t>CSS3</a:t>
            </a:r>
            <a:r>
              <a:rPr lang="en-US" dirty="0" smtClean="0">
                <a:solidFill>
                  <a:srgbClr val="FF0000"/>
                </a:solidFill>
              </a:rPr>
              <a:t>,</a:t>
            </a:r>
            <a:r>
              <a:rPr lang="en-US" dirty="0" smtClean="0"/>
              <a:t> </a:t>
            </a:r>
            <a:r>
              <a:rPr lang="en-US" b="1" dirty="0" smtClean="0">
                <a:solidFill>
                  <a:srgbClr val="FF0000"/>
                </a:solidFill>
              </a:rPr>
              <a:t>JavaScript</a:t>
            </a:r>
            <a:r>
              <a:rPr lang="en-US" dirty="0" smtClean="0">
                <a:solidFill>
                  <a:srgbClr val="FF0000"/>
                </a:solidFill>
              </a:rPr>
              <a:t>, </a:t>
            </a:r>
            <a:r>
              <a:rPr lang="en-US" b="1" dirty="0" smtClean="0">
                <a:solidFill>
                  <a:srgbClr val="FF0000"/>
                </a:solidFill>
              </a:rPr>
              <a:t>React</a:t>
            </a:r>
            <a:r>
              <a:rPr lang="en-US" dirty="0" smtClean="0">
                <a:solidFill>
                  <a:srgbClr val="FF0000"/>
                </a:solidFill>
              </a:rPr>
              <a:t>,</a:t>
            </a:r>
            <a:r>
              <a:rPr lang="en-US" dirty="0" smtClean="0"/>
              <a:t> </a:t>
            </a:r>
            <a:r>
              <a:rPr lang="en-US" b="1" dirty="0" smtClean="0">
                <a:solidFill>
                  <a:srgbClr val="FF0000"/>
                </a:solidFill>
              </a:rPr>
              <a:t>Bootstrap,</a:t>
            </a:r>
            <a:r>
              <a:rPr lang="en-US" dirty="0" smtClean="0"/>
              <a:t> </a:t>
            </a:r>
            <a:r>
              <a:rPr lang="en-US" b="1" dirty="0" smtClean="0">
                <a:solidFill>
                  <a:srgbClr val="FF0000"/>
                </a:solidFill>
              </a:rPr>
              <a:t>PHP</a:t>
            </a:r>
            <a:r>
              <a:rPr lang="en-US" dirty="0" smtClean="0"/>
              <a:t>) to build the website.</a:t>
            </a:r>
          </a:p>
          <a:p>
            <a:r>
              <a:rPr lang="en-US" dirty="0" smtClean="0"/>
              <a:t>Focus on responsive design for </a:t>
            </a:r>
            <a:r>
              <a:rPr lang="en-US" b="1" dirty="0" smtClean="0">
                <a:solidFill>
                  <a:srgbClr val="FF0000"/>
                </a:solidFill>
              </a:rPr>
              <a:t>mobile</a:t>
            </a:r>
            <a:r>
              <a:rPr lang="en-US" dirty="0" smtClean="0"/>
              <a:t> and </a:t>
            </a:r>
            <a:r>
              <a:rPr lang="en-US" b="1" dirty="0" smtClean="0">
                <a:solidFill>
                  <a:srgbClr val="FF0000"/>
                </a:solidFill>
              </a:rPr>
              <a:t>desktop</a:t>
            </a:r>
            <a:r>
              <a:rPr lang="en-US" dirty="0" smtClean="0"/>
              <a:t> users.</a:t>
            </a:r>
          </a:p>
          <a:p>
            <a:r>
              <a:rPr lang="en-US" dirty="0" smtClean="0"/>
              <a:t>Integrate secure </a:t>
            </a:r>
            <a:r>
              <a:rPr lang="en-US" b="1" dirty="0" smtClean="0">
                <a:solidFill>
                  <a:srgbClr val="FF0000"/>
                </a:solidFill>
              </a:rPr>
              <a:t>payment gateways </a:t>
            </a:r>
            <a:r>
              <a:rPr lang="en-US" dirty="0" smtClean="0"/>
              <a:t>and robust user </a:t>
            </a:r>
            <a:r>
              <a:rPr lang="en-US" b="1" dirty="0" smtClean="0">
                <a:solidFill>
                  <a:srgbClr val="FF0000"/>
                </a:solidFill>
              </a:rPr>
              <a:t>authentication</a:t>
            </a:r>
            <a:r>
              <a:rPr lang="en-US" dirty="0" smtClean="0"/>
              <a:t> systems.</a:t>
            </a:r>
            <a:endParaRPr lang="en-US" dirty="0"/>
          </a:p>
        </p:txBody>
      </p:sp>
      <p:sp>
        <p:nvSpPr>
          <p:cNvPr id="3" name="Title 2"/>
          <p:cNvSpPr>
            <a:spLocks noGrp="1"/>
          </p:cNvSpPr>
          <p:nvPr>
            <p:ph type="title"/>
          </p:nvPr>
        </p:nvSpPr>
        <p:spPr>
          <a:xfrm>
            <a:off x="457200" y="228600"/>
            <a:ext cx="8229600" cy="731838"/>
          </a:xfrm>
        </p:spPr>
        <p:txBody>
          <a:bodyPr>
            <a:normAutofit fontScale="90000"/>
          </a:bodyPr>
          <a:lstStyle/>
          <a:p>
            <a:r>
              <a:rPr lang="en-US" sz="4400" dirty="0" smtClean="0">
                <a:solidFill>
                  <a:srgbClr val="FF0000"/>
                </a:solidFill>
                <a:latin typeface="Tahoma" pitchFamily="34" charset="0"/>
                <a:ea typeface="Tahoma" pitchFamily="34" charset="0"/>
                <a:cs typeface="Tahoma" pitchFamily="34" charset="0"/>
              </a:rPr>
              <a:t>PROPOSED IMPLEMENTATION</a:t>
            </a:r>
            <a:endParaRPr lang="en-US" dirty="0">
              <a:solidFill>
                <a:srgbClr val="FF0000"/>
              </a:solidFill>
              <a:latin typeface="Tahoma" pitchFamily="34" charset="0"/>
              <a:ea typeface="Tahoma" pitchFamily="34" charset="0"/>
              <a:cs typeface="Tahoma" pitchFamily="34" charset="0"/>
            </a:endParaRPr>
          </a:p>
        </p:txBody>
      </p: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1387</TotalTime>
  <Words>822</Words>
  <Application>Microsoft Office PowerPoint</Application>
  <PresentationFormat>On-screen Show (4:3)</PresentationFormat>
  <Paragraphs>100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Slide 1</vt:lpstr>
      <vt:lpstr>INDEX </vt:lpstr>
      <vt:lpstr>INTRODUCTION</vt:lpstr>
      <vt:lpstr>MOTIVATION</vt:lpstr>
      <vt:lpstr>PROBLEM STATEMENT</vt:lpstr>
      <vt:lpstr>    AIMS</vt:lpstr>
      <vt:lpstr>LITERATURE REVIEWS</vt:lpstr>
      <vt:lpstr>RESEARCH METHODOLOGY</vt:lpstr>
      <vt:lpstr>PROPOSED IMPLEMENTATION</vt:lpstr>
      <vt:lpstr>SYSTEM ARCHITECTURE</vt:lpstr>
      <vt:lpstr>UML DIAGRAM</vt:lpstr>
      <vt:lpstr>FLOWCHART</vt:lpstr>
      <vt:lpstr>SYSTEM REQUIREMENTS</vt:lpstr>
      <vt:lpstr>EXPECTED RESULTS</vt:lpstr>
      <vt:lpstr>PRODUCT PAGE</vt:lpstr>
      <vt:lpstr> CONTRIBUTION TO KNOWLEDGE</vt:lpstr>
      <vt:lpstr>RELATED WORKS</vt:lpstr>
      <vt:lpstr>FUTURE WORK</vt:lpstr>
      <vt:lpstr> CONCLUSION</vt:lpstr>
      <vt:lpstr>REFERENCE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161</cp:revision>
  <dcterms:created xsi:type="dcterms:W3CDTF">2013-01-15T09:05:50Z</dcterms:created>
  <dcterms:modified xsi:type="dcterms:W3CDTF">2024-08-26T14:33:17Z</dcterms:modified>
</cp:coreProperties>
</file>