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6" r:id="rId1"/>
  </p:sldMasterIdLst>
  <p:notesMasterIdLst>
    <p:notesMasterId r:id="rId23"/>
  </p:notesMasterIdLst>
  <p:sldIdLst>
    <p:sldId id="265" r:id="rId2"/>
    <p:sldId id="284" r:id="rId3"/>
    <p:sldId id="266" r:id="rId4"/>
    <p:sldId id="267" r:id="rId5"/>
    <p:sldId id="268" r:id="rId6"/>
    <p:sldId id="293" r:id="rId7"/>
    <p:sldId id="294" r:id="rId8"/>
    <p:sldId id="295" r:id="rId9"/>
    <p:sldId id="296" r:id="rId10"/>
    <p:sldId id="289" r:id="rId11"/>
    <p:sldId id="288" r:id="rId12"/>
    <p:sldId id="290" r:id="rId13"/>
    <p:sldId id="271" r:id="rId14"/>
    <p:sldId id="272" r:id="rId15"/>
    <p:sldId id="297" r:id="rId16"/>
    <p:sldId id="274" r:id="rId17"/>
    <p:sldId id="270" r:id="rId18"/>
    <p:sldId id="286" r:id="rId19"/>
    <p:sldId id="287" r:id="rId20"/>
    <p:sldId id="275" r:id="rId21"/>
    <p:sldId id="27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62" autoAdjust="0"/>
    <p:restoredTop sz="94660"/>
  </p:normalViewPr>
  <p:slideViewPr>
    <p:cSldViewPr>
      <p:cViewPr>
        <p:scale>
          <a:sx n="75" d="100"/>
          <a:sy n="75" d="100"/>
        </p:scale>
        <p:origin x="-100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23-Aug-24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7145AFC0-4685-42E3-8859-46B5427EB1D6}"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45AFC0-4685-42E3-8859-46B5427EB1D6}" type="slidenum">
              <a:rPr lang="en-US" smtClean="0"/>
              <a:pPr>
                <a:defRPr/>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45AFC0-4685-42E3-8859-46B5427EB1D6}" type="slidenum">
              <a:rPr lang="en-US" smtClean="0"/>
              <a:pPr>
                <a:defRPr/>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45AFC0-4685-42E3-8859-46B5427EB1D6}" type="slidenum">
              <a:rPr lang="en-US" smtClean="0"/>
              <a:pPr>
                <a:defRPr/>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145AFC0-4685-42E3-8859-46B5427EB1D6}"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a:defRPr/>
            </a:pPr>
            <a:fld id="{741FCBED-688D-4D80-867B-4C2F042D44B7}" type="datetimeFigureOut">
              <a:rPr lang="en-US" smtClean="0"/>
              <a:pPr>
                <a:defRPr/>
              </a:pPr>
              <a:t>23-Aug-24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pPr>
              <a:defRPr/>
            </a:pPr>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pPr>
              <a:defRPr/>
            </a:pPr>
            <a:fld id="{0709202D-E055-4BC9-8761-7499D11FC54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1C63E921-2391-4B78-9F9A-37D183FB1D24}" type="datetimeFigureOut">
              <a:rPr lang="en-US" smtClean="0"/>
              <a:pPr>
                <a:defRPr/>
              </a:pPr>
              <a:t>23-Aug-24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875F8D6-AAFB-4B11-B36D-EB5BE409325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pPr>
              <a:defRPr/>
            </a:pPr>
            <a:fld id="{75C91B12-A114-42E4-A8EE-B9738125EB9C}" type="datetimeFigureOut">
              <a:rPr lang="en-US" smtClean="0"/>
              <a:pPr>
                <a:defRPr/>
              </a:pPr>
              <a:t>23-Aug-24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pPr>
              <a:defRPr/>
            </a:pPr>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pPr>
              <a:defRPr/>
            </a:pPr>
            <a:fld id="{9D40E05C-6D58-4EF1-A231-823C8303013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75C6843-03B8-4C0C-8F12-9471DE95C490}" type="datetimeFigureOut">
              <a:rPr lang="en-US" smtClean="0"/>
              <a:pPr>
                <a:defRPr/>
              </a:pPr>
              <a:t>23-Aug-24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FDDE184-13A6-452E-8BA1-5F3B345DA577}"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a:defRPr/>
            </a:pPr>
            <a:fld id="{887E36F3-DE38-4EEB-BE89-A981B35DA181}" type="datetimeFigureOut">
              <a:rPr lang="en-US" smtClean="0"/>
              <a:pPr>
                <a:defRPr/>
              </a:pPr>
              <a:t>23-Aug-24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pPr>
              <a:defRPr/>
            </a:pPr>
            <a:fld id="{A6A7F515-B6B9-46C5-BA47-A4C907CAFC3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76A5B71-EB3C-4470-BD48-860F2C686132}" type="datetimeFigureOut">
              <a:rPr lang="en-US" smtClean="0"/>
              <a:pPr>
                <a:defRPr/>
              </a:pPr>
              <a:t>23-Aug-24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AAAD461-DCF4-4914-A221-0663D610B427}"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A2280A3-307C-45F3-8EF3-32B12FEA4E20}" type="datetimeFigureOut">
              <a:rPr lang="en-US" smtClean="0"/>
              <a:pPr>
                <a:defRPr/>
              </a:pPr>
              <a:t>23-Aug-24</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69ADD84-CFBD-423A-9785-62574256F76A}"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516A364F-0194-4CB9-88B7-DD16423E2365}" type="datetimeFigureOut">
              <a:rPr lang="en-US" smtClean="0"/>
              <a:pPr>
                <a:defRPr/>
              </a:pPr>
              <a:t>23-Aug-24</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4EF377E-C30E-4AF0-B9D3-C9A500BEEAC3}"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a:defRPr/>
            </a:pPr>
            <a:fld id="{FF4BF15C-0708-47D4-AE34-2523D5798A6C}" type="datetimeFigureOut">
              <a:rPr lang="en-US" smtClean="0"/>
              <a:pPr>
                <a:defRPr/>
              </a:pPr>
              <a:t>23-Aug-24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2B49927-72DF-4E7F-8309-3A372511C0C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BE4C70CC-179E-4A08-B6E7-8886300D8E3A}" type="datetimeFigureOut">
              <a:rPr lang="en-US" smtClean="0"/>
              <a:pPr>
                <a:defRPr/>
              </a:pPr>
              <a:t>23-Aug-24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FE1D6F8-A0CD-4B4F-86F1-FFCB03623D40}"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a:defRPr/>
            </a:pPr>
            <a:fld id="{2F0B0259-FBF8-4401-BAF5-40D57D6CB765}" type="datetimeFigureOut">
              <a:rPr lang="en-US" smtClean="0"/>
              <a:pPr>
                <a:defRPr/>
              </a:pPr>
              <a:t>23-Aug-24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87B6F91-057F-4043-81DB-D088A7AF99EB}" type="slidenum">
              <a:rPr lang="en-US" smtClean="0"/>
              <a:pPr>
                <a:defRPr/>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defRPr/>
            </a:pPr>
            <a:fld id="{8FFBC13B-A8AF-4949-9AA0-4924E80EB398}" type="datetimeFigureOut">
              <a:rPr lang="en-US" smtClean="0"/>
              <a:pPr>
                <a:defRPr/>
              </a:pPr>
              <a:t>23-Aug-24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4A6BB522-71BC-4DC1-BF50-947F7F28991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ransition>
    <p:cover dir="ru"/>
  </p:transition>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228600" y="304800"/>
            <a:ext cx="7772400" cy="144780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r>
              <a:rPr lang="en-US" sz="2800" b="1" dirty="0" smtClean="0"/>
              <a:t>AN ONLINE FOOD ORDERING AND DELIVERY SYSTEM</a:t>
            </a:r>
            <a:endParaRPr lang="en-US" sz="2400" dirty="0" smtClean="0"/>
          </a:p>
          <a:p>
            <a:pPr algn="ctr"/>
            <a:r>
              <a:rPr lang="en-US" sz="2800" b="1" dirty="0" smtClean="0"/>
              <a:t> (A CASE STUDY OF RIKI-MART. FOOD STORE)</a:t>
            </a:r>
            <a:endParaRPr lang="en-US" sz="2400" dirty="0"/>
          </a:p>
        </p:txBody>
      </p:sp>
      <p:sp>
        <p:nvSpPr>
          <p:cNvPr id="2053" name="Text Box 9"/>
          <p:cNvSpPr txBox="1">
            <a:spLocks noChangeArrowheads="1"/>
          </p:cNvSpPr>
          <p:nvPr/>
        </p:nvSpPr>
        <p:spPr bwMode="auto">
          <a:xfrm>
            <a:off x="304800" y="5181600"/>
            <a:ext cx="8610600" cy="677108"/>
          </a:xfrm>
          <a:prstGeom prst="rect">
            <a:avLst/>
          </a:prstGeom>
          <a:noFill/>
          <a:ln w="9525">
            <a:noFill/>
            <a:miter lim="800000"/>
            <a:headEnd/>
            <a:tailEnd/>
          </a:ln>
        </p:spPr>
        <p:txBody>
          <a:bodyPr>
            <a:spAutoFit/>
          </a:bodyPr>
          <a:lstStyle/>
          <a:p>
            <a:pPr eaLnBrk="0" hangingPunct="0">
              <a:spcBef>
                <a:spcPct val="50000"/>
              </a:spcBef>
            </a:pPr>
            <a:r>
              <a:rPr lang="en-US" sz="2000" b="1" dirty="0" smtClean="0">
                <a:solidFill>
                  <a:srgbClr val="FF0000"/>
                </a:solidFill>
                <a:latin typeface="Times New Roman" pitchFamily="18" charset="0"/>
              </a:rPr>
              <a:t>MATRIC NUMBER:</a:t>
            </a:r>
            <a:r>
              <a:rPr lang="en-US" sz="2000" b="1" dirty="0">
                <a:solidFill>
                  <a:srgbClr val="FF0000"/>
                </a:solidFill>
                <a:latin typeface="Times New Roman" pitchFamily="18" charset="0"/>
              </a:rPr>
              <a:t>		</a:t>
            </a:r>
            <a:r>
              <a:rPr lang="en-US" sz="2000" b="1" dirty="0" smtClean="0">
                <a:solidFill>
                  <a:srgbClr val="FF0000"/>
                </a:solidFill>
                <a:latin typeface="Times New Roman" pitchFamily="18" charset="0"/>
              </a:rPr>
              <a:t>            	SUPERVISOR IN-CHARGE:</a:t>
            </a:r>
            <a:endParaRPr lang="en-US" sz="2000" b="1" dirty="0">
              <a:solidFill>
                <a:srgbClr val="FF0000"/>
              </a:solidFill>
              <a:latin typeface="Times New Roman" pitchFamily="18" charset="0"/>
            </a:endParaRPr>
          </a:p>
          <a:p>
            <a:pPr eaLnBrk="0" hangingPunct="0"/>
            <a:r>
              <a:rPr lang="en-US" b="1" dirty="0" smtClean="0">
                <a:solidFill>
                  <a:srgbClr val="404040"/>
                </a:solidFill>
                <a:latin typeface="Times New Roman" pitchFamily="18" charset="0"/>
              </a:rPr>
              <a:t>        22010211113                                                               MR. OYEKUNLE</a:t>
            </a:r>
            <a:endParaRPr lang="en-US" b="1" dirty="0">
              <a:solidFill>
                <a:srgbClr val="404040"/>
              </a:solidFill>
              <a:latin typeface="Times New Roman" pitchFamily="18" charset="0"/>
            </a:endParaRPr>
          </a:p>
        </p:txBody>
      </p:sp>
      <p:sp>
        <p:nvSpPr>
          <p:cNvPr id="13318" name="Rectangle 8"/>
          <p:cNvSpPr>
            <a:spLocks noChangeArrowheads="1"/>
          </p:cNvSpPr>
          <p:nvPr/>
        </p:nvSpPr>
        <p:spPr bwMode="auto">
          <a:xfrm>
            <a:off x="609600" y="2133600"/>
            <a:ext cx="4495800" cy="3046988"/>
          </a:xfrm>
          <a:prstGeom prst="rect">
            <a:avLst/>
          </a:prstGeom>
          <a:noFill/>
          <a:ln w="9525">
            <a:noFill/>
            <a:miter lim="800000"/>
            <a:headEnd/>
            <a:tailEnd/>
          </a:ln>
        </p:spPr>
        <p:txBody>
          <a:bodyPr wrap="square">
            <a:spAutoFit/>
          </a:bodyPr>
          <a:lstStyle/>
          <a:p>
            <a:pPr algn="ctr" eaLnBrk="0" hangingPunct="0"/>
            <a:endParaRPr lang="en-US" sz="3200" b="1" dirty="0">
              <a:solidFill>
                <a:schemeClr val="tx2"/>
              </a:solidFill>
              <a:latin typeface="Times New Roman" pitchFamily="18" charset="0"/>
            </a:endParaRPr>
          </a:p>
          <a:p>
            <a:pPr algn="ctr" eaLnBrk="0" hangingPunct="0"/>
            <a:r>
              <a:rPr lang="en-US" sz="3200" b="1" dirty="0">
                <a:solidFill>
                  <a:schemeClr val="tx2"/>
                </a:solidFill>
                <a:latin typeface="Times New Roman" pitchFamily="18" charset="0"/>
              </a:rPr>
              <a:t> </a:t>
            </a:r>
            <a:r>
              <a:rPr lang="en-US" sz="3200" b="1" dirty="0" smtClean="0">
                <a:solidFill>
                  <a:schemeClr val="tx2"/>
                </a:solidFill>
                <a:latin typeface="Times New Roman" pitchFamily="18" charset="0"/>
              </a:rPr>
              <a:t>BY</a:t>
            </a:r>
          </a:p>
          <a:p>
            <a:pPr algn="ctr" eaLnBrk="0" hangingPunct="0"/>
            <a:endParaRPr lang="en-US" sz="3200" b="1" dirty="0">
              <a:solidFill>
                <a:schemeClr val="tx2"/>
              </a:solidFill>
              <a:latin typeface="Calibri" pitchFamily="34" charset="0"/>
            </a:endParaRPr>
          </a:p>
          <a:p>
            <a:pPr algn="ctr" eaLnBrk="0" hangingPunct="0"/>
            <a:r>
              <a:rPr lang="en-US" sz="3200" b="1" dirty="0" smtClean="0">
                <a:solidFill>
                  <a:schemeClr val="tx2"/>
                </a:solidFill>
                <a:latin typeface="Calibri" pitchFamily="34" charset="0"/>
              </a:rPr>
              <a:t>OWOLANA TOLUWALOPE </a:t>
            </a:r>
          </a:p>
          <a:p>
            <a:pPr algn="ctr" eaLnBrk="0" hangingPunct="0"/>
            <a:r>
              <a:rPr lang="en-US" sz="3200" b="1" dirty="0" smtClean="0">
                <a:solidFill>
                  <a:schemeClr val="tx2"/>
                </a:solidFill>
                <a:latin typeface="Calibri" pitchFamily="34" charset="0"/>
              </a:rPr>
              <a:t>BAMIDELE</a:t>
            </a:r>
            <a:endParaRPr lang="en-US" sz="3200" b="1" dirty="0" smtClean="0">
              <a:solidFill>
                <a:schemeClr val="tx2"/>
              </a:solidFill>
              <a:latin typeface="Times New Roman" pitchFamily="18" charset="0"/>
            </a:endParaRPr>
          </a:p>
          <a:p>
            <a:pPr algn="ctr" eaLnBrk="0" hangingPunct="0"/>
            <a:endParaRPr lang="en-US" sz="3200" b="1" dirty="0" smtClean="0">
              <a:solidFill>
                <a:schemeClr val="tx2"/>
              </a:solidFill>
              <a:latin typeface="Calibri" pitchFamily="34" charset="0"/>
            </a:endParaRPr>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pic>
        <p:nvPicPr>
          <p:cNvPr id="10" name="Picture 3" descr="C:\Users\USER\Desktop\download.jpg"/>
          <p:cNvPicPr>
            <a:picLocks noChangeAspect="1" noChangeArrowheads="1"/>
          </p:cNvPicPr>
          <p:nvPr/>
        </p:nvPicPr>
        <p:blipFill>
          <a:blip r:embed="rId3"/>
          <a:srcRect/>
          <a:stretch>
            <a:fillRect/>
          </a:stretch>
        </p:blipFill>
        <p:spPr bwMode="auto">
          <a:xfrm>
            <a:off x="5638800" y="2362200"/>
            <a:ext cx="2438400" cy="2438400"/>
          </a:xfrm>
          <a:prstGeom prst="rect">
            <a:avLst/>
          </a:prstGeom>
          <a:ln>
            <a:noFill/>
          </a:ln>
          <a:effectLst>
            <a:softEdge rad="112500"/>
          </a:effectLst>
        </p:spPr>
      </p:pic>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239000" cy="518160"/>
          </a:xfrm>
        </p:spPr>
        <p:txBody>
          <a:bodyPr>
            <a:normAutofit fontScale="90000"/>
          </a:bodyPr>
          <a:lstStyle/>
          <a:p>
            <a:r>
              <a:rPr lang="en-US" b="1" dirty="0" smtClean="0"/>
              <a:t>UML Diagrams</a:t>
            </a:r>
            <a:endParaRPr lang="en-US" b="1" dirty="0"/>
          </a:p>
        </p:txBody>
      </p:sp>
      <p:sp>
        <p:nvSpPr>
          <p:cNvPr id="3" name="Content Placeholder 2"/>
          <p:cNvSpPr>
            <a:spLocks noGrp="1"/>
          </p:cNvSpPr>
          <p:nvPr>
            <p:ph idx="1"/>
          </p:nvPr>
        </p:nvSpPr>
        <p:spPr>
          <a:xfrm>
            <a:off x="304800" y="914400"/>
            <a:ext cx="7696200" cy="4846320"/>
          </a:xfrm>
        </p:spPr>
        <p:txBody>
          <a:bodyPr/>
          <a:lstStyle/>
          <a:p>
            <a:r>
              <a:rPr lang="en-US" b="1" dirty="0" smtClean="0"/>
              <a:t>Use Case Diagram:</a:t>
            </a:r>
            <a:r>
              <a:rPr lang="en-US" dirty="0" smtClean="0"/>
              <a:t> This diagram shows the cases (entities) in the system and their relationships. </a:t>
            </a:r>
          </a:p>
        </p:txBody>
      </p:sp>
      <p:pic>
        <p:nvPicPr>
          <p:cNvPr id="9" name="Picture 2" descr="C:\Users\USER\Desktop\images.png"/>
          <p:cNvPicPr>
            <a:picLocks noChangeAspect="1" noChangeArrowheads="1"/>
          </p:cNvPicPr>
          <p:nvPr/>
        </p:nvPicPr>
        <p:blipFill>
          <a:blip r:embed="rId2"/>
          <a:srcRect/>
          <a:stretch>
            <a:fillRect/>
          </a:stretch>
        </p:blipFill>
        <p:spPr bwMode="auto">
          <a:xfrm>
            <a:off x="304800" y="2176272"/>
            <a:ext cx="7815945" cy="4376928"/>
          </a:xfrm>
          <a:prstGeom prst="rect">
            <a:avLst/>
          </a:prstGeom>
          <a:noFill/>
        </p:spPr>
      </p:pic>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b="1" dirty="0" smtClean="0"/>
              <a:t>FLOWCHART</a:t>
            </a:r>
            <a:endParaRPr lang="en-US" b="1" dirty="0"/>
          </a:p>
        </p:txBody>
      </p:sp>
      <p:pic>
        <p:nvPicPr>
          <p:cNvPr id="4098" name="Picture 2" descr="C:\Users\USER\Desktop\download.png"/>
          <p:cNvPicPr>
            <a:picLocks noChangeAspect="1" noChangeArrowheads="1"/>
          </p:cNvPicPr>
          <p:nvPr/>
        </p:nvPicPr>
        <p:blipFill>
          <a:blip r:embed="rId2"/>
          <a:srcRect/>
          <a:stretch>
            <a:fillRect/>
          </a:stretch>
        </p:blipFill>
        <p:spPr bwMode="auto">
          <a:xfrm>
            <a:off x="2514600" y="1273968"/>
            <a:ext cx="4267200" cy="5376672"/>
          </a:xfrm>
          <a:prstGeom prst="rect">
            <a:avLst/>
          </a:prstGeom>
          <a:noFill/>
        </p:spPr>
      </p:pic>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p:spPr>
        <p:txBody>
          <a:bodyPr>
            <a:normAutofit/>
          </a:bodyPr>
          <a:lstStyle/>
          <a:p>
            <a:r>
              <a:rPr lang="en-US" b="1" dirty="0" smtClean="0"/>
              <a:t>SYSTEM ARCHITECTURE</a:t>
            </a:r>
            <a:endParaRPr lang="en-US" b="1" dirty="0"/>
          </a:p>
        </p:txBody>
      </p:sp>
      <p:sp>
        <p:nvSpPr>
          <p:cNvPr id="3" name="Content Placeholder 2"/>
          <p:cNvSpPr>
            <a:spLocks noGrp="1"/>
          </p:cNvSpPr>
          <p:nvPr>
            <p:ph idx="1"/>
          </p:nvPr>
        </p:nvSpPr>
        <p:spPr>
          <a:xfrm>
            <a:off x="381000" y="914400"/>
            <a:ext cx="8229600" cy="5257800"/>
          </a:xfrm>
        </p:spPr>
        <p:txBody>
          <a:bodyPr/>
          <a:lstStyle/>
          <a:p>
            <a:pPr>
              <a:buNone/>
            </a:pPr>
            <a:endParaRPr lang="en-US" sz="2400" dirty="0" smtClean="0"/>
          </a:p>
          <a:p>
            <a:endParaRPr lang="en-US" dirty="0" smtClean="0"/>
          </a:p>
        </p:txBody>
      </p:sp>
      <p:pic>
        <p:nvPicPr>
          <p:cNvPr id="5" name="Picture 2" descr="C:\Users\USER\Desktop\download.png"/>
          <p:cNvPicPr>
            <a:picLocks noChangeAspect="1" noChangeArrowheads="1"/>
          </p:cNvPicPr>
          <p:nvPr/>
        </p:nvPicPr>
        <p:blipFill>
          <a:blip r:embed="rId3"/>
          <a:srcRect/>
          <a:stretch>
            <a:fillRect/>
          </a:stretch>
        </p:blipFill>
        <p:spPr bwMode="auto">
          <a:xfrm>
            <a:off x="304800" y="1981200"/>
            <a:ext cx="7692344" cy="3810000"/>
          </a:xfrm>
          <a:prstGeom prst="rect">
            <a:avLst/>
          </a:prstGeom>
          <a:noFill/>
        </p:spPr>
      </p:pic>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228600"/>
            <a:ext cx="8534400" cy="758825"/>
          </a:xfrm>
        </p:spPr>
        <p:txBody>
          <a:bodyPr>
            <a:normAutofit/>
          </a:bodyPr>
          <a:lstStyle/>
          <a:p>
            <a:pPr>
              <a:defRPr/>
            </a:pPr>
            <a:r>
              <a:rPr lang="en-US" sz="3600" b="1" dirty="0" smtClean="0"/>
              <a:t>SYSTEM REQUIREMENTS</a:t>
            </a:r>
            <a:endParaRPr lang="en-US" b="1" dirty="0" smtClean="0"/>
          </a:p>
        </p:txBody>
      </p:sp>
      <p:sp>
        <p:nvSpPr>
          <p:cNvPr id="19459" name="Content Placeholder 2"/>
          <p:cNvSpPr>
            <a:spLocks noGrp="1"/>
          </p:cNvSpPr>
          <p:nvPr>
            <p:ph idx="1"/>
          </p:nvPr>
        </p:nvSpPr>
        <p:spPr>
          <a:xfrm>
            <a:off x="304800" y="1219200"/>
            <a:ext cx="7620000" cy="5410200"/>
          </a:xfrm>
        </p:spPr>
        <p:txBody>
          <a:bodyPr>
            <a:normAutofit fontScale="92500" lnSpcReduction="10000"/>
          </a:bodyPr>
          <a:lstStyle/>
          <a:p>
            <a:r>
              <a:rPr lang="en-US" sz="1900" dirty="0" smtClean="0">
                <a:latin typeface="Times New Roman" pitchFamily="18" charset="0"/>
                <a:cs typeface="Times New Roman" pitchFamily="18" charset="0"/>
              </a:rPr>
              <a:t>.</a:t>
            </a:r>
            <a:r>
              <a:rPr lang="en-US" sz="2400" dirty="0" smtClean="0"/>
              <a:t> 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endParaRPr lang="en-US" sz="3000" dirty="0" smtClean="0"/>
          </a:p>
          <a:p>
            <a:pPr>
              <a:buNone/>
            </a:pPr>
            <a:endParaRPr lang="en-US" sz="2400" dirty="0" smtClean="0"/>
          </a:p>
          <a:p>
            <a:pPr>
              <a:buNone/>
            </a:pPr>
            <a:endParaRPr lang="en-US" sz="3900" dirty="0" smtClean="0"/>
          </a:p>
          <a:p>
            <a:pPr marL="566928" indent="-457200">
              <a:buAutoNum type="arabicPeriod"/>
            </a:pPr>
            <a:r>
              <a:rPr lang="en-US" sz="2400" dirty="0" smtClean="0"/>
              <a:t>HTML</a:t>
            </a:r>
          </a:p>
          <a:p>
            <a:pPr marL="566928" indent="-457200">
              <a:buAutoNum type="arabicPeriod"/>
            </a:pPr>
            <a:r>
              <a:rPr lang="en-US" sz="2400" dirty="0" smtClean="0"/>
              <a:t>CSS</a:t>
            </a:r>
          </a:p>
          <a:p>
            <a:pPr marL="566928" indent="-457200">
              <a:buAutoNum type="arabicPeriod"/>
            </a:pPr>
            <a:r>
              <a:rPr lang="en-US" sz="2400" dirty="0" smtClean="0"/>
              <a:t>JAVASCRIPT</a:t>
            </a:r>
          </a:p>
          <a:p>
            <a:pPr marL="566928" indent="-457200">
              <a:buAutoNum type="arabicPeriod"/>
            </a:pPr>
            <a:r>
              <a:rPr lang="en-US" sz="2400" dirty="0" smtClean="0"/>
              <a:t>JQUERY</a:t>
            </a:r>
          </a:p>
          <a:p>
            <a:pPr marL="566928" indent="-457200">
              <a:buAutoNum type="arabicPeriod"/>
            </a:pPr>
            <a:r>
              <a:rPr lang="en-US" sz="2400" dirty="0" smtClean="0"/>
              <a:t>PHP</a:t>
            </a:r>
          </a:p>
          <a:p>
            <a:pPr marL="566928" indent="-457200">
              <a:buAutoNum type="arabicPeriod"/>
            </a:pPr>
            <a:r>
              <a:rPr lang="en-US" sz="2400" dirty="0" smtClean="0"/>
              <a:t>MYSQL</a:t>
            </a:r>
          </a:p>
          <a:p>
            <a:endParaRPr lang="en-US" sz="2400" dirty="0" smtClean="0"/>
          </a:p>
          <a:p>
            <a:endParaRPr lang="en-US" sz="2400" dirty="0" smtClean="0"/>
          </a:p>
          <a:p>
            <a:endParaRPr lang="en-US" sz="2400"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pPr lvl="1"/>
            <a:endParaRPr lang="en-US" sz="1900" b="1" dirty="0" smtClean="0">
              <a:solidFill>
                <a:srgbClr val="FF0000"/>
              </a:solidFill>
              <a:latin typeface="Times New Roman" pitchFamily="18" charset="0"/>
              <a:cs typeface="Times New Roman" pitchFamily="18" charset="0"/>
            </a:endParaRPr>
          </a:p>
          <a:p>
            <a:endParaRPr lang="en-US" sz="2400" b="1" dirty="0" smtClean="0">
              <a:solidFill>
                <a:srgbClr val="FF0000"/>
              </a:solidFill>
              <a:latin typeface="Times New Roman" pitchFamily="18" charset="0"/>
              <a:cs typeface="Times New Roman" pitchFamily="18" charset="0"/>
            </a:endParaRPr>
          </a:p>
          <a:p>
            <a:pPr>
              <a:buNone/>
            </a:pPr>
            <a:endParaRPr lang="en-US" dirty="0" smtClean="0"/>
          </a:p>
        </p:txBody>
      </p:sp>
      <p:sp>
        <p:nvSpPr>
          <p:cNvPr id="4" name="Title 1"/>
          <p:cNvSpPr txBox="1">
            <a:spLocks/>
          </p:cNvSpPr>
          <p:nvPr/>
        </p:nvSpPr>
        <p:spPr>
          <a:xfrm>
            <a:off x="381000" y="3124200"/>
            <a:ext cx="7696200" cy="758825"/>
          </a:xfrm>
          <a:prstGeom prst="rect">
            <a:avLst/>
          </a:prstGeom>
        </p:spPr>
        <p:txBody>
          <a:bodyPr vert="horz" lIns="45720" tIns="0" rIns="45720" bIns="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SOFTWARE</a:t>
            </a:r>
            <a:r>
              <a:rPr kumimoji="0" lang="en-US" sz="3600" b="1" i="0" u="none" strike="noStrike" kern="1200" cap="all" spc="0" normalizeH="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 </a:t>
            </a:r>
            <a:r>
              <a:rPr kumimoji="0" lang="en-US" sz="36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rPr>
              <a:t>REQUIREMENTS</a:t>
            </a:r>
            <a:endParaRPr kumimoji="0" lang="en-US" sz="3800" b="1" i="0" u="none" strike="noStrike" kern="1200" cap="all" spc="0" normalizeH="0" baseline="0" noProof="0" dirty="0" smtClean="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uLnTx/>
              <a:uFillTx/>
              <a:latin typeface="+mj-lt"/>
              <a:ea typeface="+mj-ea"/>
              <a:cs typeface="+mj-cs"/>
            </a:endParaRPr>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76200"/>
            <a:ext cx="8534400" cy="758825"/>
          </a:xfrm>
        </p:spPr>
        <p:txBody>
          <a:bodyPr>
            <a:normAutofit/>
          </a:bodyPr>
          <a:lstStyle/>
          <a:p>
            <a:pPr eaLnBrk="1" fontAlgn="auto" hangingPunct="1">
              <a:spcAft>
                <a:spcPts val="0"/>
              </a:spcAft>
              <a:defRPr/>
            </a:pPr>
            <a:r>
              <a:rPr lang="en-US" b="1" dirty="0" smtClean="0"/>
              <a:t>RESULTS</a:t>
            </a:r>
            <a:endParaRPr lang="en-US" dirty="0" smtClean="0"/>
          </a:p>
        </p:txBody>
      </p:sp>
      <p:pic>
        <p:nvPicPr>
          <p:cNvPr id="4" name="Content Placeholder 3"/>
          <p:cNvPicPr>
            <a:picLocks noGrp="1"/>
          </p:cNvPicPr>
          <p:nvPr>
            <p:ph idx="1"/>
          </p:nvPr>
        </p:nvPicPr>
        <p:blipFill>
          <a:blip r:embed="rId3"/>
          <a:srcRect/>
          <a:stretch>
            <a:fillRect/>
          </a:stretch>
        </p:blipFill>
        <p:spPr bwMode="auto">
          <a:xfrm>
            <a:off x="304800" y="1251851"/>
            <a:ext cx="7772400" cy="4781336"/>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7239000" cy="624840"/>
          </a:xfrm>
        </p:spPr>
        <p:txBody>
          <a:bodyPr/>
          <a:lstStyle/>
          <a:p>
            <a:r>
              <a:rPr lang="en-US" dirty="0" smtClean="0"/>
              <a:t>Login page</a:t>
            </a:r>
            <a:endParaRPr lang="en-US" dirty="0"/>
          </a:p>
        </p:txBody>
      </p:sp>
      <p:pic>
        <p:nvPicPr>
          <p:cNvPr id="4" name="Content Placeholder 3"/>
          <p:cNvPicPr>
            <a:picLocks noGrp="1"/>
          </p:cNvPicPr>
          <p:nvPr>
            <p:ph idx="1"/>
          </p:nvPr>
        </p:nvPicPr>
        <p:blipFill>
          <a:blip r:embed="rId2"/>
          <a:srcRect/>
          <a:stretch>
            <a:fillRect/>
          </a:stretch>
        </p:blipFill>
        <p:spPr bwMode="auto">
          <a:xfrm>
            <a:off x="457200" y="1742521"/>
            <a:ext cx="7620000" cy="4241321"/>
          </a:xfrm>
          <a:prstGeom prst="rect">
            <a:avLst/>
          </a:prstGeom>
          <a:noFill/>
          <a:ln w="9525">
            <a:noFill/>
            <a:miter lim="800000"/>
            <a:headEnd/>
            <a:tailEnd/>
          </a:ln>
        </p:spPr>
      </p:pic>
    </p:spTree>
  </p:cSld>
  <p:clrMapOvr>
    <a:masterClrMapping/>
  </p:clrMapOvr>
  <p:transition>
    <p:cover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latin typeface="Times New Roman" pitchFamily="18" charset="0"/>
                <a:cs typeface="Times New Roman" pitchFamily="18" charset="0"/>
              </a:rPr>
              <a:t> CONTRIBUTION TO KNOWLEDGE</a:t>
            </a:r>
          </a:p>
        </p:txBody>
      </p:sp>
      <p:sp>
        <p:nvSpPr>
          <p:cNvPr id="5" name="TextBox 4"/>
          <p:cNvSpPr txBox="1"/>
          <p:nvPr/>
        </p:nvSpPr>
        <p:spPr>
          <a:xfrm>
            <a:off x="381000" y="1143000"/>
            <a:ext cx="7696200" cy="3693319"/>
          </a:xfrm>
          <a:prstGeom prst="rect">
            <a:avLst/>
          </a:prstGeom>
          <a:noFill/>
        </p:spPr>
        <p:txBody>
          <a:bodyPr wrap="square" rtlCol="0">
            <a:spAutoFit/>
          </a:bodyPr>
          <a:lstStyle/>
          <a:p>
            <a:r>
              <a:rPr lang="en-US" dirty="0" smtClean="0"/>
              <a:t>The </a:t>
            </a:r>
            <a:r>
              <a:rPr lang="en-US" b="1" dirty="0" smtClean="0"/>
              <a:t>Online Food Ordering and Delivery System </a:t>
            </a:r>
            <a:r>
              <a:rPr lang="en-US" dirty="0" smtClean="0"/>
              <a:t>contributes by:</a:t>
            </a:r>
          </a:p>
          <a:p>
            <a:endParaRPr lang="en-US" dirty="0" smtClean="0"/>
          </a:p>
          <a:p>
            <a:pPr>
              <a:buFont typeface="Wingdings" pitchFamily="2" charset="2"/>
              <a:buChar char="q"/>
            </a:pPr>
            <a:r>
              <a:rPr lang="en-US" b="1" dirty="0" smtClean="0">
                <a:solidFill>
                  <a:srgbClr val="FF0000"/>
                </a:solidFill>
              </a:rPr>
              <a:t> Enhancing E-Commerce Practices:</a:t>
            </a:r>
            <a:r>
              <a:rPr lang="en-US" dirty="0" smtClean="0">
                <a:solidFill>
                  <a:srgbClr val="FF0000"/>
                </a:solidFill>
              </a:rPr>
              <a:t> </a:t>
            </a:r>
            <a:r>
              <a:rPr lang="en-US" dirty="0" smtClean="0"/>
              <a:t>Showcases add to cart and payment integration.</a:t>
            </a:r>
          </a:p>
          <a:p>
            <a:pPr>
              <a:buFont typeface="Wingdings" pitchFamily="2" charset="2"/>
              <a:buChar char="q"/>
            </a:pPr>
            <a:endParaRPr lang="en-US" b="1" dirty="0" smtClean="0">
              <a:solidFill>
                <a:srgbClr val="FF0000"/>
              </a:solidFill>
            </a:endParaRPr>
          </a:p>
          <a:p>
            <a:pPr>
              <a:buFont typeface="Wingdings" pitchFamily="2" charset="2"/>
              <a:buChar char="q"/>
            </a:pPr>
            <a:r>
              <a:rPr lang="en-US" b="1" dirty="0" smtClean="0">
                <a:solidFill>
                  <a:srgbClr val="FF0000"/>
                </a:solidFill>
              </a:rPr>
              <a:t> Improving Efficiency:</a:t>
            </a:r>
            <a:r>
              <a:rPr lang="en-US" dirty="0" smtClean="0">
                <a:solidFill>
                  <a:srgbClr val="FF0000"/>
                </a:solidFill>
              </a:rPr>
              <a:t> </a:t>
            </a:r>
            <a:r>
              <a:rPr lang="en-US" dirty="0" smtClean="0"/>
              <a:t>Streamlines food ordering processes.4</a:t>
            </a:r>
          </a:p>
          <a:p>
            <a:pPr>
              <a:buFont typeface="Wingdings" pitchFamily="2" charset="2"/>
              <a:buChar char="q"/>
            </a:pPr>
            <a:endParaRPr lang="en-US" dirty="0" smtClean="0"/>
          </a:p>
          <a:p>
            <a:pPr>
              <a:buFont typeface="Wingdings" pitchFamily="2" charset="2"/>
              <a:buChar char="q"/>
            </a:pPr>
            <a:r>
              <a:rPr lang="en-US" b="1" dirty="0" smtClean="0">
                <a:solidFill>
                  <a:srgbClr val="FF0000"/>
                </a:solidFill>
              </a:rPr>
              <a:t> User Insights:</a:t>
            </a:r>
            <a:r>
              <a:rPr lang="en-US" dirty="0" smtClean="0">
                <a:solidFill>
                  <a:srgbClr val="FF0000"/>
                </a:solidFill>
              </a:rPr>
              <a:t> </a:t>
            </a:r>
            <a:r>
              <a:rPr lang="en-US" dirty="0" smtClean="0"/>
              <a:t>Provides data on online shopping preferences.</a:t>
            </a:r>
          </a:p>
          <a:p>
            <a:pPr>
              <a:buFont typeface="Wingdings" pitchFamily="2" charset="2"/>
              <a:buChar char="q"/>
            </a:pPr>
            <a:endParaRPr lang="en-US" b="1" dirty="0" smtClean="0">
              <a:solidFill>
                <a:srgbClr val="FF0000"/>
              </a:solidFill>
            </a:endParaRPr>
          </a:p>
          <a:p>
            <a:pPr>
              <a:buFont typeface="Wingdings" pitchFamily="2" charset="2"/>
              <a:buChar char="q"/>
            </a:pPr>
            <a:r>
              <a:rPr lang="en-US" b="1" dirty="0" smtClean="0">
                <a:solidFill>
                  <a:srgbClr val="FF0000"/>
                </a:solidFill>
              </a:rPr>
              <a:t> Implementation Model:</a:t>
            </a:r>
            <a:r>
              <a:rPr lang="en-US" dirty="0" smtClean="0">
                <a:solidFill>
                  <a:srgbClr val="FF0000"/>
                </a:solidFill>
              </a:rPr>
              <a:t> </a:t>
            </a:r>
            <a:r>
              <a:rPr lang="en-US" dirty="0" smtClean="0"/>
              <a:t>Serves as a guide for similar systems.</a:t>
            </a:r>
          </a:p>
          <a:p>
            <a:pPr>
              <a:buFont typeface="Wingdings" pitchFamily="2" charset="2"/>
              <a:buChar char="q"/>
            </a:pPr>
            <a:endParaRPr lang="en-US" b="1" dirty="0" smtClean="0">
              <a:solidFill>
                <a:srgbClr val="FF0000"/>
              </a:solidFill>
            </a:endParaRPr>
          </a:p>
          <a:p>
            <a:pPr>
              <a:buFont typeface="Wingdings" pitchFamily="2" charset="2"/>
              <a:buChar char="q"/>
            </a:pPr>
            <a:r>
              <a:rPr lang="en-US" b="1" dirty="0" smtClean="0">
                <a:solidFill>
                  <a:srgbClr val="FF0000"/>
                </a:solidFill>
              </a:rPr>
              <a:t>Multi-Channel Retailing:</a:t>
            </a:r>
            <a:r>
              <a:rPr lang="en-US" dirty="0" smtClean="0">
                <a:solidFill>
                  <a:srgbClr val="FF0000"/>
                </a:solidFill>
              </a:rPr>
              <a:t> </a:t>
            </a:r>
            <a:r>
              <a:rPr lang="en-US" dirty="0" smtClean="0"/>
              <a:t>Highlights online and offline integration.</a:t>
            </a:r>
          </a:p>
          <a:p>
            <a:endParaRPr lang="en-US" dirty="0"/>
          </a:p>
        </p:txBody>
      </p:sp>
    </p:spTree>
  </p:cSld>
  <p:clrMapOvr>
    <a:masterClrMapping/>
  </p:clrMapOvr>
  <p:transition>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0"/>
            <a:ext cx="8534400" cy="758825"/>
          </a:xfrm>
        </p:spPr>
        <p:txBody>
          <a:bodyPr>
            <a:normAutofit/>
          </a:bodyPr>
          <a:lstStyle/>
          <a:p>
            <a:pPr eaLnBrk="1" fontAlgn="auto" hangingPunct="1">
              <a:spcAft>
                <a:spcPts val="0"/>
              </a:spcAft>
              <a:defRPr/>
            </a:pPr>
            <a:r>
              <a:rPr lang="en-US" b="1" dirty="0" smtClean="0"/>
              <a:t>RELATED WORKS</a:t>
            </a:r>
            <a:endParaRPr lang="en-US" dirty="0" smtClean="0"/>
          </a:p>
        </p:txBody>
      </p:sp>
      <p:sp>
        <p:nvSpPr>
          <p:cNvPr id="18435" name="Content Placeholder 2"/>
          <p:cNvSpPr>
            <a:spLocks noGrp="1"/>
          </p:cNvSpPr>
          <p:nvPr>
            <p:ph idx="1"/>
          </p:nvPr>
        </p:nvSpPr>
        <p:spPr>
          <a:xfrm>
            <a:off x="228600" y="762000"/>
            <a:ext cx="7772400" cy="5410200"/>
          </a:xfrm>
        </p:spPr>
        <p:txBody>
          <a:bodyPr/>
          <a:lstStyle/>
          <a:p>
            <a:pPr>
              <a:buNone/>
            </a:pPr>
            <a:endParaRPr lang="en-US" sz="2400" dirty="0" smtClean="0"/>
          </a:p>
          <a:p>
            <a:pPr>
              <a:buFont typeface="Wingdings" pitchFamily="2" charset="2"/>
              <a:buChar char="q"/>
            </a:pPr>
            <a:r>
              <a:rPr lang="en-US" sz="2400" b="1" dirty="0" smtClean="0"/>
              <a:t>  Industry Trends:</a:t>
            </a:r>
            <a:r>
              <a:rPr lang="en-US" sz="2400" dirty="0" smtClean="0"/>
              <a:t> Review of current trends in online food ordering and delivery systems.</a:t>
            </a:r>
          </a:p>
          <a:p>
            <a:pPr>
              <a:buFont typeface="Wingdings" pitchFamily="2" charset="2"/>
              <a:buChar char="q"/>
            </a:pPr>
            <a:endParaRPr lang="en-US" sz="2400" dirty="0" smtClean="0"/>
          </a:p>
          <a:p>
            <a:pPr>
              <a:buFont typeface="Wingdings" pitchFamily="2" charset="2"/>
              <a:buChar char="q"/>
            </a:pPr>
            <a:r>
              <a:rPr lang="en-US" sz="2400" b="1" dirty="0" smtClean="0"/>
              <a:t>   A Secure E-commerce Platform for Online</a:t>
            </a:r>
            <a:r>
              <a:rPr lang="en-US" sz="2400" dirty="0" smtClean="0"/>
              <a:t>" by S.R. Roy, S. Das, and A. K. Pal (2023)</a:t>
            </a:r>
          </a:p>
          <a:p>
            <a:pPr>
              <a:buFont typeface="Wingdings" pitchFamily="2" charset="2"/>
              <a:buChar char="q"/>
            </a:pPr>
            <a:endParaRPr lang="en-US" sz="2400" dirty="0" smtClean="0"/>
          </a:p>
          <a:p>
            <a:pPr>
              <a:buFont typeface="Wingdings" pitchFamily="2" charset="2"/>
              <a:buChar char="q"/>
            </a:pPr>
            <a:r>
              <a:rPr lang="en-US" sz="2400" b="1" dirty="0" smtClean="0"/>
              <a:t>Operational Models:</a:t>
            </a:r>
            <a:r>
              <a:rPr lang="en-US" sz="2400" dirty="0" smtClean="0"/>
              <a:t> Analysis of different operational models for managing online orders and deliveries.</a:t>
            </a:r>
          </a:p>
          <a:p>
            <a:pPr>
              <a:buFont typeface="Wingdings" pitchFamily="2" charset="2"/>
              <a:buChar char="q"/>
            </a:pPr>
            <a:endParaRPr lang="en-US" sz="2400" dirty="0" smtClean="0"/>
          </a:p>
          <a:p>
            <a:pPr>
              <a:buFont typeface="Wingdings" pitchFamily="2" charset="2"/>
              <a:buChar char="q"/>
            </a:pPr>
            <a:r>
              <a:rPr lang="en-US" sz="2400" b="1" dirty="0" smtClean="0"/>
              <a:t>Security Measures:</a:t>
            </a:r>
            <a:r>
              <a:rPr lang="en-US" sz="2400" dirty="0" smtClean="0"/>
              <a:t> Research on secure payment methods and data protection in e-commerce.</a:t>
            </a:r>
          </a:p>
          <a:p>
            <a:pPr>
              <a:buNone/>
            </a:pPr>
            <a:endParaRPr lang="en-US" sz="2400"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sz="3600" b="1" dirty="0" smtClean="0">
                <a:latin typeface="Times New Roman" pitchFamily="18" charset="0"/>
                <a:cs typeface="Times New Roman" pitchFamily="18" charset="0"/>
              </a:rPr>
              <a:t>FUTURE WORK</a:t>
            </a:r>
            <a:endParaRPr lang="en-US" b="1" dirty="0"/>
          </a:p>
        </p:txBody>
      </p:sp>
      <p:sp>
        <p:nvSpPr>
          <p:cNvPr id="3" name="Content Placeholder 2"/>
          <p:cNvSpPr>
            <a:spLocks noGrp="1"/>
          </p:cNvSpPr>
          <p:nvPr>
            <p:ph idx="1"/>
          </p:nvPr>
        </p:nvSpPr>
        <p:spPr>
          <a:xfrm>
            <a:off x="381000" y="1219200"/>
            <a:ext cx="7620000" cy="5105400"/>
          </a:xfrm>
        </p:spPr>
        <p:txBody>
          <a:bodyPr/>
          <a:lstStyle/>
          <a:p>
            <a:r>
              <a:rPr lang="en-US" sz="2400" b="1" dirty="0" smtClean="0"/>
              <a:t>Personalized Recommendations:</a:t>
            </a:r>
            <a:r>
              <a:rPr lang="en-US" sz="2400" dirty="0" smtClean="0"/>
              <a:t> Implement a recommendation engine that suggests food based on a customer's purchase history and browsing behavior.</a:t>
            </a:r>
          </a:p>
          <a:p>
            <a:pPr>
              <a:buNone/>
            </a:pPr>
            <a:endParaRPr lang="en-US" sz="2400" b="1" dirty="0" smtClean="0">
              <a:latin typeface="Times New Roman" pitchFamily="18" charset="0"/>
              <a:cs typeface="Times New Roman" pitchFamily="18" charset="0"/>
            </a:endParaRPr>
          </a:p>
          <a:p>
            <a:r>
              <a:rPr lang="en-US" sz="2400" b="1" dirty="0" smtClean="0"/>
              <a:t>Web App Development:</a:t>
            </a:r>
            <a:r>
              <a:rPr lang="en-US" sz="2400" dirty="0" smtClean="0"/>
              <a:t> Develop a responsive web application to allow customers to browse, purchase, and manage their orders on the go.</a:t>
            </a:r>
          </a:p>
          <a:p>
            <a:pPr>
              <a:buNone/>
            </a:pPr>
            <a:endParaRPr lang="en-US" sz="2400" b="1" dirty="0" smtClean="0">
              <a:latin typeface="Times New Roman" pitchFamily="18" charset="0"/>
              <a:cs typeface="Times New Roman" pitchFamily="18" charset="0"/>
            </a:endParaRPr>
          </a:p>
          <a:p>
            <a:r>
              <a:rPr lang="en-US" sz="2400" b="1" dirty="0" smtClean="0"/>
              <a:t>Loyalty Programs:</a:t>
            </a:r>
            <a:r>
              <a:rPr lang="en-US" sz="2400" dirty="0" smtClean="0"/>
              <a:t> Develop a loyalty program to reward repeat customers with discounts, exclusive offers, and early access to new releases.</a:t>
            </a:r>
            <a:endParaRPr lang="en-US" sz="2400" b="1" dirty="0" smtClean="0">
              <a:latin typeface="Times New Roman" pitchFamily="18" charset="0"/>
              <a:cs typeface="Times New Roman" pitchFamily="18" charset="0"/>
            </a:endParaRPr>
          </a:p>
          <a:p>
            <a:pPr eaLnBrk="1" hangingPunct="1">
              <a:buNone/>
            </a:pP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buNone/>
            </a:pPr>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a:p>
            <a:endParaRPr lang="en-US" dirty="0"/>
          </a:p>
        </p:txBody>
      </p:sp>
    </p:spTree>
  </p:cSld>
  <p:clrMapOvr>
    <a:masterClrMapping/>
  </p:clrMapOvr>
  <p:transition>
    <p:cover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696200" cy="685800"/>
          </a:xfrm>
        </p:spPr>
        <p:txBody>
          <a:bodyPr/>
          <a:lstStyle/>
          <a:p>
            <a:pPr>
              <a:lnSpc>
                <a:spcPct val="90000"/>
              </a:lnSpc>
            </a:pPr>
            <a:r>
              <a:rPr lang="en-US" sz="3600" b="1" dirty="0" smtClean="0">
                <a:latin typeface="Times New Roman" pitchFamily="18" charset="0"/>
                <a:cs typeface="Times New Roman" pitchFamily="18" charset="0"/>
              </a:rPr>
              <a:t> CONCLUSION</a:t>
            </a:r>
          </a:p>
        </p:txBody>
      </p:sp>
      <p:sp>
        <p:nvSpPr>
          <p:cNvPr id="3" name="Content Placeholder 2"/>
          <p:cNvSpPr>
            <a:spLocks noGrp="1"/>
          </p:cNvSpPr>
          <p:nvPr>
            <p:ph idx="1"/>
          </p:nvPr>
        </p:nvSpPr>
        <p:spPr>
          <a:xfrm>
            <a:off x="76200" y="1097280"/>
            <a:ext cx="7848600" cy="4389120"/>
          </a:xfrm>
        </p:spPr>
        <p:txBody>
          <a:bodyPr>
            <a:normAutofit fontScale="92500" lnSpcReduction="10000"/>
          </a:bodyPr>
          <a:lstStyle/>
          <a:p>
            <a:pPr algn="just">
              <a:buNone/>
            </a:pPr>
            <a:r>
              <a:rPr lang="en-US" dirty="0" smtClean="0"/>
              <a:t>	       The adoption of online food ordering and delivery systems by </a:t>
            </a:r>
            <a:r>
              <a:rPr lang="en-US" dirty="0" err="1" smtClean="0"/>
              <a:t>Riki</a:t>
            </a:r>
            <a:r>
              <a:rPr lang="en-US" dirty="0" smtClean="0"/>
              <a:t> Mart marks a significant step towards modernizing its operations and enhancing customer satisfaction. This initiative is expected to bring numerous benefits, including improved convenience, operational efficiency, cost savings, and increased sales. By leveraging data insights and technological advancements, </a:t>
            </a:r>
            <a:r>
              <a:rPr lang="en-US" dirty="0" err="1" smtClean="0"/>
              <a:t>Riki</a:t>
            </a:r>
            <a:r>
              <a:rPr lang="en-US" dirty="0" smtClean="0"/>
              <a:t> Mart will continue to maintain a competitive edge and drive future growth. The company's commitment to providing an exceptional online ordering experience will ensure it meets evolving customer needs and stays ahead in the food service industry.</a:t>
            </a:r>
            <a:endParaRPr lang="en-US" dirty="0"/>
          </a:p>
        </p:txBody>
      </p:sp>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533400" y="0"/>
            <a:ext cx="7543800" cy="758825"/>
          </a:xfrm>
        </p:spPr>
        <p:txBody>
          <a:bodyPr/>
          <a:lstStyle/>
          <a:p>
            <a:r>
              <a:rPr lang="en-US" sz="4000" b="1" dirty="0" smtClean="0"/>
              <a:t>INDEX </a:t>
            </a:r>
          </a:p>
        </p:txBody>
      </p:sp>
      <p:sp>
        <p:nvSpPr>
          <p:cNvPr id="54275" name="Rectangle 3"/>
          <p:cNvSpPr>
            <a:spLocks noGrp="1"/>
          </p:cNvSpPr>
          <p:nvPr>
            <p:ph type="body" idx="4294967295"/>
          </p:nvPr>
        </p:nvSpPr>
        <p:spPr>
          <a:xfrm>
            <a:off x="533400" y="990600"/>
            <a:ext cx="7543800" cy="5105400"/>
          </a:xfrm>
        </p:spPr>
        <p:txBody>
          <a:bodyPr>
            <a:normAutofit lnSpcReduction="10000"/>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381000"/>
            <a:ext cx="8534400" cy="530225"/>
          </a:xfrm>
        </p:spPr>
        <p:txBody>
          <a:bodyPr>
            <a:normAutofit fontScale="90000"/>
          </a:bodyPr>
          <a:lstStyle/>
          <a:p>
            <a:pPr eaLnBrk="1" fontAlgn="auto" hangingPunct="1">
              <a:spcAft>
                <a:spcPts val="0"/>
              </a:spcAft>
              <a:defRPr/>
            </a:pPr>
            <a:r>
              <a:rPr lang="en-US" b="1" dirty="0" smtClean="0"/>
              <a:t> </a:t>
            </a:r>
            <a:r>
              <a:rPr lang="en-US" dirty="0" smtClean="0"/>
              <a:t/>
            </a:r>
            <a:br>
              <a:rPr lang="en-US" dirty="0" smtClean="0"/>
            </a:br>
            <a:r>
              <a:rPr lang="en-US" b="1" dirty="0" smtClean="0"/>
              <a:t>REFERENCE</a:t>
            </a:r>
            <a:endParaRPr lang="en-US" dirty="0" smtClean="0"/>
          </a:p>
        </p:txBody>
      </p:sp>
      <p:sp>
        <p:nvSpPr>
          <p:cNvPr id="6" name="Rectangle 5"/>
          <p:cNvSpPr/>
          <p:nvPr/>
        </p:nvSpPr>
        <p:spPr>
          <a:xfrm>
            <a:off x="304800" y="1219200"/>
            <a:ext cx="7772400" cy="4893647"/>
          </a:xfrm>
          <a:prstGeom prst="rect">
            <a:avLst/>
          </a:prstGeom>
        </p:spPr>
        <p:txBody>
          <a:bodyPr wrap="square">
            <a:spAutoFit/>
          </a:bodyPr>
          <a:lstStyle/>
          <a:p>
            <a:pPr algn="ctr"/>
            <a:r>
              <a:rPr lang="en-US" sz="2400" dirty="0" smtClean="0"/>
              <a:t>Boyer, K. K., Hallowell, R., &amp; Roth, A. V. (2020). E-services: Operating strategy—a case study and a method for analyzing operational benefits. </a:t>
            </a:r>
            <a:r>
              <a:rPr lang="en-US" sz="2400" i="1" dirty="0" smtClean="0"/>
              <a:t>Journal of Operations Management, 20</a:t>
            </a:r>
            <a:r>
              <a:rPr lang="en-US" sz="2400" dirty="0" smtClean="0"/>
              <a:t>(2), 175-188. Jones, P., Comfort, D., &amp; Hillier, D. (2021). E-retailing: The last mile. </a:t>
            </a:r>
            <a:r>
              <a:rPr lang="en-US" sz="2400" i="1" dirty="0" smtClean="0"/>
              <a:t>International Journal of Retail &amp; Distribution Management</a:t>
            </a:r>
            <a:r>
              <a:rPr lang="en-US" sz="2400" dirty="0" smtClean="0"/>
              <a:t>. </a:t>
            </a:r>
            <a:r>
              <a:rPr lang="en-US" sz="2400" dirty="0" err="1" smtClean="0"/>
              <a:t>Kimes</a:t>
            </a:r>
            <a:r>
              <a:rPr lang="en-US" sz="2400" dirty="0" smtClean="0"/>
              <a:t>, S. E. (2021). Customer perceptions of electronic food ordering. </a:t>
            </a:r>
            <a:r>
              <a:rPr lang="en-US" sz="2400" i="1" dirty="0" smtClean="0"/>
              <a:t>Cornell Hospitality Report, 11</a:t>
            </a:r>
            <a:r>
              <a:rPr lang="en-US" sz="2400" dirty="0" smtClean="0"/>
              <a:t>(2), 6-15. Lee, Z., Han, H., &amp; </a:t>
            </a:r>
            <a:r>
              <a:rPr lang="en-US" sz="2400" dirty="0" err="1" smtClean="0"/>
              <a:t>Lockee</a:t>
            </a:r>
            <a:r>
              <a:rPr lang="en-US" sz="2400" dirty="0" smtClean="0"/>
              <a:t>, B. (2023). E-learning and blended learning in the delivery of health services: A systematic review. </a:t>
            </a:r>
            <a:r>
              <a:rPr lang="en-US" sz="2400" i="1" dirty="0" smtClean="0"/>
              <a:t>Studies in Health Technology and Informatics, 113</a:t>
            </a:r>
            <a:r>
              <a:rPr lang="en-US" sz="2400" dirty="0" smtClean="0"/>
              <a:t>, 201-223. </a:t>
            </a:r>
            <a:r>
              <a:rPr lang="en-US" sz="2400" dirty="0" err="1" smtClean="0"/>
              <a:t>Mukherjee</a:t>
            </a:r>
            <a:r>
              <a:rPr lang="en-US" sz="2400" dirty="0" smtClean="0"/>
              <a:t>, A., &amp; </a:t>
            </a:r>
            <a:r>
              <a:rPr lang="en-US" sz="2400" dirty="0" err="1" smtClean="0"/>
              <a:t>Nath</a:t>
            </a:r>
            <a:r>
              <a:rPr lang="en-US" sz="2400" dirty="0" smtClean="0"/>
              <a:t>, P\Security and privacy in </a:t>
            </a:r>
            <a:endParaRPr lang="en-US" sz="24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ect">
            <a:avLst/>
          </a:prstGeom>
          <a:noFill/>
        </p:spPr>
      </p:pic>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81000" y="152400"/>
            <a:ext cx="7696200" cy="758825"/>
          </a:xfrm>
        </p:spPr>
        <p:txBody>
          <a:bodyPr>
            <a:normAutofit/>
          </a:bodyPr>
          <a:lstStyle/>
          <a:p>
            <a:pPr>
              <a:defRPr/>
            </a:pPr>
            <a:r>
              <a:rPr lang="en-US" dirty="0" smtClean="0"/>
              <a:t>INTRODUCTION</a:t>
            </a:r>
            <a:endParaRPr lang="en-US" b="1" dirty="0" smtClean="0"/>
          </a:p>
        </p:txBody>
      </p:sp>
      <p:sp>
        <p:nvSpPr>
          <p:cNvPr id="14339" name="Content Placeholder 2"/>
          <p:cNvSpPr>
            <a:spLocks noGrp="1"/>
          </p:cNvSpPr>
          <p:nvPr>
            <p:ph idx="1"/>
          </p:nvPr>
        </p:nvSpPr>
        <p:spPr>
          <a:xfrm>
            <a:off x="228600" y="1066800"/>
            <a:ext cx="7924800" cy="5486400"/>
          </a:xfrm>
        </p:spPr>
        <p:txBody>
          <a:bodyPr>
            <a:normAutofit/>
          </a:bodyPr>
          <a:lstStyle/>
          <a:p>
            <a:pPr algn="just">
              <a:buNone/>
            </a:pPr>
            <a:r>
              <a:rPr lang="en-US" sz="2400" dirty="0" smtClean="0"/>
              <a:t>		Advancements in technology have transformed the food service sector, with online ordering systems revolutionizing customer experiences and operational efficiency. </a:t>
            </a:r>
            <a:r>
              <a:rPr lang="en-US" sz="2400" dirty="0" err="1" smtClean="0"/>
              <a:t>Mukherjee</a:t>
            </a:r>
            <a:r>
              <a:rPr lang="en-US" sz="2400" dirty="0" smtClean="0"/>
              <a:t> &amp; </a:t>
            </a:r>
            <a:r>
              <a:rPr lang="en-US" sz="2400" dirty="0" err="1" smtClean="0"/>
              <a:t>Nath</a:t>
            </a:r>
            <a:r>
              <a:rPr lang="en-US" sz="2400" dirty="0" smtClean="0"/>
              <a:t> (2023).</a:t>
            </a:r>
          </a:p>
          <a:p>
            <a:pPr algn="just">
              <a:buNone/>
            </a:pPr>
            <a:endParaRPr lang="en-US" sz="2400" dirty="0" smtClean="0"/>
          </a:p>
          <a:p>
            <a:r>
              <a:rPr lang="en-US" sz="2400" dirty="0" smtClean="0"/>
              <a:t>RIKI Mart, a leading food service provider in </a:t>
            </a:r>
            <a:r>
              <a:rPr lang="en-US" sz="2400" dirty="0" err="1" smtClean="0"/>
              <a:t>Saapade</a:t>
            </a:r>
            <a:r>
              <a:rPr lang="en-US" sz="2400" dirty="0" smtClean="0"/>
              <a:t>, </a:t>
            </a:r>
            <a:r>
              <a:rPr lang="en-US" sz="2400" dirty="0" err="1" smtClean="0"/>
              <a:t>Ogun</a:t>
            </a:r>
            <a:r>
              <a:rPr lang="en-US" sz="2400" dirty="0" smtClean="0"/>
              <a:t> State, aims to enhance customer convenience through online food ordering.</a:t>
            </a:r>
          </a:p>
          <a:p>
            <a:endParaRPr lang="en-US" sz="1800" dirty="0" smtClean="0"/>
          </a:p>
          <a:p>
            <a:r>
              <a:rPr lang="en-US" sz="2400" dirty="0" smtClean="0"/>
              <a:t>This presentation introduces our prototype model, designed to simplify ordering processes and elevate customer satisfaction.</a:t>
            </a:r>
            <a:endParaRPr lang="en-US" sz="2400"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228600"/>
            <a:ext cx="7848600" cy="530225"/>
          </a:xfrm>
        </p:spPr>
        <p:txBody>
          <a:bodyPr>
            <a:noAutofit/>
          </a:bodyPr>
          <a:lstStyle/>
          <a:p>
            <a:r>
              <a:rPr lang="en-US" sz="3200" dirty="0" smtClean="0"/>
              <a:t>MOTIVATION</a:t>
            </a:r>
            <a:endParaRPr lang="en-US" sz="4000" b="1" dirty="0" smtClean="0">
              <a:latin typeface="Times New Roman" pitchFamily="18" charset="0"/>
              <a:cs typeface="Times New Roman" pitchFamily="18" charset="0"/>
            </a:endParaRPr>
          </a:p>
        </p:txBody>
      </p:sp>
      <p:sp>
        <p:nvSpPr>
          <p:cNvPr id="15363" name="Content Placeholder 2"/>
          <p:cNvSpPr>
            <a:spLocks noGrp="1"/>
          </p:cNvSpPr>
          <p:nvPr>
            <p:ph idx="1"/>
          </p:nvPr>
        </p:nvSpPr>
        <p:spPr>
          <a:xfrm>
            <a:off x="0" y="990600"/>
            <a:ext cx="8153400" cy="4114800"/>
          </a:xfrm>
        </p:spPr>
        <p:txBody>
          <a:bodyPr>
            <a:normAutofit/>
          </a:bodyPr>
          <a:lstStyle/>
          <a:p>
            <a:pPr algn="just">
              <a:buNone/>
            </a:pPr>
            <a:r>
              <a:rPr lang="en-US" sz="2400" dirty="0" smtClean="0"/>
              <a:t>	      The motivation for developing "An Online food store with Payment Integration Management System" arises from the increasing demand for convenient online book shopping. This project aims to enhance the GAPOSA Bookstore experience by providing a user-friendly platform with secure payment options and efficient order management, streamlining operations, and boosting sales in a competitive market.</a:t>
            </a:r>
            <a:endParaRPr lang="en-US" sz="2400"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4800" y="152400"/>
            <a:ext cx="7848600" cy="609600"/>
          </a:xfrm>
        </p:spPr>
        <p:txBody>
          <a:bodyPr>
            <a:normAutofit/>
          </a:bodyPr>
          <a:lstStyle/>
          <a:p>
            <a:pPr>
              <a:defRPr/>
            </a:pPr>
            <a:r>
              <a:rPr lang="en-US" sz="3600" dirty="0" smtClean="0">
                <a:latin typeface="Times New Roman" pitchFamily="18" charset="0"/>
                <a:cs typeface="Times New Roman" pitchFamily="18" charset="0"/>
              </a:rPr>
              <a:t>Problem Statement</a:t>
            </a:r>
            <a:endParaRPr lang="en-US" b="1" dirty="0" smtClean="0"/>
          </a:p>
        </p:txBody>
      </p:sp>
      <p:sp>
        <p:nvSpPr>
          <p:cNvPr id="16387" name="Content Placeholder 2"/>
          <p:cNvSpPr>
            <a:spLocks noGrp="1"/>
          </p:cNvSpPr>
          <p:nvPr>
            <p:ph idx="1"/>
          </p:nvPr>
        </p:nvSpPr>
        <p:spPr>
          <a:xfrm>
            <a:off x="-76200" y="838200"/>
            <a:ext cx="8077200" cy="4876800"/>
          </a:xfrm>
        </p:spPr>
        <p:txBody>
          <a:bodyPr>
            <a:normAutofit/>
          </a:bodyPr>
          <a:lstStyle/>
          <a:p>
            <a:pPr marL="381000" indent="-381000" algn="just">
              <a:buNone/>
            </a:pPr>
            <a:r>
              <a:rPr lang="en-US" sz="2400" dirty="0" smtClean="0"/>
              <a:t>          RIKI Mart's traditional food ordering and delivery processes are manual and inefficient, leading to time delays and errors. Centralized systems still rely on manual inputs, resulting in higher operational costs and lower customer satisfaction (Jones, Comfort, &amp; Hillier, 2021; </a:t>
            </a:r>
            <a:r>
              <a:rPr lang="en-US" sz="2400" dirty="0" err="1" smtClean="0"/>
              <a:t>Mukherjee</a:t>
            </a:r>
            <a:r>
              <a:rPr lang="en-US" sz="2400" dirty="0" smtClean="0"/>
              <a:t> &amp; </a:t>
            </a:r>
            <a:r>
              <a:rPr lang="en-US" sz="2400" dirty="0" err="1" smtClean="0"/>
              <a:t>Nath</a:t>
            </a:r>
            <a:r>
              <a:rPr lang="en-US" sz="2400" dirty="0" smtClean="0"/>
              <a:t>, 2021). Therefore, there is a need for an automated online food ordering and delivery system to streamline operations and improve the customer experience.</a:t>
            </a:r>
            <a:endParaRPr lang="en-US" sz="2400" dirty="0" smtClean="0">
              <a:latin typeface="Times New Roman" pitchFamily="18" charset="0"/>
              <a:cs typeface="Times New Roman" pitchFamily="18" charset="0"/>
            </a:endParaRPr>
          </a:p>
        </p:txBody>
      </p:sp>
      <p:pic>
        <p:nvPicPr>
          <p:cNvPr id="3" name="Picture 2" descr="C:\Users\USER\Desktop\download.jpg"/>
          <p:cNvPicPr>
            <a:picLocks noChangeAspect="1" noChangeArrowheads="1"/>
          </p:cNvPicPr>
          <p:nvPr/>
        </p:nvPicPr>
        <p:blipFill>
          <a:blip r:embed="rId3"/>
          <a:srcRect/>
          <a:stretch>
            <a:fillRect/>
          </a:stretch>
        </p:blipFill>
        <p:spPr bwMode="auto">
          <a:xfrm>
            <a:off x="1519679" y="4267200"/>
            <a:ext cx="1905000" cy="2543273"/>
          </a:xfrm>
          <a:prstGeom prst="rect">
            <a:avLst/>
          </a:prstGeom>
          <a:noFill/>
        </p:spPr>
      </p:pic>
      <p:pic>
        <p:nvPicPr>
          <p:cNvPr id="1027" name="Picture 3" descr="C:\Users\USER\Desktop\download.jpg"/>
          <p:cNvPicPr>
            <a:picLocks noChangeAspect="1" noChangeArrowheads="1"/>
          </p:cNvPicPr>
          <p:nvPr/>
        </p:nvPicPr>
        <p:blipFill>
          <a:blip r:embed="rId4"/>
          <a:srcRect/>
          <a:stretch>
            <a:fillRect/>
          </a:stretch>
        </p:blipFill>
        <p:spPr bwMode="auto">
          <a:xfrm>
            <a:off x="3424679" y="4295873"/>
            <a:ext cx="3357121" cy="2514600"/>
          </a:xfrm>
          <a:prstGeom prst="rect">
            <a:avLst/>
          </a:prstGeom>
          <a:noFill/>
        </p:spPr>
      </p:pic>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7239000" cy="624840"/>
          </a:xfrm>
        </p:spPr>
        <p:txBody>
          <a:bodyPr/>
          <a:lstStyle/>
          <a:p>
            <a:r>
              <a:rPr lang="en-US" sz="4000" dirty="0" smtClean="0">
                <a:latin typeface="Times New Roman" pitchFamily="18" charset="0"/>
                <a:cs typeface="Times New Roman" pitchFamily="18" charset="0"/>
              </a:rPr>
              <a:t>Aims</a:t>
            </a:r>
            <a:endParaRPr lang="en-US" dirty="0"/>
          </a:p>
        </p:txBody>
      </p:sp>
      <p:sp>
        <p:nvSpPr>
          <p:cNvPr id="3" name="Content Placeholder 2"/>
          <p:cNvSpPr>
            <a:spLocks noGrp="1"/>
          </p:cNvSpPr>
          <p:nvPr>
            <p:ph idx="1"/>
          </p:nvPr>
        </p:nvSpPr>
        <p:spPr>
          <a:xfrm>
            <a:off x="457200" y="990600"/>
            <a:ext cx="7620000" cy="5638800"/>
          </a:xfrm>
        </p:spPr>
        <p:txBody>
          <a:bodyPr>
            <a:normAutofit fontScale="85000" lnSpcReduction="10000"/>
          </a:bodyPr>
          <a:lstStyle/>
          <a:p>
            <a:pPr algn="just">
              <a:buNone/>
            </a:pPr>
            <a:r>
              <a:rPr lang="en-US" dirty="0" smtClean="0"/>
              <a:t>       </a:t>
            </a:r>
            <a:r>
              <a:rPr lang="en-US" sz="2800" dirty="0" smtClean="0"/>
              <a:t> To develop an automated online food ordering and delivery system for RIKI Mart that enhances operational efficiency and improves customer satisfaction.</a:t>
            </a:r>
            <a:endParaRPr lang="en-US" dirty="0" smtClean="0"/>
          </a:p>
          <a:p>
            <a:pPr algn="just">
              <a:buNone/>
            </a:pPr>
            <a:endParaRPr lang="en-US" sz="105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US" sz="3200" b="1" dirty="0" smtClean="0">
                <a:solidFill>
                  <a:srgbClr val="FF0000"/>
                </a:solidFill>
                <a:effectLst>
                  <a:outerShdw blurRad="38100" dist="38100" dir="2700000" algn="tl">
                    <a:srgbClr val="000000">
                      <a:alpha val="43137"/>
                    </a:srgbClr>
                  </a:outerShdw>
                </a:effectLst>
                <a:latin typeface="+mj-lt"/>
                <a:cs typeface="Times New Roman" pitchFamily="18" charset="0"/>
              </a:rPr>
              <a:t>OBJECTIVES</a:t>
            </a:r>
          </a:p>
          <a:p>
            <a:r>
              <a:rPr lang="en-US" sz="2800" b="1" dirty="0" smtClean="0"/>
              <a:t>Analyze Current Processes:</a:t>
            </a:r>
            <a:r>
              <a:rPr lang="en-US" sz="2800" dirty="0" smtClean="0"/>
              <a:t> Evaluate the existing food ordering and delivery methods at RIKI Mart to identify inefficiencies and areas for improvement.</a:t>
            </a:r>
          </a:p>
          <a:p>
            <a:r>
              <a:rPr lang="en-US" sz="2800" b="1" dirty="0" smtClean="0"/>
              <a:t>Design a Prototype:</a:t>
            </a:r>
            <a:r>
              <a:rPr lang="en-US" sz="2800" dirty="0" smtClean="0"/>
              <a:t> Create a user-friendly prototype of the online food ordering system that facilitates easy navigation for customers and staff.</a:t>
            </a:r>
          </a:p>
          <a:p>
            <a:r>
              <a:rPr lang="en-US" sz="2800" b="1" dirty="0" smtClean="0"/>
              <a:t>Implement Automation:</a:t>
            </a:r>
            <a:r>
              <a:rPr lang="en-US" sz="2800" dirty="0" smtClean="0"/>
              <a:t> Integrate automated features that minimize manual input, thereby reducing the likelihood of errors and delays in order processing.</a:t>
            </a:r>
          </a:p>
          <a:p>
            <a:pPr algn="just">
              <a:buNone/>
            </a:pPr>
            <a:endParaRPr lang="en-US" sz="2800" b="1" dirty="0">
              <a:solidFill>
                <a:srgbClr val="FF0000"/>
              </a:solidFill>
              <a:effectLst>
                <a:outerShdw blurRad="38100" dist="38100" dir="2700000" algn="tl">
                  <a:srgbClr val="000000">
                    <a:alpha val="43137"/>
                  </a:srgbClr>
                </a:outerShdw>
              </a:effectLst>
              <a:latin typeface="+mj-lt"/>
            </a:endParaRPr>
          </a:p>
        </p:txBody>
      </p:sp>
    </p:spTree>
  </p:cSld>
  <p:clrMapOvr>
    <a:masterClrMapping/>
  </p:clrMapOvr>
  <p:transition>
    <p:cover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239000" cy="624840"/>
          </a:xfrm>
        </p:spPr>
        <p:txBody>
          <a:bodyPr/>
          <a:lstStyle/>
          <a:p>
            <a:r>
              <a:rPr lang="en-US" dirty="0" smtClean="0"/>
              <a:t>Literature review</a:t>
            </a:r>
            <a:endParaRPr lang="en-US" dirty="0"/>
          </a:p>
        </p:txBody>
      </p:sp>
      <p:sp>
        <p:nvSpPr>
          <p:cNvPr id="3" name="Content Placeholder 2"/>
          <p:cNvSpPr>
            <a:spLocks noGrp="1"/>
          </p:cNvSpPr>
          <p:nvPr>
            <p:ph idx="1"/>
          </p:nvPr>
        </p:nvSpPr>
        <p:spPr>
          <a:xfrm>
            <a:off x="152400" y="1143000"/>
            <a:ext cx="7924800" cy="4846320"/>
          </a:xfrm>
        </p:spPr>
        <p:txBody>
          <a:bodyPr/>
          <a:lstStyle/>
          <a:p>
            <a:pPr algn="just">
              <a:buNone/>
            </a:pPr>
            <a:r>
              <a:rPr lang="en-US" dirty="0" smtClean="0"/>
              <a:t>         </a:t>
            </a:r>
            <a:r>
              <a:rPr lang="en-US" b="1" dirty="0" smtClean="0">
                <a:solidFill>
                  <a:srgbClr val="FF0000"/>
                </a:solidFill>
              </a:rPr>
              <a:t>RIKI Mart</a:t>
            </a:r>
            <a:r>
              <a:rPr lang="en-US" dirty="0" smtClean="0"/>
              <a:t>, located in Remo North local government, </a:t>
            </a:r>
            <a:r>
              <a:rPr lang="en-US" dirty="0" err="1" smtClean="0"/>
              <a:t>Ogun</a:t>
            </a:r>
            <a:r>
              <a:rPr lang="en-US" dirty="0" smtClean="0"/>
              <a:t> State, is a prominent food service provider serving a diverse clientele. Traditionally, the local way of ordering food relies on manual processes, which can lead to inefficiencies. To improve efficiency and customer satisfaction, RIKI Mart has initiated the development of a prototype online food ordering and delivery system.</a:t>
            </a:r>
            <a:endParaRPr lang="en-US" dirty="0"/>
          </a:p>
        </p:txBody>
      </p:sp>
    </p:spTree>
  </p:cSld>
  <p:clrMapOvr>
    <a:masterClrMapping/>
  </p:clrMapOvr>
  <p:transition>
    <p:cover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239000" cy="624840"/>
          </a:xfrm>
        </p:spPr>
        <p:txBody>
          <a:bodyPr/>
          <a:lstStyle/>
          <a:p>
            <a:r>
              <a:rPr lang="en-US" dirty="0" smtClean="0"/>
              <a:t>RESEARCH METHODOLOGY</a:t>
            </a:r>
            <a:endParaRPr lang="en-US" dirty="0"/>
          </a:p>
        </p:txBody>
      </p:sp>
      <p:sp>
        <p:nvSpPr>
          <p:cNvPr id="3" name="Content Placeholder 2"/>
          <p:cNvSpPr>
            <a:spLocks noGrp="1"/>
          </p:cNvSpPr>
          <p:nvPr>
            <p:ph idx="1"/>
          </p:nvPr>
        </p:nvSpPr>
        <p:spPr>
          <a:xfrm>
            <a:off x="381000" y="914400"/>
            <a:ext cx="7620000" cy="5791200"/>
          </a:xfrm>
        </p:spPr>
        <p:txBody>
          <a:bodyPr>
            <a:noAutofit/>
          </a:bodyPr>
          <a:lstStyle/>
          <a:p>
            <a:pPr algn="just">
              <a:buNone/>
            </a:pPr>
            <a:r>
              <a:rPr lang="en-US" sz="2000" dirty="0" smtClean="0"/>
              <a:t>		This research utilizes observations and interviews with RIKI Mart management and customers to evaluate the current food ordering system, highlighting the need for an automated online ordering solution (Burt &amp; Sparks, 2023).</a:t>
            </a:r>
          </a:p>
          <a:p>
            <a:pPr>
              <a:buNone/>
            </a:pPr>
            <a:endParaRPr lang="en-US" sz="900" dirty="0" smtClean="0"/>
          </a:p>
          <a:p>
            <a:r>
              <a:rPr lang="en-US" sz="2000" b="1" dirty="0" smtClean="0"/>
              <a:t>Performance and Efficiency Evaluation:</a:t>
            </a:r>
            <a:r>
              <a:rPr lang="en-US" sz="2000" dirty="0" smtClean="0"/>
              <a:t/>
            </a:r>
            <a:br>
              <a:rPr lang="en-US" sz="2000" dirty="0" smtClean="0"/>
            </a:br>
            <a:r>
              <a:rPr lang="en-US" sz="2000" dirty="0" smtClean="0"/>
              <a:t>Provides direct feedback on the efficiency of the current manual ordering processes and identifies areas for improvement in service delivery.</a:t>
            </a:r>
          </a:p>
          <a:p>
            <a:r>
              <a:rPr lang="en-US" sz="2000" b="1" dirty="0" smtClean="0"/>
              <a:t>User Experience Development:</a:t>
            </a:r>
            <a:r>
              <a:rPr lang="en-US" sz="2000" dirty="0" smtClean="0"/>
              <a:t/>
            </a:r>
            <a:br>
              <a:rPr lang="en-US" sz="2000" dirty="0" smtClean="0"/>
            </a:br>
            <a:r>
              <a:rPr lang="en-US" sz="2000" dirty="0" smtClean="0"/>
              <a:t>Employs surveys and questionnaires to gather cost-effective feedback from users on their experiences and expectations regarding the online food ordering system.</a:t>
            </a:r>
          </a:p>
          <a:p>
            <a:r>
              <a:rPr lang="en-US" sz="2000" b="1" dirty="0" smtClean="0"/>
              <a:t>Streamlined Implementation and Cost Efficiency:</a:t>
            </a:r>
            <a:r>
              <a:rPr lang="en-US" sz="2000" dirty="0" smtClean="0"/>
              <a:t/>
            </a:r>
            <a:br>
              <a:rPr lang="en-US" sz="2000" dirty="0" smtClean="0"/>
            </a:br>
            <a:r>
              <a:rPr lang="en-US" sz="2000" dirty="0" smtClean="0"/>
              <a:t>Facilitates the rapid development and deployment of the online system, leading to reduced operational costs and enhanced service quality.</a:t>
            </a:r>
          </a:p>
          <a:p>
            <a:pPr>
              <a:buNone/>
            </a:pPr>
            <a:endParaRPr lang="en-US" sz="2000" dirty="0"/>
          </a:p>
        </p:txBody>
      </p:sp>
    </p:spTree>
  </p:cSld>
  <p:clrMapOvr>
    <a:masterClrMapping/>
  </p:clrMapOvr>
  <p:transition>
    <p:cover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
            <a:ext cx="7772400" cy="624840"/>
          </a:xfrm>
        </p:spPr>
        <p:txBody>
          <a:bodyPr>
            <a:normAutofit/>
          </a:bodyPr>
          <a:lstStyle/>
          <a:p>
            <a:r>
              <a:rPr lang="en-US" sz="4000" dirty="0" smtClean="0">
                <a:latin typeface="Times New Roman" pitchFamily="18" charset="0"/>
                <a:cs typeface="Times New Roman" pitchFamily="18" charset="0"/>
              </a:rPr>
              <a:t>Proposed Implementation</a:t>
            </a:r>
            <a:endParaRPr lang="en-US" dirty="0"/>
          </a:p>
        </p:txBody>
      </p:sp>
      <p:sp>
        <p:nvSpPr>
          <p:cNvPr id="3" name="Content Placeholder 2"/>
          <p:cNvSpPr>
            <a:spLocks noGrp="1"/>
          </p:cNvSpPr>
          <p:nvPr>
            <p:ph idx="1"/>
          </p:nvPr>
        </p:nvSpPr>
        <p:spPr>
          <a:xfrm>
            <a:off x="228600" y="944880"/>
            <a:ext cx="7772400" cy="5684520"/>
          </a:xfrm>
        </p:spPr>
        <p:txBody>
          <a:bodyPr>
            <a:normAutofit fontScale="70000" lnSpcReduction="20000"/>
          </a:bodyPr>
          <a:lstStyle/>
          <a:p>
            <a:pPr>
              <a:buNone/>
            </a:pPr>
            <a:r>
              <a:rPr lang="en-US" dirty="0" smtClean="0"/>
              <a:t>		The proposed implementation of the Online Food Ordering and Delivery System for RIKI Mart includes the following key steps:</a:t>
            </a:r>
          </a:p>
          <a:p>
            <a:pPr>
              <a:buNone/>
            </a:pPr>
            <a:endParaRPr lang="en-US" dirty="0" smtClean="0"/>
          </a:p>
          <a:p>
            <a:r>
              <a:rPr lang="en-US" b="1" dirty="0" smtClean="0">
                <a:solidFill>
                  <a:srgbClr val="FF0000"/>
                </a:solidFill>
              </a:rPr>
              <a:t>System Design and Development:</a:t>
            </a:r>
            <a:r>
              <a:rPr lang="en-US" dirty="0" smtClean="0"/>
              <a:t/>
            </a:r>
            <a:br>
              <a:rPr lang="en-US" dirty="0" smtClean="0"/>
            </a:br>
            <a:r>
              <a:rPr lang="en-US" dirty="0" smtClean="0"/>
              <a:t>Create a user-friendly interface that enables easy navigation for customers. The system will incorporate secure payment options and efficient order management features.</a:t>
            </a:r>
          </a:p>
          <a:p>
            <a:r>
              <a:rPr lang="en-US" b="1" dirty="0" smtClean="0">
                <a:solidFill>
                  <a:srgbClr val="FF0000"/>
                </a:solidFill>
              </a:rPr>
              <a:t>Database Integration</a:t>
            </a:r>
            <a:r>
              <a:rPr lang="en-US" b="1" dirty="0" smtClean="0"/>
              <a:t>:</a:t>
            </a:r>
            <a:r>
              <a:rPr lang="en-US" dirty="0" smtClean="0"/>
              <a:t/>
            </a:r>
            <a:br>
              <a:rPr lang="en-US" dirty="0" smtClean="0"/>
            </a:br>
            <a:r>
              <a:rPr lang="en-US" dirty="0" smtClean="0"/>
              <a:t>Develop a robust database to manage food inventory, customer information, and transaction records. This integration will ensure real-time updates and accurate tracking of orders.</a:t>
            </a:r>
          </a:p>
          <a:p>
            <a:r>
              <a:rPr lang="en-US" b="1" dirty="0" smtClean="0">
                <a:solidFill>
                  <a:srgbClr val="FF0000"/>
                </a:solidFill>
              </a:rPr>
              <a:t>Payment Integration:</a:t>
            </a:r>
            <a:r>
              <a:rPr lang="en-US" dirty="0" smtClean="0"/>
              <a:t/>
            </a:r>
            <a:br>
              <a:rPr lang="en-US" dirty="0" smtClean="0"/>
            </a:br>
            <a:r>
              <a:rPr lang="en-US" dirty="0" smtClean="0"/>
              <a:t>Implement secure payment gateways to support various payment methods, ensuring the protection of customer data and transaction security.</a:t>
            </a:r>
          </a:p>
          <a:p>
            <a:r>
              <a:rPr lang="en-US" b="1" dirty="0" smtClean="0">
                <a:solidFill>
                  <a:srgbClr val="FF0000"/>
                </a:solidFill>
              </a:rPr>
              <a:t>User Testing:</a:t>
            </a:r>
            <a:r>
              <a:rPr lang="en-US" dirty="0" smtClean="0"/>
              <a:t/>
            </a:r>
            <a:br>
              <a:rPr lang="en-US" dirty="0" smtClean="0"/>
            </a:br>
            <a:r>
              <a:rPr lang="en-US" dirty="0" smtClean="0"/>
              <a:t>Conduct user testing with customers and staff to gather feedback on system functionality, usability, and overall experience. This process will help identify any necessary adjustments.</a:t>
            </a:r>
          </a:p>
          <a:p>
            <a:r>
              <a:rPr lang="en-US" b="1" dirty="0" smtClean="0">
                <a:solidFill>
                  <a:srgbClr val="FF0000"/>
                </a:solidFill>
              </a:rPr>
              <a:t>Training and Support:</a:t>
            </a:r>
            <a:r>
              <a:rPr lang="en-US" dirty="0" smtClean="0"/>
              <a:t/>
            </a:r>
            <a:br>
              <a:rPr lang="en-US" dirty="0" smtClean="0"/>
            </a:br>
            <a:r>
              <a:rPr lang="en-US" dirty="0" smtClean="0"/>
              <a:t>Provide training sessions for staff and users on navigating the system effectively. Ongoing technical support will be available to address any issues that arise.</a:t>
            </a:r>
          </a:p>
          <a:p>
            <a:pPr>
              <a:buNone/>
            </a:pPr>
            <a:endParaRPr lang="en-US" dirty="0"/>
          </a:p>
        </p:txBody>
      </p:sp>
    </p:spTree>
  </p:cSld>
  <p:clrMapOvr>
    <a:masterClrMapping/>
  </p:clrMapOvr>
  <p:transition>
    <p:cover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1334</TotalTime>
  <Words>732</Words>
  <Application>Microsoft Office PowerPoint</Application>
  <PresentationFormat>On-screen Show (4:3)</PresentationFormat>
  <Paragraphs>119</Paragraphs>
  <Slides>21</Slides>
  <Notes>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Opulent</vt:lpstr>
      <vt:lpstr>Slide 1</vt:lpstr>
      <vt:lpstr>INDEX </vt:lpstr>
      <vt:lpstr>INTRODUCTION</vt:lpstr>
      <vt:lpstr>MOTIVATION</vt:lpstr>
      <vt:lpstr>Problem Statement</vt:lpstr>
      <vt:lpstr>Aims</vt:lpstr>
      <vt:lpstr>Literature review</vt:lpstr>
      <vt:lpstr>RESEARCH METHODOLOGY</vt:lpstr>
      <vt:lpstr>Proposed Implementation</vt:lpstr>
      <vt:lpstr>UML Diagrams</vt:lpstr>
      <vt:lpstr>FLOWCHART</vt:lpstr>
      <vt:lpstr>SYSTEM ARCHITECTURE</vt:lpstr>
      <vt:lpstr>SYSTEM REQUIREMENTS</vt:lpstr>
      <vt:lpstr>RESULTS</vt:lpstr>
      <vt:lpstr>Login page</vt:lpstr>
      <vt:lpstr> CONTRIBUTION TO KNOWLEDGE</vt:lpstr>
      <vt:lpstr>RELATED WORKS</vt:lpstr>
      <vt:lpstr>FUTURE WORK</vt:lpstr>
      <vt:lpstr> CONCLUSION</vt:lpstr>
      <vt:lpstr>  REFERENCE</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172</cp:revision>
  <dcterms:created xsi:type="dcterms:W3CDTF">2013-01-15T09:05:50Z</dcterms:created>
  <dcterms:modified xsi:type="dcterms:W3CDTF">2024-08-23T08:06:38Z</dcterms:modified>
</cp:coreProperties>
</file>