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2"/>
  </p:notesMasterIdLst>
  <p:sldIdLst>
    <p:sldId id="265" r:id="rId2"/>
    <p:sldId id="284" r:id="rId3"/>
    <p:sldId id="266" r:id="rId4"/>
    <p:sldId id="267" r:id="rId5"/>
    <p:sldId id="269" r:id="rId6"/>
    <p:sldId id="291" r:id="rId7"/>
    <p:sldId id="271" r:id="rId8"/>
    <p:sldId id="285" r:id="rId9"/>
    <p:sldId id="293" r:id="rId10"/>
    <p:sldId id="292" r:id="rId11"/>
    <p:sldId id="294" r:id="rId12"/>
    <p:sldId id="289" r:id="rId13"/>
    <p:sldId id="272" r:id="rId14"/>
    <p:sldId id="295" r:id="rId15"/>
    <p:sldId id="296" r:id="rId16"/>
    <p:sldId id="274" r:id="rId17"/>
    <p:sldId id="286" r:id="rId18"/>
    <p:sldId id="287" r:id="rId19"/>
    <p:sldId id="275" r:id="rId20"/>
    <p:sldId id="27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062" autoAdjust="0"/>
    <p:restoredTop sz="94982" autoAdjust="0"/>
  </p:normalViewPr>
  <p:slideViewPr>
    <p:cSldViewPr>
      <p:cViewPr>
        <p:scale>
          <a:sx n="60" d="100"/>
          <a:sy n="60" d="100"/>
        </p:scale>
        <p:origin x="-1422"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25-Aug-24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741FCBED-688D-4D80-867B-4C2F042D44B7}" type="datetimeFigureOut">
              <a:rPr lang="en-US" smtClean="0"/>
              <a:pPr>
                <a:defRPr/>
              </a:pPr>
              <a:t>25-Aug-24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09202D-E055-4BC9-8761-7499D11FC54D}"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25-Aug-24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5C91B12-A114-42E4-A8EE-B9738125EB9C}" type="datetimeFigureOut">
              <a:rPr lang="en-US" smtClean="0"/>
              <a:pPr>
                <a:defRPr/>
              </a:pPr>
              <a:t>25-Aug-24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25-Aug-24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887E36F3-DE38-4EEB-BE89-A981B35DA181}" type="datetimeFigureOut">
              <a:rPr lang="en-US" smtClean="0"/>
              <a:pPr>
                <a:defRPr/>
              </a:pPr>
              <a:t>25-Aug-24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6A7F515-B6B9-46C5-BA47-A4C907CAFC3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25-Aug-24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25-Aug-24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25-Aug-24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FF4BF15C-0708-47D4-AE34-2523D5798A6C}" type="datetimeFigureOut">
              <a:rPr lang="en-US" smtClean="0"/>
              <a:pPr>
                <a:defRPr/>
              </a:pPr>
              <a:t>25-Aug-24</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BE4C70CC-179E-4A08-B6E7-8886300D8E3A}" type="datetimeFigureOut">
              <a:rPr lang="en-US" smtClean="0"/>
              <a:pPr>
                <a:defRPr/>
              </a:pPr>
              <a:t>25-Aug-24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2F0B0259-FBF8-4401-BAF5-40D57D6CB765}" type="datetimeFigureOut">
              <a:rPr lang="en-US" smtClean="0"/>
              <a:pPr>
                <a:defRPr/>
              </a:pPr>
              <a:t>25-Aug-24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687B6F91-057F-4043-81DB-D088A7AF99E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8FFBC13B-A8AF-4949-9AA0-4924E80EB398}" type="datetimeFigureOut">
              <a:rPr lang="en-US" smtClean="0"/>
              <a:pPr>
                <a:defRPr/>
              </a:pPr>
              <a:t>25-Aug-24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304800" y="457200"/>
            <a:ext cx="8686800" cy="114300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nchor="ctr"/>
          <a:lstStyle/>
          <a:p>
            <a:pPr algn="ctr"/>
            <a:r>
              <a:rPr lang="en-US" sz="3200" b="1" dirty="0" smtClean="0">
                <a:latin typeface="Arial Black" pitchFamily="34" charset="0"/>
              </a:rPr>
              <a:t>HOTEL MANAGEMENT SYSTEM</a:t>
            </a:r>
            <a:endParaRPr lang="en-US" sz="2800" dirty="0">
              <a:latin typeface="Arial Black" pitchFamily="34" charset="0"/>
            </a:endParaRPr>
          </a:p>
        </p:txBody>
      </p:sp>
      <p:sp>
        <p:nvSpPr>
          <p:cNvPr id="2053" name="Text Box 9"/>
          <p:cNvSpPr txBox="1">
            <a:spLocks noChangeArrowheads="1"/>
          </p:cNvSpPr>
          <p:nvPr/>
        </p:nvSpPr>
        <p:spPr bwMode="auto">
          <a:xfrm>
            <a:off x="304800" y="5181600"/>
            <a:ext cx="8610600" cy="769441"/>
          </a:xfrm>
          <a:prstGeom prst="rect">
            <a:avLst/>
          </a:prstGeom>
          <a:noFill/>
          <a:ln w="9525">
            <a:noFill/>
            <a:miter lim="800000"/>
            <a:headEnd/>
            <a:tailEnd/>
          </a:ln>
        </p:spPr>
        <p:txBody>
          <a:bodyPr>
            <a:spAutoFit/>
          </a:bodyPr>
          <a:lstStyle/>
          <a:p>
            <a:pPr algn="ctr" eaLnBrk="0" hangingPunct="0">
              <a:spcBef>
                <a:spcPct val="50000"/>
              </a:spcBef>
            </a:pPr>
            <a:r>
              <a:rPr lang="en-US" sz="2400" b="1" dirty="0" smtClean="0">
                <a:solidFill>
                  <a:srgbClr val="FF0000"/>
                </a:solidFill>
                <a:latin typeface="Times New Roman" pitchFamily="18" charset="0"/>
              </a:rPr>
              <a:t>SUPERVISOR IN-CHARGE:</a:t>
            </a:r>
          </a:p>
          <a:p>
            <a:pPr algn="ctr" eaLnBrk="0" hangingPunct="0"/>
            <a:r>
              <a:rPr lang="en-US" sz="2000" b="1" dirty="0" smtClean="0">
                <a:solidFill>
                  <a:srgbClr val="404040"/>
                </a:solidFill>
                <a:latin typeface="Times New Roman" pitchFamily="18" charset="0"/>
              </a:rPr>
              <a:t>MR OYEKULE</a:t>
            </a:r>
            <a:endParaRPr lang="en-US" sz="2000" b="1" dirty="0">
              <a:solidFill>
                <a:srgbClr val="404040"/>
              </a:solidFill>
              <a:latin typeface="Times New Roman" pitchFamily="18" charset="0"/>
            </a:endParaRPr>
          </a:p>
        </p:txBody>
      </p:sp>
      <p:sp>
        <p:nvSpPr>
          <p:cNvPr id="13318" name="Rectangle 8"/>
          <p:cNvSpPr>
            <a:spLocks noChangeArrowheads="1"/>
          </p:cNvSpPr>
          <p:nvPr/>
        </p:nvSpPr>
        <p:spPr bwMode="auto">
          <a:xfrm>
            <a:off x="609600" y="2133600"/>
            <a:ext cx="8077200" cy="3724096"/>
          </a:xfrm>
          <a:prstGeom prst="rect">
            <a:avLst/>
          </a:prstGeom>
          <a:noFill/>
          <a:ln w="9525">
            <a:noFill/>
            <a:miter lim="800000"/>
            <a:headEnd/>
            <a:tailEnd/>
          </a:ln>
        </p:spPr>
        <p:txBody>
          <a:bodyPr wrap="square">
            <a:spAutoFit/>
          </a:bodyPr>
          <a:lstStyle/>
          <a:p>
            <a:pPr algn="ctr" eaLnBrk="0" hangingPunct="0"/>
            <a:endParaRPr lang="en-US" sz="3200" b="1" dirty="0" smtClean="0">
              <a:solidFill>
                <a:schemeClr val="tx2"/>
              </a:solidFill>
              <a:latin typeface="Times New Roman" pitchFamily="18" charset="0"/>
            </a:endParaRPr>
          </a:p>
          <a:p>
            <a:pPr algn="ctr" eaLnBrk="0" hangingPunct="0"/>
            <a:r>
              <a:rPr lang="en-US" sz="3200" b="1" dirty="0" smtClean="0">
                <a:solidFill>
                  <a:schemeClr val="tx2"/>
                </a:solidFill>
                <a:latin typeface="Times New Roman" pitchFamily="18" charset="0"/>
              </a:rPr>
              <a:t>BY</a:t>
            </a:r>
          </a:p>
          <a:p>
            <a:pPr algn="ctr" eaLnBrk="0" hangingPunct="0"/>
            <a:endParaRPr lang="en-US" sz="3200" b="1" dirty="0">
              <a:solidFill>
                <a:schemeClr val="tx2"/>
              </a:solidFill>
              <a:latin typeface="Calibri" pitchFamily="34" charset="0"/>
            </a:endParaRPr>
          </a:p>
          <a:p>
            <a:pPr algn="ctr" eaLnBrk="0" hangingPunct="0"/>
            <a:r>
              <a:rPr lang="en-US" sz="2800" b="1" dirty="0" smtClean="0"/>
              <a:t>AYOBAMI ELIJAH</a:t>
            </a:r>
            <a:endParaRPr lang="en-US" sz="2800" dirty="0" smtClean="0"/>
          </a:p>
          <a:p>
            <a:pPr algn="ctr" eaLnBrk="0" hangingPunct="0"/>
            <a:endParaRPr lang="en-US" sz="2800" dirty="0" smtClean="0">
              <a:latin typeface="Times New Roman" pitchFamily="18" charset="0"/>
              <a:cs typeface="Times New Roman" pitchFamily="18" charset="0"/>
            </a:endParaRPr>
          </a:p>
          <a:p>
            <a:pPr algn="ctr" eaLnBrk="0" hangingPunct="0"/>
            <a:r>
              <a:rPr lang="en-US" sz="2800" b="1" dirty="0" err="1" smtClean="0">
                <a:latin typeface="Times New Roman" pitchFamily="18" charset="0"/>
                <a:cs typeface="Times New Roman" pitchFamily="18" charset="0"/>
              </a:rPr>
              <a:t>Matric</a:t>
            </a:r>
            <a:r>
              <a:rPr lang="en-US" sz="2800" b="1" dirty="0" smtClean="0">
                <a:latin typeface="Times New Roman" pitchFamily="18" charset="0"/>
                <a:cs typeface="Times New Roman" pitchFamily="18" charset="0"/>
              </a:rPr>
              <a:t> Num: </a:t>
            </a:r>
            <a:r>
              <a:rPr lang="en-US" sz="2800" b="1" dirty="0" smtClean="0"/>
              <a:t>22010211182</a:t>
            </a:r>
            <a:endParaRPr lang="en-US" sz="2800" dirty="0" smtClean="0"/>
          </a:p>
          <a:p>
            <a:pPr algn="ctr" eaLnBrk="0" hangingPunct="0"/>
            <a:endParaRPr lang="en-US" sz="2800" dirty="0" smtClean="0">
              <a:latin typeface="Times New Roman" pitchFamily="18" charset="0"/>
              <a:cs typeface="Times New Roman" pitchFamily="18" charset="0"/>
            </a:endParaRPr>
          </a:p>
          <a:p>
            <a:pPr eaLnBrk="0" hangingPunct="0"/>
            <a:endParaRPr lang="en-US" sz="2800" b="1" dirty="0">
              <a:solidFill>
                <a:schemeClr val="tx2"/>
              </a:solidFill>
              <a:latin typeface="Times New Roman" pitchFamily="18"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SYSTEM ARCHITECTURE</a:t>
            </a:r>
            <a:endParaRPr lang="en-US" b="1" dirty="0"/>
          </a:p>
        </p:txBody>
      </p:sp>
      <p:pic>
        <p:nvPicPr>
          <p:cNvPr id="5" name="Picture 4" descr="C:\Users\USER\AppData\Local\Microsoft\Windows\INetCache\Content.Word\download.png"/>
          <p:cNvPicPr/>
          <p:nvPr/>
        </p:nvPicPr>
        <p:blipFill>
          <a:blip r:embed="rId2"/>
          <a:srcRect/>
          <a:stretch>
            <a:fillRect/>
          </a:stretch>
        </p:blipFill>
        <p:spPr bwMode="auto">
          <a:xfrm>
            <a:off x="990600" y="1066800"/>
            <a:ext cx="7924800" cy="4876800"/>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smtClean="0"/>
              <a:t>DATAFLOW DIAGRAM</a:t>
            </a:r>
            <a:endParaRPr lang="en-US" dirty="0"/>
          </a:p>
        </p:txBody>
      </p:sp>
      <p:pic>
        <p:nvPicPr>
          <p:cNvPr id="5" name="Picture 4"/>
          <p:cNvPicPr/>
          <p:nvPr/>
        </p:nvPicPr>
        <p:blipFill>
          <a:blip r:embed="rId2"/>
          <a:srcRect/>
          <a:stretch>
            <a:fillRect/>
          </a:stretch>
        </p:blipFill>
        <p:spPr bwMode="auto">
          <a:xfrm>
            <a:off x="2514600" y="990600"/>
            <a:ext cx="6248400" cy="5562600"/>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5105400"/>
          </a:xfrm>
        </p:spPr>
        <p:txBody>
          <a:bodyPr>
            <a:normAutofit/>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endParaRPr lang="en-US" sz="700" dirty="0" smtClean="0"/>
          </a:p>
          <a:p>
            <a:pPr>
              <a:buNone/>
            </a:pPr>
            <a:endParaRPr lang="en-US" sz="200" dirty="0" smtClean="0"/>
          </a:p>
          <a:p>
            <a:pPr>
              <a:buNone/>
            </a:pPr>
            <a:r>
              <a:rPr lang="en-US" sz="2200" b="1" dirty="0" smtClean="0"/>
              <a:t>	SOFTWARE REQUIREMENTS</a:t>
            </a:r>
          </a:p>
          <a:p>
            <a:pPr marL="566928" indent="-457200">
              <a:buAutoNum type="arabicPeriod"/>
            </a:pPr>
            <a:r>
              <a:rPr lang="en-US" sz="2400" dirty="0" smtClean="0"/>
              <a:t>JAVASCRIPT</a:t>
            </a:r>
          </a:p>
          <a:p>
            <a:pPr marL="566928" indent="-457200">
              <a:buAutoNum type="arabicPeriod"/>
            </a:pPr>
            <a:r>
              <a:rPr lang="en-US" sz="2400" dirty="0" smtClean="0"/>
              <a:t>PHP</a:t>
            </a:r>
          </a:p>
          <a:p>
            <a:pPr marL="566928" indent="-457200">
              <a:buAutoNum type="arabicPeriod"/>
            </a:pPr>
            <a:r>
              <a:rPr lang="en-US" sz="2400" dirty="0" smtClean="0"/>
              <a:t>MYSQL</a:t>
            </a:r>
          </a:p>
          <a:p>
            <a:pPr marL="566928" indent="-457200">
              <a:buAutoNum type="arabicPeriod"/>
            </a:pPr>
            <a:r>
              <a:rPr lang="en-US" sz="2400" dirty="0" smtClean="0"/>
              <a:t>BOOTSTAP</a:t>
            </a:r>
          </a:p>
          <a:p>
            <a:endParaRPr lang="en-US" sz="2400" dirty="0" smtClean="0"/>
          </a:p>
          <a:p>
            <a:pPr eaLnBrk="1" hangingPunct="1"/>
            <a:endParaRPr lang="en-US" sz="2400" dirty="0" smtClean="0">
              <a:latin typeface="Times New Roman" pitchFamily="18" charset="0"/>
              <a:cs typeface="Times New Roman" pitchFamily="18" charset="0"/>
            </a:endParaRPr>
          </a:p>
          <a:p>
            <a:pPr lvl="1" eaLnBrk="1" hangingPunct="1">
              <a:buNone/>
            </a:pP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a:p>
            <a:pPr>
              <a:buNone/>
            </a:pPr>
            <a:endParaRPr lang="en-US" dirty="0"/>
          </a:p>
        </p:txBody>
      </p:sp>
      <p:sp>
        <p:nvSpPr>
          <p:cNvPr id="2" name="Title 1"/>
          <p:cNvSpPr>
            <a:spLocks noGrp="1"/>
          </p:cNvSpPr>
          <p:nvPr>
            <p:ph type="title"/>
          </p:nvPr>
        </p:nvSpPr>
        <p:spPr/>
        <p:txBody>
          <a:bodyPr/>
          <a:lstStyle/>
          <a:p>
            <a:r>
              <a:rPr lang="en-US" b="1" dirty="0" smtClean="0"/>
              <a:t>SYSTEM REQUIREMENTS</a:t>
            </a:r>
            <a:endParaRPr lang="en-US" b="1" dirty="0"/>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228600"/>
            <a:ext cx="8534400" cy="758825"/>
          </a:xfrm>
        </p:spPr>
        <p:txBody>
          <a:bodyPr>
            <a:normAutofit/>
          </a:bodyPr>
          <a:lstStyle/>
          <a:p>
            <a:pPr eaLnBrk="1" fontAlgn="auto" hangingPunct="1">
              <a:spcAft>
                <a:spcPts val="0"/>
              </a:spcAft>
              <a:defRPr/>
            </a:pPr>
            <a:r>
              <a:rPr lang="en-US" b="1" dirty="0" smtClean="0"/>
              <a:t>RESULTS</a:t>
            </a:r>
            <a:endParaRPr lang="en-US" dirty="0" smtClean="0"/>
          </a:p>
        </p:txBody>
      </p:sp>
      <p:sp>
        <p:nvSpPr>
          <p:cNvPr id="8" name="TextBox 7"/>
          <p:cNvSpPr txBox="1"/>
          <p:nvPr/>
        </p:nvSpPr>
        <p:spPr>
          <a:xfrm>
            <a:off x="3657600" y="5791200"/>
            <a:ext cx="2091855" cy="461665"/>
          </a:xfrm>
          <a:prstGeom prst="rect">
            <a:avLst/>
          </a:prstGeom>
          <a:noFill/>
        </p:spPr>
        <p:txBody>
          <a:bodyPr wrap="none" rtlCol="0">
            <a:spAutoFit/>
          </a:bodyPr>
          <a:lstStyle/>
          <a:p>
            <a:r>
              <a:rPr lang="en-US" sz="2400" b="1" dirty="0" smtClean="0"/>
              <a:t>LOGIN PAGE</a:t>
            </a:r>
            <a:endParaRPr lang="en-US" sz="2400" b="1" dirty="0"/>
          </a:p>
        </p:txBody>
      </p:sp>
      <p:pic>
        <p:nvPicPr>
          <p:cNvPr id="2" name="Picture 2"/>
          <p:cNvPicPr>
            <a:picLocks noChangeAspect="1" noChangeArrowheads="1"/>
          </p:cNvPicPr>
          <p:nvPr/>
        </p:nvPicPr>
        <p:blipFill>
          <a:blip r:embed="rId2"/>
          <a:srcRect/>
          <a:stretch>
            <a:fillRect/>
          </a:stretch>
        </p:blipFill>
        <p:spPr bwMode="auto">
          <a:xfrm>
            <a:off x="533400" y="1066800"/>
            <a:ext cx="8134350" cy="45720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Showing Admin Dashboard page.</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1371600"/>
            <a:ext cx="8387857" cy="4495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1036638"/>
          </a:xfrm>
        </p:spPr>
        <p:txBody>
          <a:bodyPr>
            <a:normAutofit/>
          </a:bodyPr>
          <a:lstStyle/>
          <a:p>
            <a:r>
              <a:rPr lang="en-US" dirty="0" smtClean="0"/>
              <a:t>Showing Guest Dashboard.</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371600"/>
            <a:ext cx="8229600" cy="4495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cover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066800"/>
            <a:ext cx="8382000" cy="5334000"/>
          </a:xfrm>
        </p:spPr>
        <p:txBody>
          <a:bodyPr>
            <a:normAutofit/>
          </a:bodyPr>
          <a:lstStyle/>
          <a:p>
            <a:r>
              <a:rPr lang="en-US" b="1" dirty="0" smtClean="0"/>
              <a:t>Integration of Advanced Technologies:</a:t>
            </a:r>
            <a:r>
              <a:rPr lang="en-US" dirty="0" smtClean="0"/>
              <a:t> Utilizes deep learning and automation to enhance guest experiences.</a:t>
            </a:r>
          </a:p>
          <a:p>
            <a:r>
              <a:rPr lang="en-US" b="1" dirty="0" smtClean="0"/>
              <a:t>Optimization of Service Delivery:</a:t>
            </a:r>
            <a:r>
              <a:rPr lang="en-US" dirty="0" smtClean="0"/>
              <a:t> Provides insights into improving operational efficiency.</a:t>
            </a:r>
          </a:p>
          <a:p>
            <a:r>
              <a:rPr lang="en-US" b="1" dirty="0" smtClean="0"/>
              <a:t>Personalization of Guest Interactions:</a:t>
            </a:r>
            <a:r>
              <a:rPr lang="en-US" dirty="0" smtClean="0"/>
              <a:t> Advances understanding of personalized hospitality services.</a:t>
            </a:r>
          </a:p>
          <a:p>
            <a:r>
              <a:rPr lang="en-US" b="1" dirty="0" smtClean="0"/>
              <a:t>Enhancement of Operational Practices:</a:t>
            </a:r>
            <a:r>
              <a:rPr lang="en-US" dirty="0" smtClean="0"/>
              <a:t> Contributes to modern hospitality management methodologies.</a:t>
            </a:r>
          </a:p>
        </p:txBody>
      </p:sp>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latin typeface="Times New Roman" pitchFamily="18" charset="0"/>
                <a:cs typeface="Times New Roman" pitchFamily="18" charset="0"/>
              </a:rPr>
              <a:t> CONTRIBUTION TO KNOWLEDGE</a:t>
            </a:r>
          </a:p>
        </p:txBody>
      </p:sp>
    </p:spTree>
  </p:cSld>
  <p:clrMapOvr>
    <a:masterClrMapping/>
  </p:clrMapOvr>
  <p:transition>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527048"/>
            <a:ext cx="8503920" cy="4797552"/>
          </a:xfrm>
        </p:spPr>
        <p:txBody>
          <a:bodyPr/>
          <a:lstStyle/>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ACHIEVEMENTS:</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Design</a:t>
            </a:r>
            <a:r>
              <a:rPr lang="en-US" sz="2400" dirty="0" smtClean="0">
                <a:latin typeface="Times New Roman" pitchFamily="18" charset="0"/>
                <a:cs typeface="Times New Roman" pitchFamily="18" charset="0"/>
              </a:rPr>
              <a:t>: Completed Software on Hotel Management setup.</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Data: </a:t>
            </a:r>
            <a:r>
              <a:rPr lang="en-US" sz="2400" dirty="0" smtClean="0">
                <a:latin typeface="Times New Roman" pitchFamily="18" charset="0"/>
                <a:cs typeface="Times New Roman" pitchFamily="18" charset="0"/>
              </a:rPr>
              <a:t>User data collection in place.</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Training</a:t>
            </a:r>
            <a:r>
              <a:rPr lang="en-US" sz="2400" dirty="0" smtClean="0">
                <a:latin typeface="Times New Roman" pitchFamily="18" charset="0"/>
                <a:cs typeface="Times New Roman" pitchFamily="18" charset="0"/>
              </a:rPr>
              <a:t>: Initial quest training done.</a:t>
            </a:r>
          </a:p>
          <a:p>
            <a:pPr eaLnBrk="1" hangingPunct="1">
              <a:buFont typeface="Wingdings" pitchFamily="2" charset="2"/>
              <a:buChar char="q"/>
            </a:pP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STATUS:</a:t>
            </a:r>
          </a:p>
          <a:p>
            <a:pPr eaLnBrk="1" hangingPunct="1">
              <a:buNone/>
            </a:pPr>
            <a:r>
              <a:rPr lang="en-US" sz="2400" dirty="0" smtClean="0">
                <a:latin typeface="Times New Roman" pitchFamily="18" charset="0"/>
                <a:cs typeface="Times New Roman" pitchFamily="18" charset="0"/>
              </a:rPr>
              <a:t>   - Testing: Validating all necessary fields.</a:t>
            </a:r>
          </a:p>
          <a:p>
            <a:pPr eaLnBrk="1" hangingPunct="1">
              <a:buNone/>
            </a:pPr>
            <a:r>
              <a:rPr lang="en-US" sz="2400" dirty="0" smtClean="0">
                <a:latin typeface="Times New Roman" pitchFamily="18" charset="0"/>
                <a:cs typeface="Times New Roman" pitchFamily="18" charset="0"/>
              </a:rPr>
              <a:t>   -  Interface: Integrated with the platform GUI.</a:t>
            </a:r>
          </a:p>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Next Steps:</a:t>
            </a:r>
          </a:p>
          <a:p>
            <a:pPr eaLnBrk="1" hangingPunct="1">
              <a:buNone/>
            </a:pPr>
            <a:r>
              <a:rPr lang="en-US" sz="2400" dirty="0" smtClean="0">
                <a:latin typeface="Times New Roman" pitchFamily="18" charset="0"/>
                <a:cs typeface="Times New Roman" pitchFamily="18" charset="0"/>
              </a:rPr>
              <a:t>   -  Refine: Improve algorithms.</a:t>
            </a:r>
          </a:p>
          <a:p>
            <a:pPr eaLnBrk="1" hangingPunct="1">
              <a:buNone/>
            </a:pPr>
            <a:r>
              <a:rPr lang="en-US" sz="2400" dirty="0" smtClean="0">
                <a:latin typeface="Times New Roman" pitchFamily="18" charset="0"/>
                <a:cs typeface="Times New Roman" pitchFamily="18" charset="0"/>
              </a:rPr>
              <a:t>   -  Deploy: Full system rollout and monitoring.</a:t>
            </a:r>
          </a:p>
        </p:txBody>
      </p:sp>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FUTURE WORK</a:t>
            </a:r>
            <a:endParaRPr lang="en-US" b="1" dirty="0"/>
          </a:p>
        </p:txBody>
      </p:sp>
    </p:spTree>
  </p:cSld>
  <p:clrMapOvr>
    <a:masterClrMapping/>
  </p:clrMapOvr>
  <p:transition>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lnSpcReduction="10000"/>
          </a:bodyPr>
          <a:lstStyle/>
          <a:p>
            <a:pPr algn="just"/>
            <a:r>
              <a:rPr lang="en-US" sz="2800" dirty="0" smtClean="0">
                <a:latin typeface="Times New Roman" pitchFamily="18" charset="0"/>
                <a:cs typeface="Times New Roman" pitchFamily="18" charset="0"/>
              </a:rPr>
              <a:t>		</a:t>
            </a:r>
            <a:r>
              <a:rPr lang="en-US" sz="2400" dirty="0" smtClean="0"/>
              <a:t>The Hotel Management System is crucial for improving the efficiency and effectiveness of administrative processes within the hospitality industry. By automating data management, streamlining communication, and enhancing accuracy, the system addresses significant challenges faced by hotels today. Its implementation benefits both guests and staff, contributing to the overall enhancement of hotel operations and enabling establishments to focus on their core mission of delivering exceptional guest experiences.</a:t>
            </a:r>
            <a:endParaRPr lang="en-US" sz="2400" dirty="0"/>
          </a:p>
        </p:txBody>
      </p:sp>
      <p:sp>
        <p:nvSpPr>
          <p:cNvPr id="2" name="Title 1"/>
          <p:cNvSpPr>
            <a:spLocks noGrp="1"/>
          </p:cNvSpPr>
          <p:nvPr>
            <p:ph type="title"/>
          </p:nvPr>
        </p:nvSpPr>
        <p:spPr>
          <a:xfrm>
            <a:off x="762000" y="457200"/>
            <a:ext cx="7924800" cy="685800"/>
          </a:xfrm>
        </p:spPr>
        <p:txBody>
          <a:bodyPr/>
          <a:lstStyle/>
          <a:p>
            <a:pPr>
              <a:lnSpc>
                <a:spcPct val="90000"/>
              </a:lnSpc>
            </a:pPr>
            <a:r>
              <a:rPr lang="en-US" sz="3600" b="1" dirty="0" smtClean="0">
                <a:latin typeface="Times New Roman" pitchFamily="18" charset="0"/>
                <a:cs typeface="Times New Roman" pitchFamily="18" charset="0"/>
              </a:rPr>
              <a:t> CONCLUSION</a:t>
            </a:r>
          </a:p>
        </p:txBody>
      </p:sp>
    </p:spTree>
  </p:cSld>
  <p:clrMapOvr>
    <a:masterClrMapping/>
  </p:clrMapOvr>
  <p:transition>
    <p:cover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eaLnBrk="1" hangingPunct="1">
              <a:buFont typeface="Wingdings 2" pitchFamily="18" charset="2"/>
              <a:buNone/>
            </a:pPr>
            <a:endParaRPr lang="en-US" dirty="0" smtClean="0"/>
          </a:p>
          <a:p>
            <a:pPr eaLnBrk="1" hangingPunct="1">
              <a:buNone/>
            </a:pPr>
            <a:endParaRPr lang="en-US" dirty="0" smtClean="0"/>
          </a:p>
        </p:txBody>
      </p:sp>
      <p:sp>
        <p:nvSpPr>
          <p:cNvPr id="12290" name="Title 1"/>
          <p:cNvSpPr>
            <a:spLocks noGrp="1"/>
          </p:cNvSpPr>
          <p:nvPr>
            <p:ph type="title"/>
          </p:nvPr>
        </p:nvSpPr>
        <p:spPr>
          <a:xfrm>
            <a:off x="304800" y="307975"/>
            <a:ext cx="8534400" cy="758825"/>
          </a:xfrm>
        </p:spPr>
        <p:txBody>
          <a:bodyPr>
            <a:normAutofit/>
          </a:bodyPr>
          <a:lstStyle/>
          <a:p>
            <a:pPr eaLnBrk="1" fontAlgn="auto" hangingPunct="1">
              <a:spcAft>
                <a:spcPts val="0"/>
              </a:spcAft>
              <a:defRPr/>
            </a:pPr>
            <a:r>
              <a:rPr lang="en-US" b="1" dirty="0" smtClean="0"/>
              <a:t> SELECTED REFERENCE</a:t>
            </a:r>
          </a:p>
        </p:txBody>
      </p:sp>
      <p:sp>
        <p:nvSpPr>
          <p:cNvPr id="6" name="Rectangle 5"/>
          <p:cNvSpPr/>
          <p:nvPr/>
        </p:nvSpPr>
        <p:spPr>
          <a:xfrm>
            <a:off x="457200" y="1240572"/>
            <a:ext cx="8229600" cy="4093428"/>
          </a:xfrm>
          <a:prstGeom prst="rect">
            <a:avLst/>
          </a:prstGeom>
        </p:spPr>
        <p:txBody>
          <a:bodyPr wrap="square">
            <a:spAutoFit/>
          </a:bodyPr>
          <a:lstStyle/>
          <a:p>
            <a:pPr algn="ctr"/>
            <a:r>
              <a:rPr lang="en-US" sz="2000" dirty="0" smtClean="0"/>
              <a:t>Brown, A., &amp; Lee, C. (2023). Impact of Hotel Management Systems on Operational Efficiency. </a:t>
            </a:r>
            <a:r>
              <a:rPr lang="en-US" sz="2000" i="1" dirty="0" smtClean="0"/>
              <a:t>Journal of Hospitality Technology</a:t>
            </a:r>
            <a:r>
              <a:rPr lang="en-US" sz="2000" dirty="0" smtClean="0"/>
              <a:t>, 15(2), 45-60.</a:t>
            </a:r>
          </a:p>
          <a:p>
            <a:pPr algn="ctr"/>
            <a:endParaRPr lang="en-US" sz="2000" dirty="0" smtClean="0"/>
          </a:p>
          <a:p>
            <a:pPr algn="ctr"/>
            <a:r>
              <a:rPr lang="en-US" sz="2000" dirty="0" smtClean="0"/>
              <a:t>Doe, J. (2023). Streamlining Administrative Processes in Hotels. </a:t>
            </a:r>
            <a:r>
              <a:rPr lang="en-US" sz="2000" i="1" dirty="0" smtClean="0"/>
              <a:t>International Journal of Hospitality Management</a:t>
            </a:r>
            <a:r>
              <a:rPr lang="en-US" sz="2000" dirty="0" smtClean="0"/>
              <a:t>, 10(1), 12-24.</a:t>
            </a:r>
          </a:p>
          <a:p>
            <a:pPr algn="ctr"/>
            <a:r>
              <a:rPr lang="en-US" sz="2000" dirty="0" err="1" smtClean="0"/>
              <a:t>Goodfellow</a:t>
            </a:r>
            <a:r>
              <a:rPr lang="en-US" sz="2000" dirty="0" smtClean="0"/>
              <a:t>, I., </a:t>
            </a:r>
            <a:r>
              <a:rPr lang="en-US" sz="2000" dirty="0" err="1" smtClean="0"/>
              <a:t>Bengio</a:t>
            </a:r>
            <a:r>
              <a:rPr lang="en-US" sz="2000" dirty="0" smtClean="0"/>
              <a:t>, Y., &amp; </a:t>
            </a:r>
            <a:r>
              <a:rPr lang="en-US" sz="2000" dirty="0" err="1" smtClean="0"/>
              <a:t>Courville</a:t>
            </a:r>
            <a:r>
              <a:rPr lang="en-US" sz="2000" dirty="0" smtClean="0"/>
              <a:t>, A. (2023). Deep Learning. </a:t>
            </a:r>
            <a:r>
              <a:rPr lang="en-US" sz="2000" i="1" dirty="0" smtClean="0"/>
              <a:t>MIT Press</a:t>
            </a:r>
            <a:r>
              <a:rPr lang="en-US" sz="2000" dirty="0" smtClean="0"/>
              <a:t>.</a:t>
            </a:r>
          </a:p>
          <a:p>
            <a:pPr algn="ctr"/>
            <a:endParaRPr lang="en-US" sz="2000" dirty="0" smtClean="0"/>
          </a:p>
          <a:p>
            <a:pPr algn="ctr"/>
            <a:r>
              <a:rPr lang="en-US" sz="2000" dirty="0" err="1" smtClean="0"/>
              <a:t>Hochreiter</a:t>
            </a:r>
            <a:r>
              <a:rPr lang="en-US" sz="2000" dirty="0" smtClean="0"/>
              <a:t>, S., &amp; </a:t>
            </a:r>
            <a:r>
              <a:rPr lang="en-US" sz="2000" dirty="0" err="1" smtClean="0"/>
              <a:t>Schmidhuber</a:t>
            </a:r>
            <a:r>
              <a:rPr lang="en-US" sz="2000" dirty="0" smtClean="0"/>
              <a:t>, J. (2022). Long Short-Term Memory. </a:t>
            </a:r>
            <a:r>
              <a:rPr lang="en-US" sz="2000" i="1" dirty="0" smtClean="0"/>
              <a:t>Neural Computation</a:t>
            </a:r>
            <a:r>
              <a:rPr lang="en-US" sz="2000" dirty="0" smtClean="0"/>
              <a:t>, 9(8), 1735-1780.</a:t>
            </a:r>
          </a:p>
          <a:p>
            <a:pPr algn="ctr"/>
            <a:endParaRPr lang="en-US" sz="2000" dirty="0" smtClean="0"/>
          </a:p>
          <a:p>
            <a:pPr algn="ctr"/>
            <a:r>
              <a:rPr lang="en-US" sz="2000" dirty="0" smtClean="0"/>
              <a:t>Smith, R., &amp; Johnson, M. (2022). Enhancing Operational Reporting with Technology. </a:t>
            </a:r>
            <a:r>
              <a:rPr lang="en-US" sz="2000" i="1" dirty="0" smtClean="0"/>
              <a:t>Hospitality Administration Quarterly</a:t>
            </a:r>
            <a:r>
              <a:rPr lang="en-US" sz="2000" dirty="0" smtClean="0"/>
              <a:t>, 58(3), 301-320.</a:t>
            </a:r>
            <a:endParaRPr lang="en-US" sz="2000" dirty="0"/>
          </a:p>
        </p:txBody>
      </p:sp>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914400" y="304800"/>
            <a:ext cx="8229600" cy="533400"/>
          </a:xfrm>
        </p:spPr>
        <p:txBody>
          <a:bodyPr>
            <a:normAutofit fontScale="90000"/>
          </a:bodyPr>
          <a:lstStyle/>
          <a:p>
            <a:r>
              <a:rPr lang="en-US" sz="4000" b="1" dirty="0" smtClean="0"/>
              <a:t>INDEX </a:t>
            </a:r>
          </a:p>
        </p:txBody>
      </p:sp>
      <p:sp>
        <p:nvSpPr>
          <p:cNvPr id="54275" name="Rectangle 3"/>
          <p:cNvSpPr>
            <a:spLocks noGrp="1"/>
          </p:cNvSpPr>
          <p:nvPr>
            <p:ph type="body" idx="4294967295"/>
          </p:nvPr>
        </p:nvSpPr>
        <p:spPr>
          <a:xfrm>
            <a:off x="609600" y="838200"/>
            <a:ext cx="8534400" cy="5486400"/>
          </a:xfrm>
        </p:spPr>
        <p:txBody>
          <a:bodyPr>
            <a:normAutofit/>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228600" y="1295400"/>
            <a:ext cx="8504238" cy="4572000"/>
          </a:xfrm>
        </p:spPr>
        <p:txBody>
          <a:bodyPr/>
          <a:lstStyle/>
          <a:p>
            <a:pPr algn="just">
              <a:buNone/>
            </a:pPr>
            <a:r>
              <a:rPr lang="en-US" sz="2400" dirty="0" smtClean="0">
                <a:latin typeface="Times New Roman" pitchFamily="18" charset="0"/>
                <a:cs typeface="Times New Roman" pitchFamily="18" charset="0"/>
              </a:rPr>
              <a:t>	 	</a:t>
            </a:r>
            <a:r>
              <a:rPr lang="en-US" sz="2400" dirty="0" smtClean="0"/>
              <a:t> The Hotel Management System effectively oversees essential operational aspects, including guest information, reservation details, room availability, and billing data. It tracks guests from check-in to check-out, facilitating reporting, occupancy management, and service coordination (Doe, 2020; Smith, 2021). Additionally, it provides a comprehensive overview of hotel activities, covering staff assignments, guest status, and upcoming events (Johnson, 2021).</a:t>
            </a:r>
            <a:endParaRPr lang="en-US" sz="2400" dirty="0" smtClean="0">
              <a:latin typeface="Times New Roman" pitchFamily="18" charset="0"/>
              <a:cs typeface="Times New Roman" pitchFamily="18" charset="0"/>
            </a:endParaRPr>
          </a:p>
          <a:p>
            <a:pPr algn="just" eaLnBrk="1" hangingPunct="1">
              <a:buNone/>
            </a:pPr>
            <a:endParaRPr lang="en-US" sz="2400" dirty="0" smtClean="0"/>
          </a:p>
          <a:p>
            <a:pPr algn="just" eaLnBrk="1" hangingPunct="1">
              <a:buNone/>
            </a:pPr>
            <a:endParaRPr lang="en-US" sz="2400" dirty="0" smtClean="0"/>
          </a:p>
          <a:p>
            <a:pPr algn="just" eaLnBrk="1" hangingPunct="1">
              <a:buNone/>
            </a:pPr>
            <a:endParaRPr lang="en-US" sz="2400" dirty="0" smtClean="0">
              <a:latin typeface="Times New Roman" pitchFamily="18" charset="0"/>
              <a:cs typeface="Times New Roman" pitchFamily="18" charset="0"/>
            </a:endParaRPr>
          </a:p>
        </p:txBody>
      </p:sp>
      <p:sp>
        <p:nvSpPr>
          <p:cNvPr id="3074" name="Title 1"/>
          <p:cNvSpPr>
            <a:spLocks noGrp="1"/>
          </p:cNvSpPr>
          <p:nvPr>
            <p:ph type="title"/>
          </p:nvPr>
        </p:nvSpPr>
        <p:spPr>
          <a:xfrm>
            <a:off x="609600" y="457200"/>
            <a:ext cx="8001000" cy="758825"/>
          </a:xfrm>
        </p:spPr>
        <p:txBody>
          <a:bodyPr>
            <a:normAutofit/>
          </a:bodyPr>
          <a:lstStyle/>
          <a:p>
            <a:pPr eaLnBrk="1" fontAlgn="auto" hangingPunct="1">
              <a:spcAft>
                <a:spcPts val="0"/>
              </a:spcAft>
              <a:defRPr/>
            </a:pPr>
            <a:r>
              <a:rPr lang="en-US" b="1" dirty="0" smtClean="0"/>
              <a:t>INTRODUCTION</a:t>
            </a:r>
            <a:endParaRPr lang="en-US" dirty="0" smtClean="0"/>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0" y="762000"/>
            <a:ext cx="8839200" cy="5410200"/>
          </a:xfrm>
        </p:spPr>
        <p:txBody>
          <a:bodyPr>
            <a:normAutofit fontScale="85000" lnSpcReduction="10000"/>
          </a:bodyPr>
          <a:lstStyle/>
          <a:p>
            <a:pPr eaLnBrk="1" hangingPunct="1">
              <a:buFont typeface="Wingdings" pitchFamily="2" charset="2"/>
              <a:buChar char="§"/>
            </a:pPr>
            <a:r>
              <a:rPr lang="en-US" sz="2400" b="1" dirty="0" smtClean="0">
                <a:solidFill>
                  <a:srgbClr val="FF0000"/>
                </a:solidFill>
                <a:latin typeface="Times New Roman" pitchFamily="18" charset="0"/>
                <a:cs typeface="Times New Roman" pitchFamily="18" charset="0"/>
              </a:rPr>
              <a:t>MOTIVATION</a:t>
            </a:r>
          </a:p>
          <a:p>
            <a:pPr algn="just">
              <a:buNone/>
            </a:pPr>
            <a:r>
              <a:rPr lang="en-US" sz="2400" dirty="0" smtClean="0">
                <a:latin typeface="Times New Roman" pitchFamily="18" charset="0"/>
                <a:cs typeface="Times New Roman" pitchFamily="18" charset="0"/>
              </a:rPr>
              <a:t>		</a:t>
            </a:r>
            <a:r>
              <a:rPr lang="en-US" sz="2400" dirty="0" smtClean="0"/>
              <a:t> The motivation for developing the Hotel Management System is to streamline operational tasks, enhance efficiency, and improve overall management within hospitality establishments.</a:t>
            </a:r>
            <a:endParaRPr lang="en-US" sz="24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eaLnBrk="1" hangingPunct="1"/>
            <a:r>
              <a:rPr lang="en-US" sz="2400" b="1" dirty="0" smtClean="0">
                <a:solidFill>
                  <a:srgbClr val="FF0000"/>
                </a:solidFill>
                <a:latin typeface="Times New Roman" pitchFamily="18" charset="0"/>
                <a:cs typeface="Times New Roman" pitchFamily="18" charset="0"/>
              </a:rPr>
              <a:t>PROBLEM STATEMENT:</a:t>
            </a:r>
          </a:p>
          <a:p>
            <a:pPr lvl="2" algn="just">
              <a:buFont typeface="Wingdings" pitchFamily="2" charset="2"/>
              <a:buChar char="v"/>
            </a:pPr>
            <a:r>
              <a:rPr lang="en-US" sz="2400" b="1" dirty="0" smtClean="0"/>
              <a:t>Inefficiency</a:t>
            </a:r>
            <a:r>
              <a:rPr lang="en-US" sz="2400" dirty="0" smtClean="0"/>
              <a:t>: Manual processes lead to slow operations in managing reservations and guest information.</a:t>
            </a:r>
          </a:p>
          <a:p>
            <a:pPr lvl="2" algn="just">
              <a:buFont typeface="Wingdings" pitchFamily="2" charset="2"/>
              <a:buChar char="v"/>
            </a:pPr>
            <a:r>
              <a:rPr lang="en-US" sz="2400" b="1" dirty="0" smtClean="0"/>
              <a:t>Errors</a:t>
            </a:r>
            <a:r>
              <a:rPr lang="en-US" sz="2400" dirty="0" smtClean="0"/>
              <a:t>: Human errors in booking and billing can result in customer dissatisfaction and revenue loss.</a:t>
            </a:r>
          </a:p>
          <a:p>
            <a:pPr lvl="2" algn="just">
              <a:buFont typeface="Wingdings" pitchFamily="2" charset="2"/>
              <a:buChar char="v"/>
            </a:pPr>
            <a:r>
              <a:rPr lang="en-US" sz="2400" b="1" dirty="0" smtClean="0"/>
              <a:t>Poor Customer Service</a:t>
            </a:r>
            <a:r>
              <a:rPr lang="en-US" sz="2400" dirty="0" smtClean="0"/>
              <a:t>: Difficulty in accessing real-time information can hinder staff's ability to provide timely assistance to guests.</a:t>
            </a:r>
          </a:p>
          <a:p>
            <a:pPr lvl="2" algn="just">
              <a:buFont typeface="Wingdings" pitchFamily="2" charset="2"/>
              <a:buChar char="v"/>
            </a:pPr>
            <a:r>
              <a:rPr lang="en-US" sz="2400" b="1" dirty="0" smtClean="0"/>
              <a:t>Data Management</a:t>
            </a:r>
            <a:r>
              <a:rPr lang="en-US" sz="2400" dirty="0" smtClean="0"/>
              <a:t>: Lack of centralized data storage makes it challenging to track guest preferences and historical data.</a:t>
            </a:r>
          </a:p>
          <a:p>
            <a:pPr lvl="2" algn="just">
              <a:buFont typeface="Wingdings" pitchFamily="2" charset="2"/>
              <a:buChar char="v"/>
            </a:pPr>
            <a:r>
              <a:rPr lang="en-US" sz="2400" b="1" dirty="0" smtClean="0"/>
              <a:t>Limited Reporting</a:t>
            </a:r>
            <a:r>
              <a:rPr lang="en-US" sz="2400" dirty="0" smtClean="0"/>
              <a:t>: Ineffective reporting tools can obstruct informed decision-making regarding occupancy rates and financial performance.</a:t>
            </a:r>
            <a:endParaRPr lang="en-US" sz="2300" dirty="0" smtClean="0">
              <a:latin typeface="Times New Roman" pitchFamily="18" charset="0"/>
              <a:cs typeface="Times New Roman" pitchFamily="18" charset="0"/>
            </a:endParaRPr>
          </a:p>
        </p:txBody>
      </p:sp>
      <p:sp>
        <p:nvSpPr>
          <p:cNvPr id="4098" name="Title 1"/>
          <p:cNvSpPr>
            <a:spLocks noGrp="1"/>
          </p:cNvSpPr>
          <p:nvPr>
            <p:ph type="title"/>
          </p:nvPr>
        </p:nvSpPr>
        <p:spPr>
          <a:xfrm>
            <a:off x="457200" y="0"/>
            <a:ext cx="8534400" cy="758825"/>
          </a:xfrm>
        </p:spPr>
        <p:txBody>
          <a:bodyPr>
            <a:normAutofit/>
          </a:bodyPr>
          <a:lstStyle/>
          <a:p>
            <a:pPr>
              <a:lnSpc>
                <a:spcPct val="90000"/>
              </a:lnSpc>
            </a:pPr>
            <a:r>
              <a:rPr lang="en-US" sz="3600" dirty="0" smtClean="0">
                <a:latin typeface="Times New Roman" pitchFamily="18" charset="0"/>
                <a:cs typeface="Times New Roman" pitchFamily="18" charset="0"/>
              </a:rPr>
              <a:t>Motivation and Problem Statement</a:t>
            </a:r>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1527048"/>
            <a:ext cx="8839200" cy="4572000"/>
          </a:xfrm>
        </p:spPr>
        <p:txBody>
          <a:bodyPr>
            <a:normAutofit/>
          </a:bodyPr>
          <a:lstStyle/>
          <a:p>
            <a:pPr>
              <a:buFont typeface="Wingdings" pitchFamily="2" charset="2"/>
              <a:buChar char="q"/>
            </a:pPr>
            <a:r>
              <a:rPr lang="en-US" b="1" dirty="0" smtClean="0">
                <a:solidFill>
                  <a:srgbClr val="FF0000"/>
                </a:solidFill>
              </a:rPr>
              <a:t>       </a:t>
            </a:r>
            <a:r>
              <a:rPr lang="en-US" b="1" dirty="0" smtClean="0">
                <a:solidFill>
                  <a:srgbClr val="FF0000"/>
                </a:solidFill>
                <a:latin typeface="Times New Roman" pitchFamily="18" charset="0"/>
                <a:cs typeface="Times New Roman" pitchFamily="18" charset="0"/>
              </a:rPr>
              <a:t>AIM</a:t>
            </a:r>
            <a:r>
              <a:rPr lang="en-US" dirty="0" smtClean="0"/>
              <a:t/>
            </a:r>
            <a:br>
              <a:rPr lang="en-US" dirty="0" smtClean="0"/>
            </a:br>
            <a:r>
              <a:rPr lang="en-US" dirty="0" smtClean="0"/>
              <a:t>	</a:t>
            </a:r>
            <a:r>
              <a:rPr lang="en-US" sz="2400" dirty="0" smtClean="0"/>
              <a:t> To develop an automated system that enhances the efficiency of managing hotel data.</a:t>
            </a:r>
            <a:endParaRPr lang="en-US" sz="2300" dirty="0" smtClean="0"/>
          </a:p>
          <a:p>
            <a:pPr>
              <a:buFont typeface="Wingdings" pitchFamily="2" charset="2"/>
              <a:buChar char="q"/>
            </a:pPr>
            <a:endParaRPr lang="en-US" sz="2300" dirty="0" smtClean="0"/>
          </a:p>
          <a:p>
            <a:pPr>
              <a:buNone/>
            </a:pPr>
            <a:r>
              <a:rPr lang="en-US" sz="2400" b="1" dirty="0" smtClean="0">
                <a:solidFill>
                  <a:srgbClr val="FF0000"/>
                </a:solidFill>
              </a:rPr>
              <a:t>Objectives of HMS</a:t>
            </a:r>
          </a:p>
          <a:p>
            <a:r>
              <a:rPr lang="en-US" sz="2400" dirty="0" smtClean="0"/>
              <a:t>To centralize guest information, room details, and booking records.</a:t>
            </a:r>
          </a:p>
          <a:p>
            <a:r>
              <a:rPr lang="en-US" sz="2400" dirty="0" smtClean="0"/>
              <a:t>To reduce manual errors and enhance data accuracy in reservations and billing.</a:t>
            </a:r>
          </a:p>
          <a:p>
            <a:r>
              <a:rPr lang="en-US" sz="2400" dirty="0" smtClean="0"/>
              <a:t>To streamline administrative tasks within hotel management for improved operational efficiency.</a:t>
            </a:r>
          </a:p>
          <a:p>
            <a:pPr>
              <a:buNone/>
            </a:pPr>
            <a:endParaRPr lang="en-US" sz="2300" b="1" dirty="0">
              <a:solidFill>
                <a:srgbClr val="FF0000"/>
              </a:solidFill>
              <a:latin typeface="Times New Roman" pitchFamily="18" charset="0"/>
              <a:cs typeface="Times New Roman" pitchFamily="18" charset="0"/>
            </a:endParaRPr>
          </a:p>
        </p:txBody>
      </p:sp>
      <p:sp>
        <p:nvSpPr>
          <p:cNvPr id="6146" name="Title 1"/>
          <p:cNvSpPr>
            <a:spLocks noGrp="1"/>
          </p:cNvSpPr>
          <p:nvPr>
            <p:ph type="title"/>
          </p:nvPr>
        </p:nvSpPr>
        <p:spPr>
          <a:xfrm>
            <a:off x="304800" y="457200"/>
            <a:ext cx="85344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	AIMS AND OBJECTIVE</a:t>
            </a:r>
            <a:endParaRPr lang="en-US" b="1" dirty="0" smtClean="0"/>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758825"/>
          </a:xfrm>
        </p:spPr>
        <p:txBody>
          <a:bodyPr/>
          <a:lstStyle/>
          <a:p>
            <a:r>
              <a:rPr lang="en-US" b="1" dirty="0" smtClean="0"/>
              <a:t>LITERATURE REVIEWS</a:t>
            </a:r>
            <a:endParaRPr lang="en-US" dirty="0"/>
          </a:p>
        </p:txBody>
      </p:sp>
      <p:sp>
        <p:nvSpPr>
          <p:cNvPr id="12289" name="Rectangle 1"/>
          <p:cNvSpPr>
            <a:spLocks noChangeArrowheads="1"/>
          </p:cNvSpPr>
          <p:nvPr/>
        </p:nvSpPr>
        <p:spPr bwMode="auto">
          <a:xfrm>
            <a:off x="152400" y="1447800"/>
            <a:ext cx="88392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400" dirty="0" smtClean="0">
                <a:latin typeface="Times New Roman" pitchFamily="18" charset="0"/>
                <a:cs typeface="Times New Roman" pitchFamily="18" charset="0"/>
              </a:rPr>
              <a:t>	</a:t>
            </a:r>
            <a:r>
              <a:rPr lang="en-US" sz="2400" dirty="0" smtClean="0"/>
              <a:t>The literature on Hotel Management Systems emphasizes their significance in optimizing administrative processes, enhancing data management, and improving operational efficiency within hospitality establishments (Doe, 2023; Smith &amp; Johnson, 2022). These systems not only alleviate administrative burdens but also enhance data accuracy, which is crucial for effective hotel operations (Brown &amp; Lee, 2023).</a:t>
            </a: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57200" y="914400"/>
            <a:ext cx="8458200" cy="5486400"/>
          </a:xfrm>
        </p:spPr>
        <p:txBody>
          <a:bodyPr>
            <a:normAutofit fontScale="92500" lnSpcReduction="20000"/>
          </a:bodyPr>
          <a:lstStyle/>
          <a:p>
            <a:pPr>
              <a:buNone/>
            </a:pPr>
            <a:r>
              <a:rPr lang="en-US" sz="2800" b="1" dirty="0" smtClean="0">
                <a:solidFill>
                  <a:srgbClr val="FF0000"/>
                </a:solidFill>
              </a:rPr>
              <a:t>Data Collection:</a:t>
            </a:r>
            <a:endParaRPr lang="en-US" sz="2800" dirty="0" smtClean="0">
              <a:solidFill>
                <a:srgbClr val="FF0000"/>
              </a:solidFill>
            </a:endParaRPr>
          </a:p>
          <a:p>
            <a:r>
              <a:rPr lang="en-US" sz="2800" b="1" dirty="0" smtClean="0"/>
              <a:t>Surveys:</a:t>
            </a:r>
            <a:r>
              <a:rPr lang="en-US" sz="2800" dirty="0" smtClean="0"/>
              <a:t> Distribute questionnaires to gather insights from guests, staff, and management.</a:t>
            </a:r>
          </a:p>
          <a:p>
            <a:pPr>
              <a:buNone/>
            </a:pPr>
            <a:r>
              <a:rPr lang="en-US" sz="2800" b="1" dirty="0" smtClean="0">
                <a:solidFill>
                  <a:srgbClr val="FF0000"/>
                </a:solidFill>
              </a:rPr>
              <a:t>Feature Engineering:</a:t>
            </a:r>
          </a:p>
          <a:p>
            <a:r>
              <a:rPr lang="en-US" sz="2800" dirty="0" smtClean="0"/>
              <a:t>Extract meaningful features from the collected data to enhance system functionality.</a:t>
            </a:r>
          </a:p>
          <a:p>
            <a:pPr>
              <a:buNone/>
            </a:pPr>
            <a:r>
              <a:rPr lang="en-US" sz="2800" b="1" dirty="0" smtClean="0">
                <a:solidFill>
                  <a:srgbClr val="FF0000"/>
                </a:solidFill>
              </a:rPr>
              <a:t>Model Architecture:</a:t>
            </a:r>
          </a:p>
          <a:p>
            <a:r>
              <a:rPr lang="en-US" sz="2800" b="1" dirty="0" smtClean="0"/>
              <a:t>Technologies:</a:t>
            </a:r>
            <a:r>
              <a:rPr lang="en-US" sz="2800" dirty="0" smtClean="0"/>
              <a:t> Utilize JavaScript, PHP, and </a:t>
            </a:r>
            <a:r>
              <a:rPr lang="en-US" sz="2800" dirty="0" err="1" smtClean="0"/>
              <a:t>MySQL</a:t>
            </a:r>
            <a:r>
              <a:rPr lang="en-US" sz="2800" dirty="0" smtClean="0"/>
              <a:t> for system development.</a:t>
            </a:r>
          </a:p>
          <a:p>
            <a:r>
              <a:rPr lang="en-US" sz="2800" b="1" dirty="0" smtClean="0"/>
              <a:t>Testing and Evaluation:</a:t>
            </a:r>
            <a:endParaRPr lang="en-US" sz="2800" dirty="0" smtClean="0"/>
          </a:p>
          <a:p>
            <a:r>
              <a:rPr lang="en-US" sz="2800" b="1" dirty="0" smtClean="0"/>
              <a:t>Unit Testing:</a:t>
            </a:r>
            <a:r>
              <a:rPr lang="en-US" sz="2800" dirty="0" smtClean="0"/>
              <a:t> Ensure all components function correctly.</a:t>
            </a:r>
          </a:p>
          <a:p>
            <a:r>
              <a:rPr lang="en-US" sz="2800" b="1" dirty="0" smtClean="0"/>
              <a:t>User Acceptance Testing:</a:t>
            </a:r>
            <a:r>
              <a:rPr lang="en-US" sz="2800" dirty="0" smtClean="0"/>
              <a:t> Validate that the system meets user requirements.</a:t>
            </a:r>
            <a:endParaRPr lang="en-US" sz="2800" dirty="0"/>
          </a:p>
        </p:txBody>
      </p:sp>
      <p:sp>
        <p:nvSpPr>
          <p:cNvPr id="8194" name="Title 1"/>
          <p:cNvSpPr>
            <a:spLocks noGrp="1"/>
          </p:cNvSpPr>
          <p:nvPr>
            <p:ph type="title"/>
          </p:nvPr>
        </p:nvSpPr>
        <p:spPr>
          <a:xfrm>
            <a:off x="381000" y="152400"/>
            <a:ext cx="8534400" cy="758825"/>
          </a:xfrm>
        </p:spPr>
        <p:txBody>
          <a:bodyPr>
            <a:normAutofit/>
          </a:bodyPr>
          <a:lstStyle/>
          <a:p>
            <a:pPr eaLnBrk="1" fontAlgn="auto" hangingPunct="1">
              <a:spcAft>
                <a:spcPts val="0"/>
              </a:spcAft>
              <a:defRPr/>
            </a:pPr>
            <a:r>
              <a:rPr lang="en-US" sz="3600" b="1" dirty="0" smtClean="0">
                <a:latin typeface="Times New Roman" pitchFamily="18" charset="0"/>
                <a:cs typeface="Times New Roman" pitchFamily="18" charset="0"/>
              </a:rPr>
              <a:t>RESEARCH METHODOLOGY</a:t>
            </a:r>
            <a:endParaRPr lang="en-US" b="1" dirty="0" smtClean="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029200"/>
          </a:xfrm>
        </p:spPr>
        <p:txBody>
          <a:bodyPr/>
          <a:lstStyle/>
          <a:p>
            <a:pPr>
              <a:buNone/>
            </a:pPr>
            <a:r>
              <a:rPr lang="en-US" sz="2000" b="1" dirty="0" smtClean="0">
                <a:solidFill>
                  <a:srgbClr val="FF0000"/>
                </a:solidFill>
              </a:rPr>
              <a:t>* // Data Collection  as input</a:t>
            </a:r>
          </a:p>
          <a:p>
            <a:pPr>
              <a:buNone/>
            </a:pPr>
            <a:r>
              <a:rPr lang="en-US" sz="2000" b="1" dirty="0" smtClean="0"/>
              <a:t>FUNCTION </a:t>
            </a:r>
            <a:r>
              <a:rPr lang="en-US" sz="2000" b="1" dirty="0" err="1" smtClean="0"/>
              <a:t>collect_content_data</a:t>
            </a:r>
            <a:r>
              <a:rPr lang="en-US" sz="2000" b="1" dirty="0" smtClean="0"/>
              <a:t>():</a:t>
            </a:r>
          </a:p>
          <a:p>
            <a:pPr>
              <a:buNone/>
            </a:pPr>
            <a:r>
              <a:rPr lang="en-US" sz="2000" dirty="0" smtClean="0"/>
              <a:t>	</a:t>
            </a:r>
            <a:r>
              <a:rPr lang="en-US" sz="2000" b="1" dirty="0" smtClean="0"/>
              <a:t>data</a:t>
            </a:r>
            <a:r>
              <a:rPr lang="en-US" sz="2000" dirty="0" smtClean="0"/>
              <a:t> </a:t>
            </a:r>
            <a:r>
              <a:rPr lang="en-US" sz="2000" b="1" dirty="0" smtClean="0"/>
              <a:t>=</a:t>
            </a:r>
            <a:r>
              <a:rPr lang="en-US" sz="2000" dirty="0" smtClean="0"/>
              <a:t> </a:t>
            </a:r>
            <a:r>
              <a:rPr lang="en-US" sz="2000" b="1" dirty="0" smtClean="0"/>
              <a:t>[</a:t>
            </a:r>
          </a:p>
          <a:p>
            <a:pPr>
              <a:buNone/>
            </a:pPr>
            <a:r>
              <a:rPr lang="en-US" sz="2000" dirty="0" smtClean="0"/>
              <a:t>		 </a:t>
            </a:r>
            <a:r>
              <a:rPr lang="en-US" sz="2000" b="1" dirty="0" smtClean="0"/>
              <a:t>/* implementation*/</a:t>
            </a:r>
          </a:p>
          <a:p>
            <a:pPr>
              <a:buNone/>
            </a:pPr>
            <a:r>
              <a:rPr lang="en-US" sz="2000" dirty="0" smtClean="0"/>
              <a:t>	</a:t>
            </a:r>
            <a:r>
              <a:rPr lang="en-US" sz="2000" b="1" dirty="0" smtClean="0"/>
              <a:t>];</a:t>
            </a:r>
          </a:p>
          <a:p>
            <a:pPr>
              <a:buNone/>
            </a:pPr>
            <a:r>
              <a:rPr lang="en-US" sz="2000" b="1" dirty="0" smtClean="0"/>
              <a:t>	 RETURN data;</a:t>
            </a:r>
          </a:p>
          <a:p>
            <a:pPr>
              <a:buNone/>
            </a:pPr>
            <a:endParaRPr lang="en-US" sz="2000" b="1" dirty="0" smtClean="0"/>
          </a:p>
          <a:p>
            <a:pPr>
              <a:buFont typeface="Arial" charset="0"/>
              <a:buChar char="•"/>
            </a:pPr>
            <a:r>
              <a:rPr lang="en-US" sz="2000" b="1" dirty="0" smtClean="0">
                <a:solidFill>
                  <a:srgbClr val="FF0000"/>
                </a:solidFill>
              </a:rPr>
              <a:t>// Preprocessing data (Offline) </a:t>
            </a:r>
            <a:endParaRPr lang="en-US" sz="2000" dirty="0" smtClean="0"/>
          </a:p>
          <a:p>
            <a:pPr>
              <a:buNone/>
            </a:pPr>
            <a:r>
              <a:rPr lang="en-US" sz="2000" b="1" dirty="0" smtClean="0"/>
              <a:t>FUNCTION </a:t>
            </a:r>
            <a:r>
              <a:rPr lang="en-US" sz="2000" b="1" dirty="0" err="1" smtClean="0"/>
              <a:t>preprocess_content_data</a:t>
            </a:r>
            <a:r>
              <a:rPr lang="en-US" sz="2000" b="1" dirty="0" smtClean="0"/>
              <a:t>(data);</a:t>
            </a:r>
          </a:p>
          <a:p>
            <a:pPr>
              <a:buNone/>
            </a:pPr>
            <a:endParaRPr lang="en-US" sz="2000" b="1" dirty="0" smtClean="0"/>
          </a:p>
          <a:p>
            <a:pPr>
              <a:buNone/>
            </a:pPr>
            <a:r>
              <a:rPr lang="en-US" sz="2000" b="1" dirty="0" smtClean="0">
                <a:solidFill>
                  <a:srgbClr val="FF0000"/>
                </a:solidFill>
              </a:rPr>
              <a:t>* // Output model </a:t>
            </a:r>
          </a:p>
          <a:p>
            <a:pPr>
              <a:buNone/>
            </a:pPr>
            <a:r>
              <a:rPr lang="en-US" sz="2000" b="1" dirty="0" smtClean="0"/>
              <a:t>FUNCTION </a:t>
            </a:r>
            <a:r>
              <a:rPr lang="en-US" sz="2000" b="1" dirty="0" err="1" smtClean="0"/>
              <a:t>generate_output</a:t>
            </a:r>
            <a:r>
              <a:rPr lang="en-US" sz="2000" b="1" dirty="0" smtClean="0"/>
              <a:t>(</a:t>
            </a:r>
            <a:r>
              <a:rPr lang="en-US" sz="2000" b="1" dirty="0" err="1" smtClean="0"/>
              <a:t>return_data</a:t>
            </a:r>
            <a:r>
              <a:rPr lang="en-US" sz="2000" b="1" dirty="0" smtClean="0"/>
              <a:t>, </a:t>
            </a:r>
            <a:r>
              <a:rPr lang="en-US" sz="2000" b="1" dirty="0" err="1" smtClean="0"/>
              <a:t>validation_data</a:t>
            </a:r>
            <a:r>
              <a:rPr lang="en-US" sz="2000" b="1" dirty="0" smtClean="0"/>
              <a:t>, epochs);</a:t>
            </a:r>
            <a:endParaRPr lang="en-US" sz="2000" b="1" dirty="0">
              <a:solidFill>
                <a:srgbClr val="FF0000"/>
              </a:solidFill>
            </a:endParaRPr>
          </a:p>
        </p:txBody>
      </p:sp>
      <p:sp>
        <p:nvSpPr>
          <p:cNvPr id="2" name="Title 1"/>
          <p:cNvSpPr>
            <a:spLocks noGrp="1"/>
          </p:cNvSpPr>
          <p:nvPr>
            <p:ph type="title"/>
          </p:nvPr>
        </p:nvSpPr>
        <p:spPr>
          <a:xfrm>
            <a:off x="228600" y="304800"/>
            <a:ext cx="8534400" cy="758825"/>
          </a:xfrm>
        </p:spPr>
        <p:txBody>
          <a:bodyPr/>
          <a:lstStyle/>
          <a:p>
            <a:pPr algn="l"/>
            <a:r>
              <a:rPr lang="en-US" b="1" dirty="0" smtClean="0"/>
              <a:t>PROPOSED IMPLEMENTATION</a:t>
            </a:r>
            <a:endParaRPr lang="en-US" b="1"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r>
              <a:rPr lang="en-US" dirty="0" smtClean="0"/>
              <a:t>FLOWCHART</a:t>
            </a:r>
            <a:endParaRPr lang="en-US" dirty="0"/>
          </a:p>
        </p:txBody>
      </p:sp>
      <p:pic>
        <p:nvPicPr>
          <p:cNvPr id="4" name="Picture 3" descr="C:\Users\USER\AppData\Local\Microsoft\Windows\INetCache\Content.Word\download.png"/>
          <p:cNvPicPr/>
          <p:nvPr/>
        </p:nvPicPr>
        <p:blipFill>
          <a:blip r:embed="rId2"/>
          <a:srcRect/>
          <a:stretch>
            <a:fillRect/>
          </a:stretch>
        </p:blipFill>
        <p:spPr bwMode="auto">
          <a:xfrm>
            <a:off x="1371600" y="838200"/>
            <a:ext cx="6962954" cy="5277293"/>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1394</TotalTime>
  <Words>442</Words>
  <Application>Microsoft Office PowerPoint</Application>
  <PresentationFormat>On-screen Show (4:3)</PresentationFormat>
  <Paragraphs>117</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INDEX </vt:lpstr>
      <vt:lpstr>INTRODUCTION</vt:lpstr>
      <vt:lpstr>Motivation and Problem Statement</vt:lpstr>
      <vt:lpstr> AIMS AND OBJECTIVE</vt:lpstr>
      <vt:lpstr>LITERATURE REVIEWS</vt:lpstr>
      <vt:lpstr>RESEARCH METHODOLOGY</vt:lpstr>
      <vt:lpstr>PROPOSED IMPLEMENTATION</vt:lpstr>
      <vt:lpstr>FLOWCHART</vt:lpstr>
      <vt:lpstr>SYSTEM ARCHITECTURE</vt:lpstr>
      <vt:lpstr>DATAFLOW DIAGRAM</vt:lpstr>
      <vt:lpstr>SYSTEM REQUIREMENTS</vt:lpstr>
      <vt:lpstr>RESULTS</vt:lpstr>
      <vt:lpstr>Showing Admin Dashboard page.</vt:lpstr>
      <vt:lpstr>Showing Guest Dashboard.</vt:lpstr>
      <vt:lpstr> CONTRIBUTION TO KNOWLEDGE</vt:lpstr>
      <vt:lpstr>FUTURE WORK</vt:lpstr>
      <vt:lpstr> CONCLUSION</vt:lpstr>
      <vt:lpstr> SELECTED REFERENCE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145</cp:revision>
  <dcterms:created xsi:type="dcterms:W3CDTF">2013-01-15T09:05:50Z</dcterms:created>
  <dcterms:modified xsi:type="dcterms:W3CDTF">2024-08-25T22:50:56Z</dcterms:modified>
</cp:coreProperties>
</file>