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65" r:id="rId2"/>
    <p:sldId id="284" r:id="rId3"/>
    <p:sldId id="266" r:id="rId4"/>
    <p:sldId id="267" r:id="rId5"/>
    <p:sldId id="269" r:id="rId6"/>
    <p:sldId id="291" r:id="rId7"/>
    <p:sldId id="271" r:id="rId8"/>
    <p:sldId id="285" r:id="rId9"/>
    <p:sldId id="292" r:id="rId10"/>
    <p:sldId id="289" r:id="rId11"/>
    <p:sldId id="272" r:id="rId12"/>
    <p:sldId id="274" r:id="rId13"/>
    <p:sldId id="286" r:id="rId14"/>
    <p:sldId id="287" r:id="rId15"/>
    <p:sldId id="275" r:id="rId16"/>
    <p:sldId id="277"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7062" autoAdjust="0"/>
    <p:restoredTop sz="94660"/>
  </p:normalViewPr>
  <p:slideViewPr>
    <p:cSldViewPr>
      <p:cViewPr varScale="1">
        <p:scale>
          <a:sx n="68" d="100"/>
          <a:sy n="68" d="100"/>
        </p:scale>
        <p:origin x="-121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290D214-527C-4654-9A54-7098E93FD6E0}" type="datetimeFigureOut">
              <a:rPr lang="en-US"/>
              <a:pPr>
                <a:defRPr/>
              </a:pPr>
              <a:t>25-Aug-24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7145AFC0-4685-42E3-8859-46B5427EB1D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EDFAEB0-FBF5-40E7-B445-AC987C1D60A3}" type="slidenum">
              <a:rPr lang="en-US" smtClean="0"/>
              <a:pPr fontAlgn="base">
                <a:spcBef>
                  <a:spcPct val="0"/>
                </a:spcBef>
                <a:spcAft>
                  <a:spcPct val="0"/>
                </a:spcAft>
                <a:defRPr/>
              </a:pPr>
              <a:t>1</a:t>
            </a:fld>
            <a:endParaRPr lang="en-US" smtClean="0"/>
          </a:p>
        </p:txBody>
      </p:sp>
      <p:sp>
        <p:nvSpPr>
          <p:cNvPr id="3277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0" hangingPunct="0"/>
            <a:fld id="{2CF081BD-D0D3-45F8-8752-01F7E7C214EC}" type="slidenum">
              <a:rPr lang="en-US" sz="1200">
                <a:latin typeface="Times New Roman" pitchFamily="18" charset="0"/>
              </a:rPr>
              <a:pPr algn="r" eaLnBrk="0" hangingPunct="0"/>
              <a:t>1</a:t>
            </a:fld>
            <a:endParaRPr lang="en-US" sz="1200">
              <a:latin typeface="Times New Roman" pitchFamily="18" charset="0"/>
            </a:endParaRPr>
          </a:p>
        </p:txBody>
      </p:sp>
      <p:sp>
        <p:nvSpPr>
          <p:cNvPr id="3277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277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8991600" y="3175"/>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Straight Connector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Rectangle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smtClean="0"/>
              <a:t>Click to edit Master title style</a:t>
            </a:r>
            <a:endParaRPr lang="en-US"/>
          </a:p>
        </p:txBody>
      </p:sp>
      <p:sp>
        <p:nvSpPr>
          <p:cNvPr id="15" name="Date Placeholder 27"/>
          <p:cNvSpPr>
            <a:spLocks noGrp="1"/>
          </p:cNvSpPr>
          <p:nvPr>
            <p:ph type="dt" sz="half" idx="10"/>
          </p:nvPr>
        </p:nvSpPr>
        <p:spPr/>
        <p:txBody>
          <a:bodyPr/>
          <a:lstStyle>
            <a:lvl1pPr>
              <a:defRPr/>
            </a:lvl1pPr>
          </a:lstStyle>
          <a:p>
            <a:pPr>
              <a:defRPr/>
            </a:pPr>
            <a:fld id="{741FCBED-688D-4D80-867B-4C2F042D44B7}" type="datetimeFigureOut">
              <a:rPr lang="en-US"/>
              <a:pPr>
                <a:defRPr/>
              </a:pPr>
              <a:t>25-Aug-24</a:t>
            </a:fld>
            <a:endParaRPr lang="en-US"/>
          </a:p>
        </p:txBody>
      </p:sp>
      <p:sp>
        <p:nvSpPr>
          <p:cNvPr id="16" name="Footer Placeholder 16"/>
          <p:cNvSpPr>
            <a:spLocks noGrp="1"/>
          </p:cNvSpPr>
          <p:nvPr>
            <p:ph type="ftr" sz="quarter" idx="11"/>
          </p:nvPr>
        </p:nvSpPr>
        <p:spPr/>
        <p:txBody>
          <a:bodyPr/>
          <a:lstStyle>
            <a:lvl1pPr>
              <a:defRPr/>
            </a:lvl1pPr>
          </a:lstStyle>
          <a:p>
            <a:pPr>
              <a:defRPr/>
            </a:pPr>
            <a:endParaRPr lang="en-US"/>
          </a:p>
        </p:txBody>
      </p:sp>
      <p:sp>
        <p:nvSpPr>
          <p:cNvPr id="17" name="Slide Number Placeholder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0709202D-E055-4BC9-8761-7499D11FC54D}"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transition>
    <p:cover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C63E921-2391-4B78-9F9A-37D183FB1D24}" type="datetimeFigureOut">
              <a:rPr lang="en-US"/>
              <a:pPr>
                <a:defRPr/>
              </a:pPr>
              <a:t>25-Aug-24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875F8D6-AAFB-4B11-B36D-EB5BE4093258}"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transition>
    <p:cover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1" name="Oval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2" name="Oval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lang="en-US" smtClean="0"/>
              <a:t>Click to edit Master title style</a:t>
            </a:r>
            <a:endParaRPr lang="en-US"/>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pPr>
              <a:defRPr/>
            </a:pPr>
            <a:fld id="{9D40E05C-6D58-4EF1-A231-823C83030138}" type="slidenum">
              <a:rPr lang="en-US"/>
              <a:pPr>
                <a:defRPr/>
              </a:pPr>
              <a:t>‹#›</a:t>
            </a:fld>
            <a:endParaRPr lang="en-US"/>
          </a:p>
        </p:txBody>
      </p:sp>
      <p:sp>
        <p:nvSpPr>
          <p:cNvPr id="14" name="Date Placeholder 3"/>
          <p:cNvSpPr>
            <a:spLocks noGrp="1"/>
          </p:cNvSpPr>
          <p:nvPr>
            <p:ph type="dt" sz="half" idx="11"/>
          </p:nvPr>
        </p:nvSpPr>
        <p:spPr/>
        <p:txBody>
          <a:bodyPr/>
          <a:lstStyle>
            <a:lvl1pPr>
              <a:defRPr/>
            </a:lvl1pPr>
          </a:lstStyle>
          <a:p>
            <a:pPr>
              <a:defRPr/>
            </a:pPr>
            <a:fld id="{75C91B12-A114-42E4-A8EE-B9738125EB9C}" type="datetimeFigureOut">
              <a:rPr lang="en-US"/>
              <a:pPr>
                <a:defRPr/>
              </a:pPr>
              <a:t>25-Aug-24</a:t>
            </a:fld>
            <a:endParaRPr lang="en-US"/>
          </a:p>
        </p:txBody>
      </p:sp>
      <p:sp>
        <p:nvSpPr>
          <p:cNvPr id="15" name="Footer Placeholder 4"/>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transition>
    <p:cover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smtClean="0"/>
              <a:t>Click to edit Master title style</a:t>
            </a:r>
            <a:endParaRPr lang="en-US"/>
          </a:p>
        </p:txBody>
      </p:sp>
      <p:sp>
        <p:nvSpPr>
          <p:cNvPr id="8" name="Content Placeholder 7"/>
          <p:cNvSpPr>
            <a:spLocks noGrp="1"/>
          </p:cNvSpPr>
          <p:nvPr>
            <p:ph sz="quarter" idx="1"/>
          </p:nvPr>
        </p:nvSpPr>
        <p:spPr>
          <a:xfrm>
            <a:off x="301752" y="1527048"/>
            <a:ext cx="850392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75C6843-03B8-4C0C-8F12-9471DE95C490}" type="datetimeFigureOut">
              <a:rPr lang="en-US"/>
              <a:pPr>
                <a:defRPr/>
              </a:pPr>
              <a:t>25-Aug-24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4362450" y="1027113"/>
            <a:ext cx="457200" cy="441325"/>
          </a:xfrm>
        </p:spPr>
        <p:txBody>
          <a:bodyPr/>
          <a:lstStyle>
            <a:lvl1pPr>
              <a:defRPr/>
            </a:lvl1pPr>
          </a:lstStyle>
          <a:p>
            <a:pPr>
              <a:defRPr/>
            </a:pPr>
            <a:fld id="{AFDDE184-13A6-452E-8BA1-5F3B345DA57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transition>
    <p:cover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152400" y="2286000"/>
            <a:ext cx="8832850" cy="304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5575" y="142875"/>
            <a:ext cx="8832850" cy="2139950"/>
          </a:xfrm>
          <a:prstGeom prst="rect">
            <a:avLst/>
          </a:prstGeom>
          <a:solidFill>
            <a:schemeClr val="accent1"/>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smtClean="0"/>
              <a:t>Click to edit Master title style</a:t>
            </a:r>
            <a:endParaRPr lang="en-US"/>
          </a:p>
        </p:txBody>
      </p:sp>
      <p:sp>
        <p:nvSpPr>
          <p:cNvPr id="15" name="Footer Placeholder 4"/>
          <p:cNvSpPr>
            <a:spLocks noGrp="1"/>
          </p:cNvSpPr>
          <p:nvPr>
            <p:ph type="ftr" sz="quarter" idx="10"/>
          </p:nvPr>
        </p:nvSpPr>
        <p:spPr/>
        <p:txBody>
          <a:bodyPr/>
          <a:lstStyle>
            <a:lvl1pPr>
              <a:defRPr/>
            </a:lvl1pPr>
          </a:lstStyle>
          <a:p>
            <a:pPr>
              <a:defRPr/>
            </a:pPr>
            <a:endParaRPr lang="en-US"/>
          </a:p>
        </p:txBody>
      </p:sp>
      <p:sp>
        <p:nvSpPr>
          <p:cNvPr id="16" name="Date Placeholder 3"/>
          <p:cNvSpPr>
            <a:spLocks noGrp="1"/>
          </p:cNvSpPr>
          <p:nvPr>
            <p:ph type="dt" sz="half" idx="11"/>
          </p:nvPr>
        </p:nvSpPr>
        <p:spPr/>
        <p:txBody>
          <a:bodyPr/>
          <a:lstStyle>
            <a:lvl1pPr>
              <a:defRPr/>
            </a:lvl1pPr>
          </a:lstStyle>
          <a:p>
            <a:pPr>
              <a:defRPr/>
            </a:pPr>
            <a:fld id="{887E36F3-DE38-4EEB-BE89-A981B35DA181}" type="datetimeFigureOut">
              <a:rPr lang="en-US"/>
              <a:pPr>
                <a:defRPr/>
              </a:pPr>
              <a:t>25-Aug-24</a:t>
            </a:fld>
            <a:endParaRPr lang="en-US"/>
          </a:p>
        </p:txBody>
      </p:sp>
      <p:sp>
        <p:nvSpPr>
          <p:cNvPr id="17" name="Slide Number Placeholder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A6A7F515-B6B9-46C5-BA47-A4C907CAFC3E}"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transition>
    <p:cover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5" name="Straight Connector 4"/>
          <p:cNvSpPr>
            <a:spLocks noChangeShapeType="1"/>
          </p:cNvSpPr>
          <p:nvPr/>
        </p:nvSpPr>
        <p:spPr bwMode="auto">
          <a:xfrm flipV="1">
            <a:off x="4562475" y="1576388"/>
            <a:ext cx="9525" cy="4818062"/>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01752" y="228600"/>
            <a:ext cx="8534400" cy="758952"/>
          </a:xfrm>
        </p:spPr>
        <p:txBody>
          <a:bodyPr/>
          <a:lstStyle/>
          <a:p>
            <a:r>
              <a:rPr lang="en-US" smtClean="0"/>
              <a:t>Click to edit Master title style</a:t>
            </a:r>
            <a:endParaRPr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a:xfrm>
            <a:off x="5791200" y="6410325"/>
            <a:ext cx="3044825" cy="365125"/>
          </a:xfrm>
        </p:spPr>
        <p:txBody>
          <a:bodyPr/>
          <a:lstStyle>
            <a:lvl1pPr>
              <a:defRPr/>
            </a:lvl1pPr>
          </a:lstStyle>
          <a:p>
            <a:pPr>
              <a:defRPr/>
            </a:pPr>
            <a:fld id="{C76A5B71-EB3C-4470-BD48-860F2C686132}" type="datetimeFigureOut">
              <a:rPr lang="en-US"/>
              <a:pPr>
                <a:defRPr/>
              </a:pPr>
              <a:t>25-Aug-24</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8AAAD461-DCF4-4914-A221-0663D610B42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transition>
    <p:cover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flipV="1">
            <a:off x="4572000" y="2200275"/>
            <a:ext cx="0" cy="4187825"/>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2" name="Rectangle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Straight Connector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5"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6" name="Oval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7" name="Oval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6" name="Content Placeholder 25"/>
          <p:cNvSpPr>
            <a:spLocks noGrp="1"/>
          </p:cNvSpPr>
          <p:nvPr>
            <p:ph sz="quarter" idx="4"/>
          </p:nvPr>
        </p:nvSpPr>
        <p:spPr>
          <a:xfrm>
            <a:off x="4800600" y="2471383"/>
            <a:ext cx="4038600" cy="38221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3" name="Title 22"/>
          <p:cNvSpPr>
            <a:spLocks noGrp="1"/>
          </p:cNvSpPr>
          <p:nvPr>
            <p:ph type="title"/>
          </p:nvPr>
        </p:nvSpPr>
        <p:spPr/>
        <p:txBody>
          <a:bodyPr rtlCol="0"/>
          <a:lstStyle/>
          <a:p>
            <a:r>
              <a:rPr lang="en-US" smtClean="0"/>
              <a:t>Click to edit Master title style</a:t>
            </a:r>
            <a:endParaRPr lang="en-US"/>
          </a:p>
        </p:txBody>
      </p:sp>
      <p:sp>
        <p:nvSpPr>
          <p:cNvPr id="18" name="Date Placeholder 6"/>
          <p:cNvSpPr>
            <a:spLocks noGrp="1"/>
          </p:cNvSpPr>
          <p:nvPr>
            <p:ph type="dt" sz="half" idx="10"/>
          </p:nvPr>
        </p:nvSpPr>
        <p:spPr/>
        <p:txBody>
          <a:bodyPr/>
          <a:lstStyle>
            <a:lvl1pPr>
              <a:defRPr/>
            </a:lvl1pPr>
          </a:lstStyle>
          <a:p>
            <a:pPr>
              <a:defRPr/>
            </a:pPr>
            <a:fld id="{BA2280A3-307C-45F3-8EF3-32B12FEA4E20}" type="datetimeFigureOut">
              <a:rPr lang="en-US"/>
              <a:pPr>
                <a:defRPr/>
              </a:pPr>
              <a:t>25-Aug-24</a:t>
            </a:fld>
            <a:endParaRPr lang="en-US"/>
          </a:p>
        </p:txBody>
      </p:sp>
      <p:sp>
        <p:nvSpPr>
          <p:cNvPr id="19" name="Footer Placeholder 7"/>
          <p:cNvSpPr>
            <a:spLocks noGrp="1"/>
          </p:cNvSpPr>
          <p:nvPr>
            <p:ph type="ftr" sz="quarter" idx="11"/>
          </p:nvPr>
        </p:nvSpPr>
        <p:spPr>
          <a:xfrm>
            <a:off x="304800" y="6410325"/>
            <a:ext cx="3581400" cy="365125"/>
          </a:xfrm>
        </p:spPr>
        <p:txBody>
          <a:bodyPr/>
          <a:lstStyle>
            <a:lvl1pPr>
              <a:defRPr/>
            </a:lvl1pPr>
          </a:lstStyle>
          <a:p>
            <a:pPr>
              <a:defRPr/>
            </a:pPr>
            <a:endParaRPr lang="en-US"/>
          </a:p>
        </p:txBody>
      </p:sp>
      <p:sp>
        <p:nvSpPr>
          <p:cNvPr id="20" name="Slide Number Placeholder 8"/>
          <p:cNvSpPr>
            <a:spLocks noGrp="1"/>
          </p:cNvSpPr>
          <p:nvPr>
            <p:ph type="sldNum" sz="quarter" idx="12"/>
          </p:nvPr>
        </p:nvSpPr>
        <p:spPr>
          <a:xfrm>
            <a:off x="4343400" y="1042988"/>
            <a:ext cx="457200" cy="441325"/>
          </a:xfrm>
        </p:spPr>
        <p:txBody>
          <a:bodyPr/>
          <a:lstStyle>
            <a:lvl1pPr algn="ctr">
              <a:defRPr/>
            </a:lvl1pPr>
          </a:lstStyle>
          <a:p>
            <a:pPr>
              <a:defRPr/>
            </a:pPr>
            <a:fld id="{969ADD84-CFBD-423A-9785-62574256F76A}"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transition>
    <p:cover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516A364F-0194-4CB9-88B7-DD16423E2365}" type="datetimeFigureOut">
              <a:rPr lang="en-US"/>
              <a:pPr>
                <a:defRPr/>
              </a:pPr>
              <a:t>25-Aug-24</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pPr>
              <a:defRPr/>
            </a:pPr>
            <a:fld id="{34EF377E-C30E-4AF0-B9D3-C9A500BEEAC3}" type="slidenum">
              <a:rPr lang="en-US"/>
              <a:pPr>
                <a:defRPr/>
              </a:pPr>
              <a:t>‹#›</a:t>
            </a:fld>
            <a:endParaRPr lang="en-US"/>
          </a:p>
        </p:txBody>
      </p:sp>
    </p:spTree>
  </p:cSld>
  <p:clrMapOvr>
    <a:masterClrMapping/>
  </p:clrMapOvr>
  <p:transition>
    <p:cover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3" name="Rectangle 2"/>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4" name="Rectangle 3"/>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8" name="Date Placeholder 1"/>
          <p:cNvSpPr>
            <a:spLocks noGrp="1"/>
          </p:cNvSpPr>
          <p:nvPr>
            <p:ph type="dt" sz="half" idx="10"/>
          </p:nvPr>
        </p:nvSpPr>
        <p:spPr/>
        <p:txBody>
          <a:bodyPr/>
          <a:lstStyle>
            <a:lvl1pPr>
              <a:defRPr/>
            </a:lvl1pPr>
          </a:lstStyle>
          <a:p>
            <a:pPr>
              <a:defRPr/>
            </a:pPr>
            <a:fld id="{FF4BF15C-0708-47D4-AE34-2523D5798A6C}" type="datetimeFigureOut">
              <a:rPr lang="en-US"/>
              <a:pPr>
                <a:defRPr/>
              </a:pPr>
              <a:t>25-Aug-24</a:t>
            </a:fld>
            <a:endParaRPr lang="en-US"/>
          </a:p>
        </p:txBody>
      </p:sp>
      <p:sp>
        <p:nvSpPr>
          <p:cNvPr id="9" name="Footer Placeholder 2"/>
          <p:cNvSpPr>
            <a:spLocks noGrp="1"/>
          </p:cNvSpPr>
          <p:nvPr>
            <p:ph type="ftr" sz="quarter" idx="11"/>
          </p:nvPr>
        </p:nvSpPr>
        <p:spPr/>
        <p:txBody>
          <a:bodyPr/>
          <a:lstStyle>
            <a:lvl1pPr>
              <a:defRPr/>
            </a:lvl1pPr>
          </a:lstStyle>
          <a:p>
            <a:pPr>
              <a:defRPr/>
            </a:pPr>
            <a:endParaRPr lang="en-US"/>
          </a:p>
        </p:txBody>
      </p:sp>
      <p:sp>
        <p:nvSpPr>
          <p:cNvPr id="10" name="Slide Number Placeholder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22B49927-72DF-4E7F-8309-3A372511C0C8}" type="slidenum">
              <a:rPr lang="en-US"/>
              <a:pPr>
                <a:defRPr/>
              </a:pPr>
              <a:t>‹#›</a:t>
            </a:fld>
            <a:endParaRPr lang="en-US"/>
          </a:p>
        </p:txBody>
      </p:sp>
    </p:spTree>
  </p:cSld>
  <p:clrMapOvr>
    <a:masterClrMapping/>
  </p:clrMapOvr>
  <p:transition>
    <p:cover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19063"/>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Slide Number Placeholder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1FE1D6F8-A0CD-4B4F-86F1-FFCB03623D40}" type="slidenum">
              <a:rPr lang="en-US"/>
              <a:pPr>
                <a:defRPr/>
              </a:pPr>
              <a:t>‹#›</a:t>
            </a:fld>
            <a:endParaRPr lang="en-US"/>
          </a:p>
        </p:txBody>
      </p:sp>
      <p:sp>
        <p:nvSpPr>
          <p:cNvPr id="17" name="Date Placeholder 4"/>
          <p:cNvSpPr>
            <a:spLocks noGrp="1"/>
          </p:cNvSpPr>
          <p:nvPr>
            <p:ph type="dt" sz="half" idx="11"/>
          </p:nvPr>
        </p:nvSpPr>
        <p:spPr/>
        <p:txBody>
          <a:bodyPr/>
          <a:lstStyle>
            <a:lvl1pPr>
              <a:defRPr/>
            </a:lvl1pPr>
          </a:lstStyle>
          <a:p>
            <a:pPr>
              <a:defRPr/>
            </a:pPr>
            <a:fld id="{BE4C70CC-179E-4A08-B6E7-8886300D8E3A}" type="datetimeFigureOut">
              <a:rPr lang="en-US"/>
              <a:pPr>
                <a:defRPr/>
              </a:pPr>
              <a:t>25-Aug-24</a:t>
            </a:fld>
            <a:endParaRPr lang="en-US"/>
          </a:p>
        </p:txBody>
      </p:sp>
      <p:sp>
        <p:nvSpPr>
          <p:cNvPr id="18" name="Footer Placeholder 5"/>
          <p:cNvSpPr>
            <a:spLocks noGrp="1"/>
          </p:cNvSpPr>
          <p:nvPr>
            <p:ph type="ftr" sz="quarter" idx="12"/>
          </p:nvPr>
        </p:nvSpPr>
        <p:spPr>
          <a:xfrm>
            <a:off x="301625" y="6410325"/>
            <a:ext cx="3382963" cy="366713"/>
          </a:xfrm>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transition>
    <p:cover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dirty="0"/>
          </a:p>
        </p:txBody>
      </p:sp>
      <p:sp>
        <p:nvSpPr>
          <p:cNvPr id="10" name="Rectangle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2"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smtClean="0"/>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pPr>
              <a:defRPr/>
            </a:pPr>
            <a:fld id="{687B6F91-057F-4043-81DB-D088A7AF99EB}" type="slidenum">
              <a:rPr lang="en-US"/>
              <a:pPr>
                <a:defRPr/>
              </a:pPr>
              <a:t>‹#›</a:t>
            </a:fld>
            <a:endParaRPr lang="en-US"/>
          </a:p>
        </p:txBody>
      </p:sp>
      <p:sp>
        <p:nvSpPr>
          <p:cNvPr id="17" name="Date Placeholder 4"/>
          <p:cNvSpPr>
            <a:spLocks noGrp="1"/>
          </p:cNvSpPr>
          <p:nvPr>
            <p:ph type="dt" sz="half" idx="11"/>
          </p:nvPr>
        </p:nvSpPr>
        <p:spPr>
          <a:xfrm>
            <a:off x="5788025" y="6405563"/>
            <a:ext cx="3044825" cy="365125"/>
          </a:xfrm>
        </p:spPr>
        <p:txBody>
          <a:bodyPr/>
          <a:lstStyle>
            <a:lvl1pPr>
              <a:defRPr/>
            </a:lvl1pPr>
          </a:lstStyle>
          <a:p>
            <a:pPr>
              <a:defRPr/>
            </a:pPr>
            <a:fld id="{2F0B0259-FBF8-4401-BAF5-40D57D6CB765}" type="datetimeFigureOut">
              <a:rPr lang="en-US"/>
              <a:pPr>
                <a:defRPr/>
              </a:pPr>
              <a:t>25-Aug-24</a:t>
            </a:fld>
            <a:endParaRPr lang="en-US"/>
          </a:p>
        </p:txBody>
      </p:sp>
      <p:sp>
        <p:nvSpPr>
          <p:cNvPr id="18" name="Footer Placeholder 5"/>
          <p:cNvSpPr>
            <a:spLocks noGrp="1"/>
          </p:cNvSpPr>
          <p:nvPr>
            <p:ph type="ftr" sz="quarter" idx="12"/>
          </p:nvPr>
        </p:nvSpPr>
        <p:spPr>
          <a:xfrm>
            <a:off x="301625" y="6410325"/>
            <a:ext cx="3584575" cy="366713"/>
          </a:xfrm>
        </p:spPr>
        <p:txBody>
          <a:bodyPr/>
          <a:lstStyle>
            <a:lvl1pPr>
              <a:defRPr/>
            </a:lvl1pPr>
          </a:lstStyle>
          <a:p>
            <a:pPr>
              <a:defRPr/>
            </a:pPr>
            <a:endParaRPr lang="en-US"/>
          </a:p>
        </p:txBody>
      </p:sp>
    </p:spTree>
  </p:cSld>
  <p:clrMapOvr>
    <a:masterClrMapping/>
  </p:clrMapOvr>
  <p:transition>
    <p:cover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6" name="Rectangle 15"/>
          <p:cNvSpPr>
            <a:spLocks noChangeArrowheads="1"/>
          </p:cNvSpPr>
          <p:nvPr/>
        </p:nvSpPr>
        <p:spPr bwMode="white">
          <a:xfrm>
            <a:off x="0" y="0"/>
            <a:ext cx="9144000" cy="139382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Date Placeholder 13"/>
          <p:cNvSpPr>
            <a:spLocks noGrp="1"/>
          </p:cNvSpPr>
          <p:nvPr>
            <p:ph type="dt" sz="half" idx="2"/>
          </p:nvPr>
        </p:nvSpPr>
        <p:spPr>
          <a:xfrm>
            <a:off x="5791200" y="6405563"/>
            <a:ext cx="3044825" cy="365125"/>
          </a:xfrm>
          <a:prstGeom prst="rect">
            <a:avLst/>
          </a:prstGeom>
        </p:spPr>
        <p:txBody>
          <a:bodyPr vert="horz"/>
          <a:lstStyle>
            <a:lvl1pPr algn="r" eaLnBrk="1" latinLnBrk="0" hangingPunct="1">
              <a:defRPr kumimoji="0" sz="1400">
                <a:solidFill>
                  <a:srgbClr val="FFFFFF"/>
                </a:solidFill>
              </a:defRPr>
            </a:lvl1pPr>
          </a:lstStyle>
          <a:p>
            <a:pPr>
              <a:defRPr/>
            </a:pPr>
            <a:fld id="{8FFBC13B-A8AF-4949-9AA0-4924E80EB398}" type="datetimeFigureOut">
              <a:rPr lang="en-US"/>
              <a:pPr>
                <a:defRPr/>
              </a:pPr>
              <a:t>25-Aug-24</a:t>
            </a:fld>
            <a:endParaRPr lang="en-US"/>
          </a:p>
        </p:txBody>
      </p:sp>
      <p:sp>
        <p:nvSpPr>
          <p:cNvPr id="3" name="Footer Placeholder 2"/>
          <p:cNvSpPr>
            <a:spLocks noGrp="1"/>
          </p:cNvSpPr>
          <p:nvPr>
            <p:ph type="ftr" sz="quarter" idx="3"/>
          </p:nvPr>
        </p:nvSpPr>
        <p:spPr>
          <a:xfrm>
            <a:off x="304800" y="6410325"/>
            <a:ext cx="3581400" cy="366713"/>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4A6BB522-71BC-4DC1-BF50-947F7F28991F}" type="slidenum">
              <a:rPr lang="en-US"/>
              <a:pPr>
                <a:defRPr/>
              </a:pPr>
              <a:t>‹#›</a:t>
            </a:fld>
            <a:endParaRPr lang="en-US"/>
          </a:p>
        </p:txBody>
      </p:sp>
      <p:sp>
        <p:nvSpPr>
          <p:cNvPr id="1038" name="Title Placeholder 21"/>
          <p:cNvSpPr>
            <a:spLocks noGrp="1"/>
          </p:cNvSpPr>
          <p:nvPr>
            <p:ph type="title"/>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9" name="Text Placeholder 12"/>
          <p:cNvSpPr>
            <a:spLocks noGrp="1"/>
          </p:cNvSpPr>
          <p:nvPr>
            <p:ph type="body" idx="1"/>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ransition>
    <p:cover dir="ru"/>
  </p:transition>
  <p:timing>
    <p:tnLst>
      <p:par>
        <p:cTn id="1" dur="indefinite" restart="never" nodeType="tmRoot"/>
      </p:par>
    </p:tnLst>
  </p:timing>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logo1"/>
          <p:cNvPicPr>
            <a:picLocks noChangeAspect="1" noChangeArrowheads="1"/>
          </p:cNvPicPr>
          <p:nvPr/>
        </p:nvPicPr>
        <p:blipFill>
          <a:blip r:embed="rId3" cstate="print"/>
          <a:srcRect/>
          <a:stretch>
            <a:fillRect/>
          </a:stretch>
        </p:blipFill>
        <p:spPr bwMode="auto">
          <a:xfrm>
            <a:off x="304800" y="76200"/>
            <a:ext cx="1143000" cy="1143000"/>
          </a:xfrm>
          <a:prstGeom prst="rect">
            <a:avLst/>
          </a:prstGeom>
          <a:noFill/>
          <a:ln w="9525">
            <a:noFill/>
            <a:miter lim="800000"/>
            <a:headEnd/>
            <a:tailEnd/>
          </a:ln>
        </p:spPr>
      </p:pic>
      <p:pic>
        <p:nvPicPr>
          <p:cNvPr id="13315" name="Picture 3" descr="strip1"/>
          <p:cNvPicPr>
            <a:picLocks noChangeAspect="1" noChangeArrowheads="1"/>
          </p:cNvPicPr>
          <p:nvPr/>
        </p:nvPicPr>
        <p:blipFill>
          <a:blip r:embed="rId4" cstate="print"/>
          <a:srcRect/>
          <a:stretch>
            <a:fillRect/>
          </a:stretch>
        </p:blipFill>
        <p:spPr bwMode="auto">
          <a:xfrm>
            <a:off x="1219200" y="533400"/>
            <a:ext cx="7620000" cy="76200"/>
          </a:xfrm>
          <a:prstGeom prst="rect">
            <a:avLst/>
          </a:prstGeom>
          <a:noFill/>
          <a:ln w="9525">
            <a:noFill/>
            <a:miter lim="800000"/>
            <a:headEnd/>
            <a:tailEnd/>
          </a:ln>
        </p:spPr>
      </p:pic>
      <p:sp>
        <p:nvSpPr>
          <p:cNvPr id="2052" name="Rectangle 5"/>
          <p:cNvSpPr>
            <a:spLocks noChangeArrowheads="1"/>
          </p:cNvSpPr>
          <p:nvPr/>
        </p:nvSpPr>
        <p:spPr bwMode="auto">
          <a:xfrm>
            <a:off x="457200" y="533400"/>
            <a:ext cx="8686800" cy="1143000"/>
          </a:xfrm>
          <a:prstGeom prst="rect">
            <a:avLst/>
          </a:prstGeom>
          <a:noFill/>
          <a:ln w="9525">
            <a:noFill/>
            <a:miter lim="800000"/>
            <a:headEnd/>
            <a:tailEnd/>
          </a:ln>
        </p:spPr>
        <p:txBody>
          <a:bodyPr anchor="ctr"/>
          <a:lstStyle/>
          <a:p>
            <a:pPr lvl="2" algn="ctr" eaLnBrk="0" hangingPunct="0"/>
            <a:r>
              <a:rPr lang="en-US" sz="3200" b="1" dirty="0" smtClean="0">
                <a:latin typeface="Times New Roman" pitchFamily="18" charset="0"/>
                <a:cs typeface="Times New Roman" pitchFamily="18" charset="0"/>
              </a:rPr>
              <a:t>ADAPTATION OF DEEP NEURAL NETWORK FOR OPTIMIZATION OF STUDENTS REVISION CLASSES</a:t>
            </a:r>
          </a:p>
          <a:p>
            <a:pPr lvl="2" algn="ctr" eaLnBrk="0" hangingPunct="0"/>
            <a:r>
              <a:rPr lang="en-US" sz="3200" b="1" dirty="0" smtClean="0">
                <a:solidFill>
                  <a:srgbClr val="71481C"/>
                </a:solidFill>
                <a:latin typeface="Verdana" pitchFamily="34" charset="0"/>
              </a:rPr>
              <a:t> </a:t>
            </a:r>
            <a:endParaRPr lang="en-US" sz="3200" b="1" dirty="0">
              <a:solidFill>
                <a:srgbClr val="71481C"/>
              </a:solidFill>
              <a:latin typeface="Tahoma" pitchFamily="34" charset="0"/>
            </a:endParaRPr>
          </a:p>
        </p:txBody>
      </p:sp>
      <p:sp>
        <p:nvSpPr>
          <p:cNvPr id="2053" name="Text Box 9"/>
          <p:cNvSpPr txBox="1">
            <a:spLocks noChangeArrowheads="1"/>
          </p:cNvSpPr>
          <p:nvPr/>
        </p:nvSpPr>
        <p:spPr bwMode="auto">
          <a:xfrm>
            <a:off x="304800" y="5181600"/>
            <a:ext cx="8610600" cy="769441"/>
          </a:xfrm>
          <a:prstGeom prst="rect">
            <a:avLst/>
          </a:prstGeom>
          <a:noFill/>
          <a:ln w="9525">
            <a:noFill/>
            <a:miter lim="800000"/>
            <a:headEnd/>
            <a:tailEnd/>
          </a:ln>
        </p:spPr>
        <p:txBody>
          <a:bodyPr>
            <a:spAutoFit/>
          </a:bodyPr>
          <a:lstStyle/>
          <a:p>
            <a:pPr algn="ctr" eaLnBrk="0" hangingPunct="0">
              <a:spcBef>
                <a:spcPct val="50000"/>
              </a:spcBef>
            </a:pPr>
            <a:r>
              <a:rPr lang="en-US" sz="2400" b="1" dirty="0" smtClean="0">
                <a:solidFill>
                  <a:srgbClr val="FF0000"/>
                </a:solidFill>
                <a:latin typeface="Times New Roman" pitchFamily="18" charset="0"/>
              </a:rPr>
              <a:t>SUPERVISOR IN-CHARGE:</a:t>
            </a:r>
          </a:p>
          <a:p>
            <a:pPr algn="ctr" eaLnBrk="0" hangingPunct="0"/>
            <a:r>
              <a:rPr lang="en-US" sz="2000" b="1" dirty="0" smtClean="0">
                <a:solidFill>
                  <a:srgbClr val="404040"/>
                </a:solidFill>
                <a:latin typeface="Times New Roman" pitchFamily="18" charset="0"/>
              </a:rPr>
              <a:t>Mrs. </a:t>
            </a:r>
            <a:r>
              <a:rPr lang="en-US" sz="2000" b="1" dirty="0" err="1" smtClean="0">
                <a:solidFill>
                  <a:srgbClr val="404040"/>
                </a:solidFill>
                <a:latin typeface="Times New Roman" pitchFamily="18" charset="0"/>
              </a:rPr>
              <a:t>Mahmood</a:t>
            </a:r>
            <a:r>
              <a:rPr lang="en-US" sz="2000" b="1" dirty="0" smtClean="0">
                <a:solidFill>
                  <a:srgbClr val="404040"/>
                </a:solidFill>
                <a:latin typeface="Times New Roman" pitchFamily="18" charset="0"/>
              </a:rPr>
              <a:t> </a:t>
            </a:r>
            <a:r>
              <a:rPr lang="en-US" sz="2000" b="1" dirty="0" err="1" smtClean="0">
                <a:solidFill>
                  <a:srgbClr val="404040"/>
                </a:solidFill>
                <a:latin typeface="Times New Roman" pitchFamily="18" charset="0"/>
              </a:rPr>
              <a:t>Zinab</a:t>
            </a:r>
            <a:r>
              <a:rPr lang="en-US" sz="2000" b="1" dirty="0" smtClean="0">
                <a:solidFill>
                  <a:srgbClr val="404040"/>
                </a:solidFill>
                <a:latin typeface="Times New Roman" pitchFamily="18" charset="0"/>
              </a:rPr>
              <a:t>             </a:t>
            </a:r>
            <a:endParaRPr lang="en-US" sz="2000" b="1" dirty="0">
              <a:solidFill>
                <a:srgbClr val="404040"/>
              </a:solidFill>
              <a:latin typeface="Times New Roman" pitchFamily="18" charset="0"/>
            </a:endParaRPr>
          </a:p>
        </p:txBody>
      </p:sp>
      <p:sp>
        <p:nvSpPr>
          <p:cNvPr id="13318" name="Rectangle 8"/>
          <p:cNvSpPr>
            <a:spLocks noChangeArrowheads="1"/>
          </p:cNvSpPr>
          <p:nvPr/>
        </p:nvSpPr>
        <p:spPr bwMode="auto">
          <a:xfrm>
            <a:off x="304800" y="2057400"/>
            <a:ext cx="5257800" cy="2369880"/>
          </a:xfrm>
          <a:prstGeom prst="rect">
            <a:avLst/>
          </a:prstGeom>
          <a:noFill/>
          <a:ln w="9525">
            <a:noFill/>
            <a:miter lim="800000"/>
            <a:headEnd/>
            <a:tailEnd/>
          </a:ln>
        </p:spPr>
        <p:txBody>
          <a:bodyPr wrap="square">
            <a:spAutoFit/>
          </a:bodyPr>
          <a:lstStyle/>
          <a:p>
            <a:pPr algn="ctr" eaLnBrk="0" hangingPunct="0"/>
            <a:r>
              <a:rPr lang="en-US" sz="3200" b="1" dirty="0" smtClean="0">
                <a:solidFill>
                  <a:srgbClr val="FF0000"/>
                </a:solidFill>
                <a:latin typeface="Times New Roman" pitchFamily="18" charset="0"/>
              </a:rPr>
              <a:t>PRESENTS</a:t>
            </a:r>
            <a:endParaRPr lang="en-US" sz="3200" b="1" dirty="0">
              <a:solidFill>
                <a:srgbClr val="FF0000"/>
              </a:solidFill>
              <a:latin typeface="Times New Roman" pitchFamily="18" charset="0"/>
            </a:endParaRPr>
          </a:p>
          <a:p>
            <a:pPr algn="ctr" eaLnBrk="0" hangingPunct="0"/>
            <a:r>
              <a:rPr lang="en-US" sz="3200" b="1" dirty="0">
                <a:solidFill>
                  <a:srgbClr val="FF0000"/>
                </a:solidFill>
                <a:latin typeface="Times New Roman" pitchFamily="18" charset="0"/>
              </a:rPr>
              <a:t> </a:t>
            </a:r>
            <a:r>
              <a:rPr lang="en-US" sz="3200" b="1" dirty="0" smtClean="0">
                <a:solidFill>
                  <a:srgbClr val="FF0000"/>
                </a:solidFill>
                <a:latin typeface="Times New Roman" pitchFamily="18" charset="0"/>
              </a:rPr>
              <a:t>BY</a:t>
            </a:r>
            <a:endParaRPr lang="en-US" sz="3200" b="1" dirty="0">
              <a:solidFill>
                <a:srgbClr val="FF0000"/>
              </a:solidFill>
              <a:latin typeface="Calibri" pitchFamily="34" charset="0"/>
            </a:endParaRPr>
          </a:p>
          <a:p>
            <a:pPr eaLnBrk="0" hangingPunct="0"/>
            <a:r>
              <a:rPr lang="en-US" sz="2800" b="1" dirty="0" smtClean="0">
                <a:solidFill>
                  <a:srgbClr val="FF0000"/>
                </a:solidFill>
                <a:latin typeface="Calibri" pitchFamily="34" charset="0"/>
              </a:rPr>
              <a:t>ADEBAYO ADETAYO ABDULRASAKI</a:t>
            </a:r>
          </a:p>
          <a:p>
            <a:pPr algn="ctr" eaLnBrk="0" hangingPunct="0"/>
            <a:r>
              <a:rPr lang="en-US" sz="2800" b="1" dirty="0" smtClean="0">
                <a:solidFill>
                  <a:srgbClr val="FF0000"/>
                </a:solidFill>
                <a:latin typeface="Calibri" pitchFamily="34" charset="0"/>
              </a:rPr>
              <a:t>AND</a:t>
            </a:r>
          </a:p>
          <a:p>
            <a:pPr eaLnBrk="0" hangingPunct="0"/>
            <a:r>
              <a:rPr lang="en-US" sz="2800" b="1" dirty="0" smtClean="0">
                <a:solidFill>
                  <a:srgbClr val="FF0000"/>
                </a:solidFill>
                <a:latin typeface="Calibri" pitchFamily="34" charset="0"/>
              </a:rPr>
              <a:t>IGWE PRECIOUS CHIAMAKA</a:t>
            </a:r>
            <a:endParaRPr lang="en-US" sz="2800" b="1" dirty="0">
              <a:solidFill>
                <a:srgbClr val="FF0000"/>
              </a:solidFill>
              <a:latin typeface="Times New Roman" pitchFamily="18" charset="0"/>
            </a:endParaRPr>
          </a:p>
        </p:txBody>
      </p:sp>
      <p:sp>
        <p:nvSpPr>
          <p:cNvPr id="13319" name="Rectangle 1"/>
          <p:cNvSpPr>
            <a:spLocks noChangeArrowheads="1"/>
          </p:cNvSpPr>
          <p:nvPr/>
        </p:nvSpPr>
        <p:spPr bwMode="auto">
          <a:xfrm>
            <a:off x="0" y="0"/>
            <a:ext cx="184150" cy="369888"/>
          </a:xfrm>
          <a:prstGeom prst="rect">
            <a:avLst/>
          </a:prstGeom>
          <a:noFill/>
          <a:ln w="9525">
            <a:noFill/>
            <a:miter lim="800000"/>
            <a:headEnd/>
            <a:tailEnd/>
          </a:ln>
        </p:spPr>
        <p:txBody>
          <a:bodyPr wrap="none" anchor="ctr">
            <a:spAutoFit/>
          </a:bodyPr>
          <a:lstStyle/>
          <a:p>
            <a:pPr algn="ctr"/>
            <a:endParaRPr lang="en-US"/>
          </a:p>
        </p:txBody>
      </p:sp>
      <p:sp>
        <p:nvSpPr>
          <p:cNvPr id="13324" name="AutoShape 12" descr="Cryptography"/>
          <p:cNvSpPr>
            <a:spLocks noChangeAspect="1" noChangeArrowheads="1"/>
          </p:cNvSpPr>
          <p:nvPr/>
        </p:nvSpPr>
        <p:spPr bwMode="auto">
          <a:xfrm>
            <a:off x="2667000" y="2081213"/>
            <a:ext cx="3810000" cy="2695575"/>
          </a:xfrm>
          <a:prstGeom prst="rect">
            <a:avLst/>
          </a:prstGeom>
          <a:noFill/>
        </p:spPr>
        <p:txBody>
          <a:bodyPr/>
          <a:lstStyle/>
          <a:p>
            <a:endParaRPr lang="en-US"/>
          </a:p>
        </p:txBody>
      </p:sp>
      <p:sp>
        <p:nvSpPr>
          <p:cNvPr id="13326" name="AutoShape 14" descr="Cryptography"/>
          <p:cNvSpPr>
            <a:spLocks noChangeAspect="1" noChangeArrowheads="1"/>
          </p:cNvSpPr>
          <p:nvPr/>
        </p:nvSpPr>
        <p:spPr bwMode="auto">
          <a:xfrm>
            <a:off x="2667000" y="2081213"/>
            <a:ext cx="3810000" cy="2695575"/>
          </a:xfrm>
          <a:prstGeom prst="rect">
            <a:avLst/>
          </a:prstGeom>
          <a:noFill/>
        </p:spPr>
        <p:txBody>
          <a:bodyPr/>
          <a:lstStyle/>
          <a:p>
            <a:endParaRPr lang="en-US"/>
          </a:p>
        </p:txBody>
      </p:sp>
      <p:sp>
        <p:nvSpPr>
          <p:cNvPr id="13328" name="AutoShape 16" descr="Cryptography"/>
          <p:cNvSpPr>
            <a:spLocks noChangeAspect="1" noChangeArrowheads="1"/>
          </p:cNvSpPr>
          <p:nvPr/>
        </p:nvSpPr>
        <p:spPr bwMode="auto">
          <a:xfrm>
            <a:off x="2667000" y="2081213"/>
            <a:ext cx="3810000" cy="2695575"/>
          </a:xfrm>
          <a:prstGeom prst="rect">
            <a:avLst/>
          </a:prstGeom>
          <a:noFill/>
        </p:spPr>
        <p:txBody>
          <a:bodyPr/>
          <a:lstStyle/>
          <a:p>
            <a:endParaRPr lang="en-US"/>
          </a:p>
        </p:txBody>
      </p:sp>
      <p:pic>
        <p:nvPicPr>
          <p:cNvPr id="13329" name="Picture 17" descr="Cryptography"/>
          <p:cNvPicPr>
            <a:picLocks noChangeAspect="1" noChangeArrowheads="1"/>
          </p:cNvPicPr>
          <p:nvPr/>
        </p:nvPicPr>
        <p:blipFill>
          <a:blip r:embed="rId5" cstate="print"/>
          <a:srcRect/>
          <a:stretch>
            <a:fillRect/>
          </a:stretch>
        </p:blipFill>
        <p:spPr bwMode="auto">
          <a:xfrm>
            <a:off x="5867400" y="2209800"/>
            <a:ext cx="2971800" cy="2101850"/>
          </a:xfrm>
          <a:prstGeom prst="rect">
            <a:avLst/>
          </a:prstGeom>
          <a:noFill/>
        </p:spPr>
      </p:pic>
    </p:spTree>
  </p:cSld>
  <p:clrMapOvr>
    <a:masterClrMapping/>
  </p:clrMapOvr>
  <p:transition>
    <p:cover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effectLst>
                  <a:outerShdw blurRad="38100" dist="38100" dir="2700000" algn="tl">
                    <a:srgbClr val="000000">
                      <a:alpha val="43137"/>
                    </a:srgbClr>
                  </a:outerShdw>
                </a:effectLst>
              </a:rPr>
              <a:t>SYSTEM REQUIREMENTS</a:t>
            </a:r>
            <a:endParaRPr lang="en-US"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304800" y="1295400"/>
            <a:ext cx="8839200" cy="5105400"/>
          </a:xfrm>
        </p:spPr>
        <p:txBody>
          <a:bodyPr/>
          <a:lstStyle/>
          <a:p>
            <a:r>
              <a:rPr lang="en-US" sz="1900" dirty="0" smtClean="0">
                <a:latin typeface="Times New Roman" pitchFamily="18" charset="0"/>
                <a:cs typeface="Times New Roman" pitchFamily="18" charset="0"/>
              </a:rPr>
              <a:t>.</a:t>
            </a:r>
            <a:r>
              <a:rPr lang="en-US" sz="2400" dirty="0" smtClean="0"/>
              <a:t> Memory (RAM): Minimum 4 GB RAM</a:t>
            </a:r>
          </a:p>
          <a:p>
            <a:r>
              <a:rPr lang="en-US" sz="2400" dirty="0" smtClean="0"/>
              <a:t>  Storage (Hard Disk): Minimum 500 GB free space</a:t>
            </a:r>
          </a:p>
          <a:p>
            <a:r>
              <a:rPr lang="en-US" sz="2400" dirty="0" smtClean="0"/>
              <a:t>  CPU: Minimum 2 GHz multi-core processor</a:t>
            </a:r>
          </a:p>
          <a:p>
            <a:r>
              <a:rPr lang="en-US" sz="2400" dirty="0" smtClean="0"/>
              <a:t>  Network: Reliable internet connection with sufficient bandwidth.</a:t>
            </a:r>
            <a:endParaRPr lang="en-US" sz="700" dirty="0" smtClean="0"/>
          </a:p>
          <a:p>
            <a:pPr>
              <a:buNone/>
            </a:pPr>
            <a:endParaRPr lang="en-US" sz="200" dirty="0" smtClean="0"/>
          </a:p>
          <a:p>
            <a:pPr>
              <a:buNone/>
            </a:pPr>
            <a:r>
              <a:rPr lang="en-US" sz="2200" b="1" dirty="0" smtClean="0">
                <a:solidFill>
                  <a:srgbClr val="FF0000"/>
                </a:solidFill>
                <a:effectLst>
                  <a:outerShdw blurRad="38100" dist="38100" dir="2700000" algn="tl">
                    <a:srgbClr val="000000">
                      <a:alpha val="43137"/>
                    </a:srgbClr>
                  </a:outerShdw>
                </a:effectLst>
              </a:rPr>
              <a:t>	SOFTWARE REQUIREMENTS</a:t>
            </a:r>
          </a:p>
          <a:p>
            <a:pPr marL="566928" indent="-457200">
              <a:buAutoNum type="arabicPeriod"/>
            </a:pPr>
            <a:r>
              <a:rPr lang="en-US" sz="2400" dirty="0" smtClean="0"/>
              <a:t>PYTHON</a:t>
            </a:r>
          </a:p>
          <a:p>
            <a:pPr marL="566928" indent="-457200">
              <a:buAutoNum type="arabicPeriod"/>
            </a:pPr>
            <a:r>
              <a:rPr lang="en-US" sz="2400" dirty="0" smtClean="0"/>
              <a:t>PANDAS</a:t>
            </a:r>
          </a:p>
          <a:p>
            <a:pPr marL="566928" indent="-457200">
              <a:buAutoNum type="arabicPeriod"/>
            </a:pPr>
            <a:r>
              <a:rPr lang="en-US" sz="2400" dirty="0" smtClean="0"/>
              <a:t>NUMPY</a:t>
            </a:r>
          </a:p>
          <a:p>
            <a:pPr marL="566928" indent="-457200">
              <a:buAutoNum type="arabicPeriod"/>
            </a:pPr>
            <a:r>
              <a:rPr lang="en-US" sz="2400" dirty="0" smtClean="0"/>
              <a:t>TRANSFLOW</a:t>
            </a:r>
          </a:p>
          <a:p>
            <a:pPr marL="566928" indent="-457200">
              <a:buAutoNum type="arabicPeriod"/>
            </a:pPr>
            <a:r>
              <a:rPr lang="en-US" sz="2400" dirty="0" smtClean="0"/>
              <a:t>KERAS</a:t>
            </a:r>
          </a:p>
          <a:p>
            <a:pPr marL="566928" indent="-457200">
              <a:buAutoNum type="arabicPeriod"/>
            </a:pPr>
            <a:r>
              <a:rPr lang="en-US" sz="2400" dirty="0" smtClean="0"/>
              <a:t>MATPLOTLIB</a:t>
            </a:r>
          </a:p>
          <a:p>
            <a:endParaRPr lang="en-US" sz="2400" dirty="0" smtClean="0"/>
          </a:p>
          <a:p>
            <a:endParaRPr lang="en-US" sz="2400" dirty="0" smtClean="0"/>
          </a:p>
          <a:p>
            <a:pPr eaLnBrk="1" hangingPunct="1"/>
            <a:endParaRPr lang="en-US" sz="2400" dirty="0" smtClean="0">
              <a:latin typeface="Times New Roman" pitchFamily="18" charset="0"/>
              <a:cs typeface="Times New Roman" pitchFamily="18" charset="0"/>
            </a:endParaRPr>
          </a:p>
          <a:p>
            <a:pPr lvl="1" eaLnBrk="1" hangingPunct="1">
              <a:buNone/>
            </a:pPr>
            <a:endParaRPr lang="en-US" sz="2400" dirty="0" smtClean="0">
              <a:latin typeface="Times New Roman" pitchFamily="18" charset="0"/>
              <a:cs typeface="Times New Roman" pitchFamily="18" charset="0"/>
            </a:endParaRPr>
          </a:p>
          <a:p>
            <a:pPr lvl="1" eaLnBrk="1" hangingPunct="1"/>
            <a:endParaRPr lang="en-US" sz="1900" b="1" dirty="0" smtClean="0">
              <a:solidFill>
                <a:srgbClr val="FF0000"/>
              </a:solidFill>
              <a:latin typeface="Times New Roman" pitchFamily="18" charset="0"/>
              <a:cs typeface="Times New Roman" pitchFamily="18" charset="0"/>
            </a:endParaRPr>
          </a:p>
          <a:p>
            <a:pPr eaLnBrk="1" hangingPunct="1"/>
            <a:endParaRPr lang="en-US" sz="2400" b="1" dirty="0" smtClean="0">
              <a:solidFill>
                <a:srgbClr val="FF0000"/>
              </a:solidFill>
              <a:latin typeface="Times New Roman" pitchFamily="18" charset="0"/>
              <a:cs typeface="Times New Roman" pitchFamily="18" charset="0"/>
            </a:endParaRPr>
          </a:p>
          <a:p>
            <a:pPr eaLnBrk="1" hangingPunct="1">
              <a:buFont typeface="Arial" charset="0"/>
              <a:buNone/>
            </a:pPr>
            <a:endParaRPr lang="en-US" dirty="0" smtClean="0"/>
          </a:p>
          <a:p>
            <a:pPr>
              <a:buNone/>
            </a:pPr>
            <a:endParaRPr lang="en-US" dirty="0"/>
          </a:p>
        </p:txBody>
      </p:sp>
    </p:spTree>
  </p:cSld>
  <p:clrMapOvr>
    <a:masterClrMapping/>
  </p:clrMapOvr>
  <p:transition>
    <p:cover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81000" y="304800"/>
            <a:ext cx="8534400" cy="758825"/>
          </a:xfrm>
        </p:spPr>
        <p:txBody>
          <a:bodyPr>
            <a:normAutofit/>
          </a:bodyPr>
          <a:lstStyle/>
          <a:p>
            <a:pPr eaLnBrk="1" fontAlgn="auto" hangingPunct="1">
              <a:spcAft>
                <a:spcPts val="0"/>
              </a:spcAft>
              <a:defRPr/>
            </a:pPr>
            <a:r>
              <a:rPr lang="en-US" b="1" dirty="0" smtClean="0">
                <a:solidFill>
                  <a:srgbClr val="FF0000"/>
                </a:solidFill>
                <a:effectLst>
                  <a:outerShdw blurRad="38100" dist="38100" dir="2700000" algn="tl">
                    <a:srgbClr val="000000">
                      <a:alpha val="43137"/>
                    </a:srgbClr>
                  </a:outerShdw>
                </a:effectLst>
              </a:rPr>
              <a:t>RESULTS</a:t>
            </a:r>
            <a:endParaRPr lang="en-US" dirty="0" smtClean="0">
              <a:solidFill>
                <a:srgbClr val="FF0000"/>
              </a:solidFill>
              <a:effectLst>
                <a:outerShdw blurRad="38100" dist="38100" dir="2700000" algn="tl">
                  <a:srgbClr val="000000">
                    <a:alpha val="43137"/>
                  </a:srgbClr>
                </a:outerShdw>
              </a:effectLst>
            </a:endParaRPr>
          </a:p>
        </p:txBody>
      </p:sp>
      <p:pic>
        <p:nvPicPr>
          <p:cNvPr id="7169" name="Picture 1" descr="C:\Users\USER\Desktop\COP.jpg"/>
          <p:cNvPicPr>
            <a:picLocks noGrp="1" noChangeAspect="1" noChangeArrowheads="1"/>
          </p:cNvPicPr>
          <p:nvPr>
            <p:ph sz="quarter" idx="1"/>
          </p:nvPr>
        </p:nvPicPr>
        <p:blipFill>
          <a:blip r:embed="rId2"/>
          <a:srcRect/>
          <a:stretch>
            <a:fillRect/>
          </a:stretch>
        </p:blipFill>
        <p:spPr bwMode="auto">
          <a:xfrm>
            <a:off x="1143000" y="1410691"/>
            <a:ext cx="7086600" cy="4961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cover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228600" y="152400"/>
            <a:ext cx="8534400" cy="758825"/>
          </a:xfrm>
        </p:spPr>
        <p:txBody>
          <a:bodyPr>
            <a:normAutofit/>
          </a:bodyPr>
          <a:lstStyle/>
          <a:p>
            <a:pPr>
              <a:lnSpc>
                <a:spcPct val="90000"/>
              </a:lnSpc>
            </a:pPr>
            <a:r>
              <a:rPr lang="en-US" sz="36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CONTRIBUTION TO KNOWLEDGE</a:t>
            </a:r>
          </a:p>
        </p:txBody>
      </p:sp>
      <p:sp>
        <p:nvSpPr>
          <p:cNvPr id="4" name="Content Placeholder 3"/>
          <p:cNvSpPr>
            <a:spLocks noGrp="1"/>
          </p:cNvSpPr>
          <p:nvPr>
            <p:ph sz="quarter" idx="1"/>
          </p:nvPr>
        </p:nvSpPr>
        <p:spPr/>
        <p:txBody>
          <a:bodyPr/>
          <a:lstStyle/>
          <a:p>
            <a:r>
              <a:rPr lang="en-US" dirty="0" smtClean="0"/>
              <a:t>Enhanced Personalization: Advances e-learning by automating content recommendations with a self-learning system.</a:t>
            </a:r>
          </a:p>
          <a:p>
            <a:r>
              <a:rPr lang="en-US" dirty="0" smtClean="0"/>
              <a:t>Spaced Repetition Innovation: Introduces new reward functions for optimizing learning schedules.</a:t>
            </a:r>
          </a:p>
          <a:p>
            <a:r>
              <a:rPr lang="en-US" dirty="0" smtClean="0"/>
              <a:t>Deep Learning Application: Applies DNNs to improve recommendation accuracy in education.</a:t>
            </a:r>
          </a:p>
          <a:p>
            <a:r>
              <a:rPr lang="en-US" dirty="0" smtClean="0"/>
              <a:t>Improved Learning Outcomes: Aims to boost engagement and effectiveness through personalized content.</a:t>
            </a:r>
          </a:p>
        </p:txBody>
      </p:sp>
    </p:spTree>
  </p:cSld>
  <p:clrMapOvr>
    <a:masterClrMapping/>
  </p:clrMapOvr>
  <p:transition>
    <p:cover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FUTURE WORK</a:t>
            </a:r>
            <a:endParaRPr lang="en-US"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301752" y="1527048"/>
            <a:ext cx="8503920" cy="4797552"/>
          </a:xfrm>
        </p:spPr>
        <p:txBody>
          <a:bodyPr/>
          <a:lstStyle/>
          <a:p>
            <a:pPr eaLnBrk="1" hangingPunct="1">
              <a:buFont typeface="Wingdings" pitchFamily="2" charset="2"/>
              <a:buChar char="q"/>
            </a:pPr>
            <a:r>
              <a:rPr lang="en-US" sz="2400" b="1" dirty="0" smtClean="0">
                <a:solidFill>
                  <a:srgbClr val="FF0000"/>
                </a:solidFill>
                <a:latin typeface="Times New Roman" pitchFamily="18" charset="0"/>
                <a:cs typeface="Times New Roman" pitchFamily="18" charset="0"/>
              </a:rPr>
              <a:t> ACHIEVEMENTS:</a:t>
            </a:r>
          </a:p>
          <a:p>
            <a:pPr eaLnBrk="1" hangingPunct="1">
              <a:buNone/>
            </a:pPr>
            <a:r>
              <a:rPr lang="en-US" sz="2400" dirty="0" smtClean="0">
                <a:latin typeface="Times New Roman" pitchFamily="18" charset="0"/>
                <a:cs typeface="Times New Roman" pitchFamily="18" charset="0"/>
              </a:rPr>
              <a:t>   - </a:t>
            </a:r>
            <a:r>
              <a:rPr lang="en-US" sz="2400" b="1" dirty="0" smtClean="0">
                <a:latin typeface="Times New Roman" pitchFamily="18" charset="0"/>
                <a:cs typeface="Times New Roman" pitchFamily="18" charset="0"/>
              </a:rPr>
              <a:t>Design</a:t>
            </a:r>
            <a:r>
              <a:rPr lang="en-US" sz="2400" dirty="0" smtClean="0">
                <a:latin typeface="Times New Roman" pitchFamily="18" charset="0"/>
                <a:cs typeface="Times New Roman" pitchFamily="18" charset="0"/>
              </a:rPr>
              <a:t>: Completed Software and DNN setup.</a:t>
            </a:r>
          </a:p>
          <a:p>
            <a:pPr eaLnBrk="1" hangingPunct="1">
              <a:buNone/>
            </a:pPr>
            <a:r>
              <a:rPr lang="en-US" sz="2400" dirty="0" smtClean="0">
                <a:latin typeface="Times New Roman" pitchFamily="18" charset="0"/>
                <a:cs typeface="Times New Roman" pitchFamily="18" charset="0"/>
              </a:rPr>
              <a:t>   - </a:t>
            </a:r>
            <a:r>
              <a:rPr lang="en-US" sz="2400" b="1" dirty="0" smtClean="0">
                <a:latin typeface="Times New Roman" pitchFamily="18" charset="0"/>
                <a:cs typeface="Times New Roman" pitchFamily="18" charset="0"/>
              </a:rPr>
              <a:t>Data: </a:t>
            </a:r>
            <a:r>
              <a:rPr lang="en-US" sz="2400" dirty="0" smtClean="0">
                <a:latin typeface="Times New Roman" pitchFamily="18" charset="0"/>
                <a:cs typeface="Times New Roman" pitchFamily="18" charset="0"/>
              </a:rPr>
              <a:t>User data collection in place.</a:t>
            </a:r>
          </a:p>
          <a:p>
            <a:pPr eaLnBrk="1" hangingPunct="1">
              <a:buNone/>
            </a:pPr>
            <a:r>
              <a:rPr lang="en-US" sz="2400" dirty="0" smtClean="0">
                <a:latin typeface="Times New Roman" pitchFamily="18" charset="0"/>
                <a:cs typeface="Times New Roman" pitchFamily="18" charset="0"/>
              </a:rPr>
              <a:t>   - </a:t>
            </a:r>
            <a:r>
              <a:rPr lang="en-US" sz="2400" b="1" dirty="0" smtClean="0">
                <a:latin typeface="Times New Roman" pitchFamily="18" charset="0"/>
                <a:cs typeface="Times New Roman" pitchFamily="18" charset="0"/>
              </a:rPr>
              <a:t>Training</a:t>
            </a:r>
            <a:r>
              <a:rPr lang="en-US" sz="2400" dirty="0" smtClean="0">
                <a:latin typeface="Times New Roman" pitchFamily="18" charset="0"/>
                <a:cs typeface="Times New Roman" pitchFamily="18" charset="0"/>
              </a:rPr>
              <a:t>: Initial model training done.</a:t>
            </a:r>
          </a:p>
          <a:p>
            <a:pPr eaLnBrk="1" hangingPunct="1">
              <a:buFont typeface="Wingdings" pitchFamily="2" charset="2"/>
              <a:buChar char="q"/>
            </a:pPr>
            <a:r>
              <a:rPr lang="en-US" sz="2400" dirty="0" smtClean="0">
                <a:latin typeface="Times New Roman" pitchFamily="18" charset="0"/>
                <a:cs typeface="Times New Roman" pitchFamily="18" charset="0"/>
              </a:rPr>
              <a:t>  </a:t>
            </a:r>
            <a:r>
              <a:rPr lang="en-US" sz="2400" b="1" dirty="0" smtClean="0">
                <a:solidFill>
                  <a:srgbClr val="FF0000"/>
                </a:solidFill>
                <a:latin typeface="Times New Roman" pitchFamily="18" charset="0"/>
                <a:cs typeface="Times New Roman" pitchFamily="18" charset="0"/>
              </a:rPr>
              <a:t>STATUS:</a:t>
            </a:r>
          </a:p>
          <a:p>
            <a:pPr eaLnBrk="1" hangingPunct="1">
              <a:buNone/>
            </a:pPr>
            <a:r>
              <a:rPr lang="en-US" sz="2400" dirty="0" smtClean="0">
                <a:latin typeface="Times New Roman" pitchFamily="18" charset="0"/>
                <a:cs typeface="Times New Roman" pitchFamily="18" charset="0"/>
              </a:rPr>
              <a:t>   - Testing: Evaluating with user data.</a:t>
            </a:r>
          </a:p>
          <a:p>
            <a:pPr eaLnBrk="1" hangingPunct="1">
              <a:buNone/>
            </a:pPr>
            <a:r>
              <a:rPr lang="en-US" sz="2400" dirty="0" smtClean="0">
                <a:latin typeface="Times New Roman" pitchFamily="18" charset="0"/>
                <a:cs typeface="Times New Roman" pitchFamily="18" charset="0"/>
              </a:rPr>
              <a:t>   -  Interface: Integrated with the platform.</a:t>
            </a:r>
          </a:p>
          <a:p>
            <a:pPr eaLnBrk="1" hangingPunct="1">
              <a:buFont typeface="Wingdings" pitchFamily="2" charset="2"/>
              <a:buChar char="q"/>
            </a:pPr>
            <a:r>
              <a:rPr lang="en-US" sz="2400" b="1" dirty="0" smtClean="0">
                <a:solidFill>
                  <a:srgbClr val="FF0000"/>
                </a:solidFill>
                <a:latin typeface="Times New Roman" pitchFamily="18" charset="0"/>
                <a:cs typeface="Times New Roman" pitchFamily="18" charset="0"/>
              </a:rPr>
              <a:t>  Next Steps:</a:t>
            </a:r>
          </a:p>
          <a:p>
            <a:pPr eaLnBrk="1" hangingPunct="1">
              <a:buNone/>
            </a:pPr>
            <a:r>
              <a:rPr lang="en-US" sz="2400" dirty="0" smtClean="0">
                <a:latin typeface="Times New Roman" pitchFamily="18" charset="0"/>
                <a:cs typeface="Times New Roman" pitchFamily="18" charset="0"/>
              </a:rPr>
              <a:t>   -  Refine: Improve algorithms and reward functions.</a:t>
            </a:r>
          </a:p>
          <a:p>
            <a:pPr eaLnBrk="1" hangingPunct="1">
              <a:buNone/>
            </a:pPr>
            <a:r>
              <a:rPr lang="en-US" sz="2400" dirty="0" smtClean="0">
                <a:latin typeface="Times New Roman" pitchFamily="18" charset="0"/>
                <a:cs typeface="Times New Roman" pitchFamily="18" charset="0"/>
              </a:rPr>
              <a:t>   -  Deploy: Full system rollout and monitoring.</a:t>
            </a:r>
          </a:p>
        </p:txBody>
      </p:sp>
    </p:spTree>
  </p:cSld>
  <p:clrMapOvr>
    <a:masterClrMapping/>
  </p:clrMapOvr>
  <p:transition>
    <p:cover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90000"/>
              </a:lnSpc>
            </a:pPr>
            <a:r>
              <a:rPr lang="en-US" sz="36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CONCLUSION</a:t>
            </a:r>
          </a:p>
        </p:txBody>
      </p:sp>
      <p:sp>
        <p:nvSpPr>
          <p:cNvPr id="3" name="Content Placeholder 2"/>
          <p:cNvSpPr>
            <a:spLocks noGrp="1"/>
          </p:cNvSpPr>
          <p:nvPr>
            <p:ph sz="quarter" idx="1"/>
          </p:nvPr>
        </p:nvSpPr>
        <p:spPr/>
        <p:txBody>
          <a:bodyPr/>
          <a:lstStyle/>
          <a:p>
            <a:pPr algn="just" eaLnBrk="1" hangingPunct="1">
              <a:buNone/>
            </a:pPr>
            <a:r>
              <a:rPr lang="en-US" sz="2800" dirty="0" smtClean="0">
                <a:latin typeface="Times New Roman" pitchFamily="18" charset="0"/>
                <a:cs typeface="Times New Roman" pitchFamily="18" charset="0"/>
              </a:rPr>
              <a:t>	     In summary, using deep neural networks (DNNS)</a:t>
            </a:r>
            <a:r>
              <a:rPr lang="en-US" sz="28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deep neural network for optimization of students revision classes</a:t>
            </a:r>
            <a:r>
              <a:rPr lang="en-US" sz="20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before exams empowers personalized learning, early intervention, and data-driven decision-making in education to enhance student experience. Hinton, G. E., </a:t>
            </a:r>
            <a:r>
              <a:rPr lang="en-US" sz="2800" dirty="0" err="1" smtClean="0">
                <a:latin typeface="Times New Roman" pitchFamily="18" charset="0"/>
                <a:cs typeface="Times New Roman" pitchFamily="18" charset="0"/>
              </a:rPr>
              <a:t>Osindero</a:t>
            </a:r>
            <a:r>
              <a:rPr lang="en-US" sz="2800" dirty="0" smtClean="0">
                <a:latin typeface="Times New Roman" pitchFamily="18" charset="0"/>
                <a:cs typeface="Times New Roman" pitchFamily="18" charset="0"/>
              </a:rPr>
              <a:t>, S., &amp; </a:t>
            </a:r>
            <a:r>
              <a:rPr lang="en-US" sz="2800" dirty="0" err="1" smtClean="0">
                <a:latin typeface="Times New Roman" pitchFamily="18" charset="0"/>
                <a:cs typeface="Times New Roman" pitchFamily="18" charset="0"/>
              </a:rPr>
              <a:t>Teh</a:t>
            </a:r>
            <a:r>
              <a:rPr lang="en-US" sz="2800" dirty="0" smtClean="0">
                <a:latin typeface="Times New Roman" pitchFamily="18" charset="0"/>
                <a:cs typeface="Times New Roman" pitchFamily="18" charset="0"/>
              </a:rPr>
              <a:t>, Y. W. </a:t>
            </a:r>
            <a:r>
              <a:rPr lang="en-US" sz="2800" smtClean="0">
                <a:latin typeface="Times New Roman" pitchFamily="18" charset="0"/>
                <a:cs typeface="Times New Roman" pitchFamily="18" charset="0"/>
              </a:rPr>
              <a:t>(2023)</a:t>
            </a:r>
            <a:endParaRPr lang="en-US" sz="2800" dirty="0" smtClean="0">
              <a:latin typeface="Times New Roman" pitchFamily="18" charset="0"/>
              <a:cs typeface="Times New Roman" pitchFamily="18" charset="0"/>
            </a:endParaRPr>
          </a:p>
          <a:p>
            <a:pPr algn="just" eaLnBrk="1" hangingPunct="1">
              <a:buNone/>
            </a:pPr>
            <a:endParaRPr lang="en-US" sz="2800" dirty="0" smtClean="0">
              <a:latin typeface="Times New Roman" pitchFamily="18" charset="0"/>
              <a:cs typeface="Times New Roman" pitchFamily="18" charset="0"/>
            </a:endParaRPr>
          </a:p>
          <a:p>
            <a:pPr marL="273050" lvl="1" algn="just" eaLnBrk="1" hangingPunct="1">
              <a:buClr>
                <a:schemeClr val="accent1"/>
              </a:buClr>
              <a:buSzPct val="85000"/>
              <a:buNone/>
            </a:pPr>
            <a:r>
              <a:rPr lang="en-US" sz="2400" b="1" dirty="0" smtClean="0">
                <a:solidFill>
                  <a:schemeClr val="tx1"/>
                </a:solidFill>
              </a:rPr>
              <a:t>	</a:t>
            </a:r>
            <a:r>
              <a:rPr lang="en-US" sz="2400" b="1" dirty="0" smtClean="0">
                <a:solidFill>
                  <a:srgbClr val="FF0000"/>
                </a:solidFill>
              </a:rPr>
              <a:t>NB:</a:t>
            </a:r>
            <a:r>
              <a:rPr lang="en-US" sz="2400" b="1" dirty="0" smtClean="0">
                <a:solidFill>
                  <a:schemeClr val="tx1"/>
                </a:solidFill>
              </a:rPr>
              <a:t> </a:t>
            </a:r>
            <a:r>
              <a:rPr lang="en-US" sz="2400" b="1" dirty="0" smtClean="0"/>
              <a:t>It's important to note that the specific results will vary depending on student's goals and the features of the DNNs</a:t>
            </a:r>
            <a:endParaRPr lang="en-US" sz="2000" dirty="0" smtClean="0">
              <a:solidFill>
                <a:schemeClr val="tx1"/>
              </a:solidFill>
              <a:latin typeface="Times New Roman" pitchFamily="18" charset="0"/>
              <a:cs typeface="Times New Roman" pitchFamily="18" charset="0"/>
            </a:endParaRPr>
          </a:p>
          <a:p>
            <a:pPr algn="just" eaLnBrk="1" hangingPunct="1"/>
            <a:endParaRPr lang="en-US" sz="2800" dirty="0" smtClean="0">
              <a:latin typeface="Times New Roman" pitchFamily="18" charset="0"/>
              <a:cs typeface="Times New Roman" pitchFamily="18" charset="0"/>
            </a:endParaRPr>
          </a:p>
          <a:p>
            <a:pPr algn="just" eaLnBrk="1" hangingPunct="1">
              <a:buFont typeface="Arial" charset="0"/>
              <a:buNone/>
            </a:pPr>
            <a:endParaRPr lang="en-US" sz="2800" dirty="0" smtClean="0"/>
          </a:p>
          <a:p>
            <a:pPr algn="just"/>
            <a:endParaRPr lang="en-US" sz="2800" dirty="0"/>
          </a:p>
        </p:txBody>
      </p:sp>
    </p:spTree>
  </p:cSld>
  <p:clrMapOvr>
    <a:masterClrMapping/>
  </p:clrMapOvr>
  <p:transition>
    <p:cover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381000" y="228600"/>
            <a:ext cx="8534400" cy="758825"/>
          </a:xfrm>
        </p:spPr>
        <p:txBody>
          <a:bodyPr>
            <a:normAutofit fontScale="90000"/>
          </a:bodyPr>
          <a:lstStyle/>
          <a:p>
            <a:pPr eaLnBrk="1" fontAlgn="auto" hangingPunct="1">
              <a:spcAft>
                <a:spcPts val="0"/>
              </a:spcAft>
              <a:defRPr/>
            </a:pPr>
            <a:r>
              <a:rPr lang="en-US" b="1" dirty="0" smtClean="0">
                <a:solidFill>
                  <a:srgbClr val="FF0000"/>
                </a:solidFill>
                <a:effectLst>
                  <a:outerShdw blurRad="38100" dist="38100" dir="2700000" algn="tl">
                    <a:srgbClr val="000000">
                      <a:alpha val="43137"/>
                    </a:srgbClr>
                  </a:outerShdw>
                </a:effectLst>
              </a:rPr>
              <a:t> </a:t>
            </a:r>
            <a:br>
              <a:rPr lang="en-US" b="1" dirty="0" smtClean="0">
                <a:solidFill>
                  <a:srgbClr val="FF0000"/>
                </a:solidFill>
                <a:effectLst>
                  <a:outerShdw blurRad="38100" dist="38100" dir="2700000" algn="tl">
                    <a:srgbClr val="000000">
                      <a:alpha val="43137"/>
                    </a:srgbClr>
                  </a:outerShdw>
                </a:effectLst>
              </a:rPr>
            </a:br>
            <a:r>
              <a:rPr lang="en-US" b="1" dirty="0" smtClean="0">
                <a:solidFill>
                  <a:srgbClr val="FF0000"/>
                </a:solidFill>
                <a:effectLst>
                  <a:outerShdw blurRad="38100" dist="38100" dir="2700000" algn="tl">
                    <a:srgbClr val="000000">
                      <a:alpha val="43137"/>
                    </a:srgbClr>
                  </a:outerShdw>
                </a:effectLst>
              </a:rPr>
              <a:t>SELECTED REFERENCE</a:t>
            </a:r>
          </a:p>
        </p:txBody>
      </p:sp>
      <p:sp>
        <p:nvSpPr>
          <p:cNvPr id="23555" name="Content Placeholder 2"/>
          <p:cNvSpPr>
            <a:spLocks noGrp="1"/>
          </p:cNvSpPr>
          <p:nvPr>
            <p:ph sz="quarter" idx="1"/>
          </p:nvPr>
        </p:nvSpPr>
        <p:spPr>
          <a:xfrm>
            <a:off x="301625" y="1527175"/>
            <a:ext cx="8504238" cy="4572000"/>
          </a:xfrm>
        </p:spPr>
        <p:txBody>
          <a:bodyPr/>
          <a:lstStyle/>
          <a:p>
            <a:pPr eaLnBrk="1" hangingPunct="1">
              <a:buFont typeface="Wingdings 2" pitchFamily="18" charset="2"/>
              <a:buNone/>
            </a:pPr>
            <a:endParaRPr lang="en-US" dirty="0" smtClean="0"/>
          </a:p>
          <a:p>
            <a:pPr eaLnBrk="1" hangingPunct="1">
              <a:buNone/>
            </a:pPr>
            <a:endParaRPr lang="en-US" dirty="0" smtClean="0"/>
          </a:p>
        </p:txBody>
      </p:sp>
      <p:sp>
        <p:nvSpPr>
          <p:cNvPr id="6" name="Rectangle 5"/>
          <p:cNvSpPr/>
          <p:nvPr/>
        </p:nvSpPr>
        <p:spPr>
          <a:xfrm>
            <a:off x="152400" y="1438870"/>
            <a:ext cx="8839200" cy="4708981"/>
          </a:xfrm>
          <a:prstGeom prst="rect">
            <a:avLst/>
          </a:prstGeom>
        </p:spPr>
        <p:txBody>
          <a:bodyPr wrap="square">
            <a:spAutoFit/>
          </a:bodyPr>
          <a:lstStyle/>
          <a:p>
            <a:pPr algn="ctr"/>
            <a:r>
              <a:rPr lang="en-US" sz="2000" dirty="0" err="1" smtClean="0">
                <a:latin typeface="Times New Roman" pitchFamily="18" charset="0"/>
                <a:cs typeface="Times New Roman" pitchFamily="18" charset="0"/>
              </a:rPr>
              <a:t>Brusilovsky</a:t>
            </a:r>
            <a:r>
              <a:rPr lang="en-US" sz="2000" dirty="0" smtClean="0">
                <a:latin typeface="Times New Roman" pitchFamily="18" charset="0"/>
                <a:cs typeface="Times New Roman" pitchFamily="18" charset="0"/>
              </a:rPr>
              <a:t>, P., &amp; </a:t>
            </a:r>
            <a:r>
              <a:rPr lang="en-US" sz="2000" dirty="0" err="1" smtClean="0">
                <a:latin typeface="Times New Roman" pitchFamily="18" charset="0"/>
                <a:cs typeface="Times New Roman" pitchFamily="18" charset="0"/>
              </a:rPr>
              <a:t>Millán</a:t>
            </a:r>
            <a:r>
              <a:rPr lang="en-US" sz="2000" dirty="0" smtClean="0">
                <a:latin typeface="Times New Roman" pitchFamily="18" charset="0"/>
                <a:cs typeface="Times New Roman" pitchFamily="18" charset="0"/>
              </a:rPr>
              <a:t>, E. (2021). User Models for Adaptive Hypermedia. In </a:t>
            </a:r>
            <a:r>
              <a:rPr lang="en-US" sz="2000" i="1" dirty="0" smtClean="0">
                <a:latin typeface="Times New Roman" pitchFamily="18" charset="0"/>
                <a:cs typeface="Times New Roman" pitchFamily="18" charset="0"/>
              </a:rPr>
              <a:t>The Adaptive Web</a:t>
            </a:r>
            <a:r>
              <a:rPr lang="en-US" sz="2000" dirty="0" smtClean="0">
                <a:latin typeface="Times New Roman" pitchFamily="18" charset="0"/>
                <a:cs typeface="Times New Roman" pitchFamily="18" charset="0"/>
              </a:rPr>
              <a:t> (pp. 3-53). Springer. https://doi.org/10.1007/978-3-540-72079-9_1</a:t>
            </a:r>
          </a:p>
          <a:p>
            <a:pPr algn="ctr"/>
            <a:r>
              <a:rPr lang="en-US" sz="2000" dirty="0" err="1" smtClean="0">
                <a:latin typeface="Times New Roman" pitchFamily="18" charset="0"/>
                <a:cs typeface="Times New Roman" pitchFamily="18" charset="0"/>
              </a:rPr>
              <a:t>Ebbinghaus</a:t>
            </a:r>
            <a:r>
              <a:rPr lang="en-US" sz="2000" dirty="0" smtClean="0">
                <a:latin typeface="Times New Roman" pitchFamily="18" charset="0"/>
                <a:cs typeface="Times New Roman" pitchFamily="18" charset="0"/>
              </a:rPr>
              <a:t>, H. (2021). </a:t>
            </a:r>
            <a:r>
              <a:rPr lang="en-US" sz="2000" i="1" dirty="0" smtClean="0">
                <a:latin typeface="Times New Roman" pitchFamily="18" charset="0"/>
                <a:cs typeface="Times New Roman" pitchFamily="18" charset="0"/>
              </a:rPr>
              <a:t>Memory: A Contribution to Experimental Psychology</a:t>
            </a:r>
            <a:r>
              <a:rPr lang="en-US" sz="2000" dirty="0" smtClean="0">
                <a:latin typeface="Times New Roman" pitchFamily="18" charset="0"/>
                <a:cs typeface="Times New Roman" pitchFamily="18" charset="0"/>
              </a:rPr>
              <a:t>. Annals of Neurosciences, 28(2), 70-95. https://doi.org/10.1159/000514084</a:t>
            </a:r>
          </a:p>
          <a:p>
            <a:pPr algn="ctr"/>
            <a:r>
              <a:rPr lang="en-US" sz="2000" dirty="0" smtClean="0">
                <a:latin typeface="Times New Roman" pitchFamily="18" charset="0"/>
                <a:cs typeface="Times New Roman" pitchFamily="18" charset="0"/>
              </a:rPr>
              <a:t>Hinton, G. E., </a:t>
            </a:r>
            <a:r>
              <a:rPr lang="en-US" sz="2000" dirty="0" err="1" smtClean="0">
                <a:latin typeface="Times New Roman" pitchFamily="18" charset="0"/>
                <a:cs typeface="Times New Roman" pitchFamily="18" charset="0"/>
              </a:rPr>
              <a:t>Osindero</a:t>
            </a:r>
            <a:r>
              <a:rPr lang="en-US" sz="2000" dirty="0" smtClean="0">
                <a:latin typeface="Times New Roman" pitchFamily="18" charset="0"/>
                <a:cs typeface="Times New Roman" pitchFamily="18" charset="0"/>
              </a:rPr>
              <a:t>, S., &amp; </a:t>
            </a:r>
            <a:r>
              <a:rPr lang="en-US" sz="2000" dirty="0" err="1" smtClean="0">
                <a:latin typeface="Times New Roman" pitchFamily="18" charset="0"/>
                <a:cs typeface="Times New Roman" pitchFamily="18" charset="0"/>
              </a:rPr>
              <a:t>Teh</a:t>
            </a:r>
            <a:r>
              <a:rPr lang="en-US" sz="2000" dirty="0" smtClean="0">
                <a:latin typeface="Times New Roman" pitchFamily="18" charset="0"/>
                <a:cs typeface="Times New Roman" pitchFamily="18" charset="0"/>
              </a:rPr>
              <a:t>, Y. W. (2023). A Fast Learning Algorithm for Deep Belief Nets. </a:t>
            </a:r>
            <a:r>
              <a:rPr lang="en-US" sz="2000" i="1" dirty="0" smtClean="0">
                <a:latin typeface="Times New Roman" pitchFamily="18" charset="0"/>
                <a:cs typeface="Times New Roman" pitchFamily="18" charset="0"/>
              </a:rPr>
              <a:t>Neural Computation, 18</a:t>
            </a:r>
            <a:r>
              <a:rPr lang="en-US" sz="2000" dirty="0" smtClean="0">
                <a:latin typeface="Times New Roman" pitchFamily="18" charset="0"/>
                <a:cs typeface="Times New Roman" pitchFamily="18" charset="0"/>
              </a:rPr>
              <a:t>(7), 1527-1554. https://doi.org/10.1162/neco.2006.18.7.1527</a:t>
            </a:r>
          </a:p>
          <a:p>
            <a:pPr algn="ctr"/>
            <a:r>
              <a:rPr lang="en-US" sz="2000" dirty="0" err="1" smtClean="0">
                <a:latin typeface="Times New Roman" pitchFamily="18" charset="0"/>
                <a:cs typeface="Times New Roman" pitchFamily="18" charset="0"/>
              </a:rPr>
              <a:t>Mnih</a:t>
            </a:r>
            <a:r>
              <a:rPr lang="en-US" sz="2000" dirty="0" smtClean="0">
                <a:latin typeface="Times New Roman" pitchFamily="18" charset="0"/>
                <a:cs typeface="Times New Roman" pitchFamily="18" charset="0"/>
              </a:rPr>
              <a:t>, V., Silver, D., &amp; Sutton, R. S. (2015). Human-level Control through Deep Reinforcement Learning. </a:t>
            </a:r>
            <a:r>
              <a:rPr lang="en-US" sz="2000" i="1" dirty="0" smtClean="0">
                <a:latin typeface="Times New Roman" pitchFamily="18" charset="0"/>
                <a:cs typeface="Times New Roman" pitchFamily="18" charset="0"/>
              </a:rPr>
              <a:t>Nature, 518</a:t>
            </a:r>
            <a:r>
              <a:rPr lang="en-US" sz="2000" dirty="0" smtClean="0">
                <a:latin typeface="Times New Roman" pitchFamily="18" charset="0"/>
                <a:cs typeface="Times New Roman" pitchFamily="18" charset="0"/>
              </a:rPr>
              <a:t>(7540), 529-533. https://doi.org/10.1038/nature14236</a:t>
            </a:r>
          </a:p>
          <a:p>
            <a:pPr algn="ctr"/>
            <a:r>
              <a:rPr lang="en-US" sz="2000" dirty="0" smtClean="0">
                <a:latin typeface="Times New Roman" pitchFamily="18" charset="0"/>
                <a:cs typeface="Times New Roman" pitchFamily="18" charset="0"/>
              </a:rPr>
              <a:t>Ricci, F., </a:t>
            </a:r>
            <a:r>
              <a:rPr lang="en-US" sz="2000" dirty="0" err="1" smtClean="0">
                <a:latin typeface="Times New Roman" pitchFamily="18" charset="0"/>
                <a:cs typeface="Times New Roman" pitchFamily="18" charset="0"/>
              </a:rPr>
              <a:t>Rokach</a:t>
            </a:r>
            <a:r>
              <a:rPr lang="en-US" sz="2000" dirty="0" smtClean="0">
                <a:latin typeface="Times New Roman" pitchFamily="18" charset="0"/>
                <a:cs typeface="Times New Roman" pitchFamily="18" charset="0"/>
              </a:rPr>
              <a:t>, L., &amp; </a:t>
            </a:r>
            <a:r>
              <a:rPr lang="en-US" sz="2000" dirty="0" err="1" smtClean="0">
                <a:latin typeface="Times New Roman" pitchFamily="18" charset="0"/>
                <a:cs typeface="Times New Roman" pitchFamily="18" charset="0"/>
              </a:rPr>
              <a:t>Shapira</a:t>
            </a:r>
            <a:r>
              <a:rPr lang="en-US" sz="2000" dirty="0" smtClean="0">
                <a:latin typeface="Times New Roman" pitchFamily="18" charset="0"/>
                <a:cs typeface="Times New Roman" pitchFamily="18" charset="0"/>
              </a:rPr>
              <a:t>, B. (2011). Recommender Systems: Challenges and Research Opportunities. In </a:t>
            </a:r>
            <a:r>
              <a:rPr lang="en-US" sz="2000" i="1" dirty="0" smtClean="0">
                <a:latin typeface="Times New Roman" pitchFamily="18" charset="0"/>
                <a:cs typeface="Times New Roman" pitchFamily="18" charset="0"/>
              </a:rPr>
              <a:t>Recommender Systems Handbook</a:t>
            </a:r>
            <a:r>
              <a:rPr lang="en-US" sz="2000" dirty="0" smtClean="0">
                <a:latin typeface="Times New Roman" pitchFamily="18" charset="0"/>
                <a:cs typeface="Times New Roman" pitchFamily="18" charset="0"/>
              </a:rPr>
              <a:t> (pp. 1-35). Springer. https://doi.org/10.1007/978-1-4419-1173-6_1</a:t>
            </a:r>
          </a:p>
          <a:p>
            <a:pPr algn="ctr"/>
            <a:r>
              <a:rPr lang="en-US" sz="2000" dirty="0" smtClean="0">
                <a:latin typeface="Times New Roman" pitchFamily="18" charset="0"/>
                <a:cs typeface="Times New Roman" pitchFamily="18" charset="0"/>
              </a:rPr>
              <a:t>Reddy, S. M., Boudreaux, E. D., &amp; </a:t>
            </a:r>
            <a:r>
              <a:rPr lang="en-US" sz="2000" dirty="0" err="1" smtClean="0">
                <a:latin typeface="Times New Roman" pitchFamily="18" charset="0"/>
                <a:cs typeface="Times New Roman" pitchFamily="18" charset="0"/>
              </a:rPr>
              <a:t>Siracuse</a:t>
            </a:r>
            <a:r>
              <a:rPr lang="en-US" sz="2000" dirty="0" smtClean="0">
                <a:latin typeface="Times New Roman" pitchFamily="18" charset="0"/>
                <a:cs typeface="Times New Roman" pitchFamily="18" charset="0"/>
              </a:rPr>
              <a:t>, J. J. (2021). Model-Free Review Scheduling in Spaced Re</a:t>
            </a:r>
            <a:endParaRPr lang="en-US" sz="2000" dirty="0">
              <a:latin typeface="Times New Roman" pitchFamily="18" charset="0"/>
              <a:cs typeface="Times New Roman" pitchFamily="18" charset="0"/>
            </a:endParaRPr>
          </a:p>
        </p:txBody>
      </p:sp>
    </p:spTree>
  </p:cSld>
  <p:clrMapOvr>
    <a:masterClrMapping/>
  </p:clrMapOvr>
  <p:transition>
    <p:cover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Desktop\download.png"/>
          <p:cNvPicPr>
            <a:picLocks noChangeAspect="1" noChangeArrowheads="1"/>
          </p:cNvPicPr>
          <p:nvPr/>
        </p:nvPicPr>
        <p:blipFill>
          <a:blip r:embed="rId2"/>
          <a:srcRect/>
          <a:stretch>
            <a:fillRect/>
          </a:stretch>
        </p:blipFill>
        <p:spPr bwMode="auto">
          <a:xfrm>
            <a:off x="1676400" y="2530475"/>
            <a:ext cx="5887407" cy="24987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cover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a:xfrm>
            <a:off x="304800" y="304801"/>
            <a:ext cx="8534400" cy="533400"/>
          </a:xfrm>
        </p:spPr>
        <p:txBody>
          <a:bodyPr/>
          <a:lstStyle/>
          <a:p>
            <a:r>
              <a:rPr lang="en-US" sz="4000" b="1" dirty="0" smtClean="0">
                <a:solidFill>
                  <a:srgbClr val="FF0000"/>
                </a:solidFill>
                <a:effectLst>
                  <a:outerShdw blurRad="38100" dist="38100" dir="2700000" algn="tl">
                    <a:srgbClr val="000000">
                      <a:alpha val="43137"/>
                    </a:srgbClr>
                  </a:outerShdw>
                </a:effectLst>
              </a:rPr>
              <a:t>INDEX </a:t>
            </a:r>
          </a:p>
        </p:txBody>
      </p:sp>
      <p:sp>
        <p:nvSpPr>
          <p:cNvPr id="54275" name="Rectangle 3"/>
          <p:cNvSpPr>
            <a:spLocks noGrp="1"/>
          </p:cNvSpPr>
          <p:nvPr>
            <p:ph type="body" idx="4294967295"/>
          </p:nvPr>
        </p:nvSpPr>
        <p:spPr>
          <a:xfrm>
            <a:off x="457200" y="838200"/>
            <a:ext cx="8534400" cy="5486400"/>
          </a:xfrm>
        </p:spPr>
        <p:txBody>
          <a:bodyPr/>
          <a:lstStyle/>
          <a:p>
            <a:pPr>
              <a:lnSpc>
                <a:spcPct val="90000"/>
              </a:lnSpc>
            </a:pPr>
            <a:r>
              <a:rPr lang="en-US" sz="3200" dirty="0" smtClean="0">
                <a:latin typeface="Times New Roman" pitchFamily="18" charset="0"/>
                <a:cs typeface="Times New Roman" pitchFamily="18" charset="0"/>
              </a:rPr>
              <a:t> Introduction </a:t>
            </a:r>
          </a:p>
          <a:p>
            <a:pPr>
              <a:lnSpc>
                <a:spcPct val="90000"/>
              </a:lnSpc>
            </a:pPr>
            <a:r>
              <a:rPr lang="en-US" sz="3200" dirty="0" smtClean="0">
                <a:latin typeface="Times New Roman" pitchFamily="18" charset="0"/>
                <a:cs typeface="Times New Roman" pitchFamily="18" charset="0"/>
              </a:rPr>
              <a:t> Motivation</a:t>
            </a:r>
          </a:p>
          <a:p>
            <a:pPr>
              <a:lnSpc>
                <a:spcPct val="90000"/>
              </a:lnSpc>
            </a:pPr>
            <a:r>
              <a:rPr lang="en-US" sz="3200" dirty="0" smtClean="0">
                <a:latin typeface="Times New Roman" pitchFamily="18" charset="0"/>
                <a:cs typeface="Times New Roman" pitchFamily="18" charset="0"/>
              </a:rPr>
              <a:t> Problem Statement</a:t>
            </a:r>
          </a:p>
          <a:p>
            <a:pPr>
              <a:lnSpc>
                <a:spcPct val="90000"/>
              </a:lnSpc>
            </a:pPr>
            <a:r>
              <a:rPr lang="en-US" sz="3200" dirty="0" smtClean="0">
                <a:latin typeface="Times New Roman" pitchFamily="18" charset="0"/>
                <a:cs typeface="Times New Roman" pitchFamily="18" charset="0"/>
              </a:rPr>
              <a:t> Aims and Objectives</a:t>
            </a:r>
          </a:p>
          <a:p>
            <a:pPr>
              <a:lnSpc>
                <a:spcPct val="90000"/>
              </a:lnSpc>
            </a:pPr>
            <a:r>
              <a:rPr lang="en-US" sz="3200" dirty="0" smtClean="0">
                <a:latin typeface="Times New Roman" pitchFamily="18" charset="0"/>
                <a:cs typeface="Times New Roman" pitchFamily="18" charset="0"/>
              </a:rPr>
              <a:t> Literature Reviews</a:t>
            </a:r>
          </a:p>
          <a:p>
            <a:pPr>
              <a:lnSpc>
                <a:spcPct val="90000"/>
              </a:lnSpc>
            </a:pPr>
            <a:r>
              <a:rPr lang="en-US" sz="3200" dirty="0" smtClean="0">
                <a:latin typeface="Times New Roman" pitchFamily="18" charset="0"/>
                <a:cs typeface="Times New Roman" pitchFamily="18" charset="0"/>
              </a:rPr>
              <a:t> Research Methodology</a:t>
            </a:r>
          </a:p>
          <a:p>
            <a:pPr>
              <a:lnSpc>
                <a:spcPct val="90000"/>
              </a:lnSpc>
            </a:pPr>
            <a:r>
              <a:rPr lang="en-US" sz="3200" dirty="0" smtClean="0">
                <a:latin typeface="Times New Roman" pitchFamily="18" charset="0"/>
                <a:cs typeface="Times New Roman" pitchFamily="18" charset="0"/>
              </a:rPr>
              <a:t> Proposed Implementation</a:t>
            </a:r>
          </a:p>
          <a:p>
            <a:pPr>
              <a:lnSpc>
                <a:spcPct val="90000"/>
              </a:lnSpc>
            </a:pPr>
            <a:r>
              <a:rPr lang="en-US" sz="3200" dirty="0" smtClean="0">
                <a:latin typeface="Times New Roman" pitchFamily="18" charset="0"/>
                <a:cs typeface="Times New Roman" pitchFamily="18" charset="0"/>
              </a:rPr>
              <a:t> Result and Contribution to knowledge </a:t>
            </a:r>
          </a:p>
          <a:p>
            <a:pPr>
              <a:lnSpc>
                <a:spcPct val="90000"/>
              </a:lnSpc>
            </a:pPr>
            <a:r>
              <a:rPr lang="en-US" sz="3200" dirty="0" smtClean="0">
                <a:latin typeface="Times New Roman" pitchFamily="18" charset="0"/>
                <a:cs typeface="Times New Roman" pitchFamily="18" charset="0"/>
              </a:rPr>
              <a:t> Progress Report </a:t>
            </a:r>
          </a:p>
          <a:p>
            <a:pPr>
              <a:lnSpc>
                <a:spcPct val="90000"/>
              </a:lnSpc>
            </a:pPr>
            <a:r>
              <a:rPr lang="en-US" sz="3200" dirty="0" smtClean="0">
                <a:latin typeface="Times New Roman" pitchFamily="18" charset="0"/>
                <a:cs typeface="Times New Roman" pitchFamily="18" charset="0"/>
              </a:rPr>
              <a:t> Selected References</a:t>
            </a:r>
            <a:r>
              <a:rPr lang="en-US" sz="3200" u="sng" dirty="0" smtClean="0">
                <a:latin typeface="Times New Roman" pitchFamily="18" charset="0"/>
                <a:cs typeface="Times New Roman" pitchFamily="18" charset="0"/>
              </a:rPr>
              <a:t/>
            </a:r>
            <a:br>
              <a:rPr lang="en-US" sz="3200" u="sng" dirty="0" smtClean="0">
                <a:latin typeface="Times New Roman" pitchFamily="18" charset="0"/>
                <a:cs typeface="Times New Roman" pitchFamily="18" charset="0"/>
              </a:rPr>
            </a:br>
            <a:endParaRPr lang="en-US" sz="3200" u="sng" dirty="0" smtClean="0">
              <a:latin typeface="Times New Roman" pitchFamily="18" charset="0"/>
              <a:cs typeface="Times New Roman" pitchFamily="18" charset="0"/>
            </a:endParaRPr>
          </a:p>
        </p:txBody>
      </p:sp>
    </p:spTree>
  </p:cSld>
  <p:clrMapOvr>
    <a:masterClrMapping/>
  </p:clrMapOvr>
  <p:transition>
    <p:cover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304800" y="609600"/>
            <a:ext cx="8534400" cy="758825"/>
          </a:xfrm>
        </p:spPr>
        <p:txBody>
          <a:bodyPr>
            <a:normAutofit fontScale="90000"/>
          </a:bodyPr>
          <a:lstStyle/>
          <a:p>
            <a:pPr eaLnBrk="1" fontAlgn="auto" hangingPunct="1">
              <a:spcAft>
                <a:spcPts val="0"/>
              </a:spcAft>
              <a:defRPr/>
            </a:pPr>
            <a:r>
              <a:rPr lang="en-US" b="1" dirty="0" smtClean="0">
                <a:solidFill>
                  <a:srgbClr val="FF0000"/>
                </a:solidFill>
                <a:effectLst>
                  <a:outerShdw blurRad="38100" dist="38100" dir="2700000" algn="tl">
                    <a:srgbClr val="000000">
                      <a:alpha val="43137"/>
                    </a:srgbClr>
                  </a:outerShdw>
                </a:effectLst>
              </a:rPr>
              <a:t>INTRODUCTION</a:t>
            </a:r>
            <a:r>
              <a:rPr lang="en-US" b="1" dirty="0" smtClean="0"/>
              <a:t/>
            </a:r>
            <a:br>
              <a:rPr lang="en-US" b="1" dirty="0" smtClean="0"/>
            </a:br>
            <a:endParaRPr lang="en-US" dirty="0" smtClean="0"/>
          </a:p>
        </p:txBody>
      </p:sp>
      <p:sp>
        <p:nvSpPr>
          <p:cNvPr id="14339" name="Content Placeholder 2"/>
          <p:cNvSpPr>
            <a:spLocks noGrp="1"/>
          </p:cNvSpPr>
          <p:nvPr>
            <p:ph sz="quarter" idx="1"/>
          </p:nvPr>
        </p:nvSpPr>
        <p:spPr>
          <a:xfrm>
            <a:off x="304800" y="1524000"/>
            <a:ext cx="8504238" cy="4572000"/>
          </a:xfrm>
        </p:spPr>
        <p:txBody>
          <a:bodyPr/>
          <a:lstStyle/>
          <a:p>
            <a:pPr algn="just" eaLnBrk="1" hangingPunct="1">
              <a:buNone/>
            </a:pPr>
            <a:r>
              <a:rPr lang="en-US" sz="2400" dirty="0" smtClean="0"/>
              <a:t>	Students often cram information right before tests, which is known as massed learning. However, this method is ineffective for long-term retention. (</a:t>
            </a:r>
            <a:r>
              <a:rPr lang="en-US" sz="2400" dirty="0" err="1" smtClean="0"/>
              <a:t>Ebbinghaus</a:t>
            </a:r>
            <a:r>
              <a:rPr lang="en-US" sz="2400" dirty="0" smtClean="0"/>
              <a:t> et al. 2021) demonstrated that crammed material is quickly forgotten if not regularly reviewed, illustrating this with the "forgetting curve </a:t>
            </a:r>
          </a:p>
          <a:p>
            <a:pPr algn="just" eaLnBrk="1" hangingPunct="1">
              <a:buNone/>
            </a:pPr>
            <a:endParaRPr lang="en-US" sz="2400" dirty="0" smtClean="0"/>
          </a:p>
          <a:p>
            <a:pPr algn="just" eaLnBrk="1" hangingPunct="1">
              <a:buNone/>
            </a:pPr>
            <a:endParaRPr lang="en-US" sz="2400" dirty="0" smtClean="0"/>
          </a:p>
          <a:p>
            <a:pPr algn="just" eaLnBrk="1" hangingPunct="1">
              <a:buNone/>
            </a:pPr>
            <a:endParaRPr lang="en-US" sz="2400" dirty="0" smtClean="0">
              <a:latin typeface="Times New Roman" pitchFamily="18" charset="0"/>
              <a:cs typeface="Times New Roman" pitchFamily="18" charset="0"/>
            </a:endParaRPr>
          </a:p>
        </p:txBody>
      </p:sp>
      <p:pic>
        <p:nvPicPr>
          <p:cNvPr id="5" name="Picture 4"/>
          <p:cNvPicPr/>
          <p:nvPr/>
        </p:nvPicPr>
        <p:blipFill>
          <a:blip r:embed="rId2"/>
          <a:srcRect/>
          <a:stretch>
            <a:fillRect/>
          </a:stretch>
        </p:blipFill>
        <p:spPr bwMode="auto">
          <a:xfrm>
            <a:off x="2209800" y="3581400"/>
            <a:ext cx="5562600" cy="3048000"/>
          </a:xfrm>
          <a:prstGeom prst="rect">
            <a:avLst/>
          </a:prstGeom>
          <a:ln>
            <a:noFill/>
          </a:ln>
          <a:effectLst>
            <a:softEdge rad="112500"/>
          </a:effectLst>
        </p:spPr>
      </p:pic>
    </p:spTree>
  </p:cSld>
  <p:clrMapOvr>
    <a:masterClrMapping/>
  </p:clrMapOvr>
  <p:transition>
    <p:cover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04800" y="381000"/>
            <a:ext cx="8534400" cy="758825"/>
          </a:xfrm>
        </p:spPr>
        <p:txBody>
          <a:bodyPr>
            <a:normAutofit fontScale="90000"/>
          </a:bodyPr>
          <a:lstStyle/>
          <a:p>
            <a:pPr eaLnBrk="1" hangingPunct="1"/>
            <a:r>
              <a:rPr lang="en-US" sz="36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MOTIVATION AND PROBLEM STATEMENT</a:t>
            </a:r>
          </a:p>
        </p:txBody>
      </p:sp>
      <p:sp>
        <p:nvSpPr>
          <p:cNvPr id="15363" name="Content Placeholder 2"/>
          <p:cNvSpPr>
            <a:spLocks noGrp="1"/>
          </p:cNvSpPr>
          <p:nvPr>
            <p:ph sz="quarter" idx="1"/>
          </p:nvPr>
        </p:nvSpPr>
        <p:spPr>
          <a:xfrm>
            <a:off x="152400" y="1447800"/>
            <a:ext cx="8839200" cy="5410200"/>
          </a:xfrm>
        </p:spPr>
        <p:txBody>
          <a:bodyPr/>
          <a:lstStyle/>
          <a:p>
            <a:pPr eaLnBrk="1" hangingPunct="1">
              <a:buFont typeface="Wingdings" pitchFamily="2" charset="2"/>
              <a:buChar char="§"/>
            </a:pPr>
            <a:r>
              <a:rPr lang="en-US" sz="24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MOTIVATION</a:t>
            </a:r>
          </a:p>
          <a:p>
            <a:pPr algn="just" eaLnBrk="1" hangingPunct="1">
              <a:buNone/>
            </a:pPr>
            <a:r>
              <a:rPr lang="en-US" sz="2400" dirty="0" smtClean="0">
                <a:latin typeface="Times New Roman" pitchFamily="18" charset="0"/>
                <a:cs typeface="Times New Roman" pitchFamily="18" charset="0"/>
              </a:rPr>
              <a:t>		The rise of e-learning platforms has created a demand for personalized learning experiences that adapt to users' needs. An effective recommendation system can enhance these platforms by automatically selecting and timing content delivery based on user behavior.  </a:t>
            </a:r>
            <a:r>
              <a:rPr lang="en-US" sz="2400" dirty="0" err="1" smtClean="0">
                <a:latin typeface="Times New Roman" pitchFamily="18" charset="0"/>
                <a:cs typeface="Times New Roman" pitchFamily="18" charset="0"/>
              </a:rPr>
              <a:t>Brusilovsky</a:t>
            </a:r>
            <a:r>
              <a:rPr lang="en-US" sz="2400" dirty="0" smtClean="0">
                <a:latin typeface="Times New Roman" pitchFamily="18" charset="0"/>
                <a:cs typeface="Times New Roman" pitchFamily="18" charset="0"/>
              </a:rPr>
              <a:t>, P., &amp; </a:t>
            </a:r>
            <a:r>
              <a:rPr lang="en-US" sz="2400" dirty="0" err="1" smtClean="0">
                <a:latin typeface="Times New Roman" pitchFamily="18" charset="0"/>
                <a:cs typeface="Times New Roman" pitchFamily="18" charset="0"/>
              </a:rPr>
              <a:t>Millán</a:t>
            </a:r>
            <a:r>
              <a:rPr lang="en-US" sz="2400" dirty="0" smtClean="0">
                <a:latin typeface="Times New Roman" pitchFamily="18" charset="0"/>
                <a:cs typeface="Times New Roman" pitchFamily="18" charset="0"/>
              </a:rPr>
              <a:t>, E. (2021)</a:t>
            </a:r>
          </a:p>
          <a:p>
            <a:pPr eaLnBrk="1" hangingPunct="1"/>
            <a:r>
              <a:rPr lang="en-US" sz="24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PROBLEM STATEMENT:</a:t>
            </a:r>
          </a:p>
          <a:p>
            <a:pPr algn="just" eaLnBrk="1" hangingPunct="1">
              <a:buNone/>
            </a:pPr>
            <a:r>
              <a:rPr lang="en-US" sz="2400" dirty="0" smtClean="0">
                <a:latin typeface="Times New Roman" pitchFamily="18" charset="0"/>
                <a:cs typeface="Times New Roman" pitchFamily="18" charset="0"/>
              </a:rPr>
              <a:t>		</a:t>
            </a:r>
            <a:r>
              <a:rPr lang="en-US" sz="2300" dirty="0" smtClean="0">
                <a:latin typeface="Times New Roman" pitchFamily="18" charset="0"/>
                <a:cs typeface="Times New Roman" pitchFamily="18" charset="0"/>
              </a:rPr>
              <a:t>Current methods rely on manual criteria for content recommendations, which are less efficient. This work aims to improve upon existing models, like the one by (Reddy et al. 2021), by developing an end-to-end recommendation system. This system will learn criteria for content delivery autonomously using different reward functions on updated student states to evaluate efficiency.</a:t>
            </a:r>
          </a:p>
        </p:txBody>
      </p:sp>
    </p:spTree>
  </p:cSld>
  <p:clrMapOvr>
    <a:masterClrMapping/>
  </p:clrMapOvr>
  <p:transition>
    <p:cover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04800" y="228600"/>
            <a:ext cx="8534400" cy="533400"/>
          </a:xfrm>
        </p:spPr>
        <p:txBody>
          <a:bodyPr>
            <a:normAutofit fontScale="90000"/>
          </a:bodyPr>
          <a:lstStyle/>
          <a:p>
            <a:pPr eaLnBrk="1" fontAlgn="auto" hangingPunct="1">
              <a:spcAft>
                <a:spcPts val="0"/>
              </a:spcAft>
              <a:defRPr/>
            </a:pPr>
            <a:r>
              <a:rPr lang="en-US" sz="3600" b="1" dirty="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AIMS AND OBJECTIVE</a:t>
            </a:r>
            <a:endParaRPr lang="en-US" b="1" dirty="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Content Placeholder 3"/>
          <p:cNvSpPr>
            <a:spLocks noGrp="1"/>
          </p:cNvSpPr>
          <p:nvPr>
            <p:ph sz="quarter" idx="1"/>
          </p:nvPr>
        </p:nvSpPr>
        <p:spPr>
          <a:xfrm>
            <a:off x="152400" y="1527048"/>
            <a:ext cx="8839200" cy="4572000"/>
          </a:xfrm>
        </p:spPr>
        <p:txBody>
          <a:bodyPr/>
          <a:lstStyle/>
          <a:p>
            <a:pPr>
              <a:buFont typeface="Wingdings" pitchFamily="2" charset="2"/>
              <a:buChar char="q"/>
            </a:pPr>
            <a:r>
              <a:rPr lang="en-US" b="1" dirty="0" smtClean="0">
                <a:solidFill>
                  <a:srgbClr val="FF0000"/>
                </a:solidFill>
              </a:rPr>
              <a:t>       </a:t>
            </a:r>
            <a:r>
              <a:rPr lang="en-US" b="1" dirty="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AIM</a:t>
            </a:r>
            <a:r>
              <a:rPr lang="en-US" dirty="0" smtClean="0"/>
              <a:t/>
            </a:r>
            <a:br>
              <a:rPr lang="en-US" dirty="0" smtClean="0"/>
            </a:br>
            <a:r>
              <a:rPr lang="en-US" dirty="0" smtClean="0"/>
              <a:t>	</a:t>
            </a:r>
            <a:r>
              <a:rPr lang="en-US" sz="2300" dirty="0" smtClean="0"/>
              <a:t>To develop an end-to-end recommendation system for e-learning platforms that autonomously learns and optimizes content delivery for personalized learning experiences.</a:t>
            </a:r>
          </a:p>
          <a:p>
            <a:pPr>
              <a:buFont typeface="Wingdings" pitchFamily="2" charset="2"/>
              <a:buChar char="q"/>
            </a:pPr>
            <a:endParaRPr lang="en-US" sz="2300" dirty="0" smtClean="0"/>
          </a:p>
          <a:p>
            <a:pPr>
              <a:buFont typeface="Wingdings" pitchFamily="2" charset="2"/>
              <a:buChar char="q"/>
            </a:pPr>
            <a:r>
              <a:rPr lang="en-US" sz="2300" b="1" dirty="0" smtClean="0">
                <a:effectLst>
                  <a:outerShdw blurRad="38100" dist="38100" dir="2700000" algn="tl">
                    <a:srgbClr val="000000">
                      <a:alpha val="43137"/>
                    </a:srgbClr>
                  </a:outerShdw>
                </a:effectLst>
                <a:latin typeface="Tahoma" pitchFamily="34" charset="0"/>
                <a:ea typeface="Tahoma" pitchFamily="34" charset="0"/>
                <a:cs typeface="Tahoma" pitchFamily="34" charset="0"/>
              </a:rPr>
              <a:t>         </a:t>
            </a:r>
            <a:r>
              <a:rPr lang="en-US" sz="2400" b="1" dirty="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OBJECTIVES</a:t>
            </a:r>
          </a:p>
          <a:p>
            <a:r>
              <a:rPr lang="en-US" sz="2100" b="1" dirty="0" smtClean="0"/>
              <a:t>Design and Implement</a:t>
            </a:r>
            <a:r>
              <a:rPr lang="en-US" sz="2100" dirty="0" smtClean="0"/>
              <a:t> an end-to-end recommendation system that replaces manual content selection with automated learning.</a:t>
            </a:r>
          </a:p>
          <a:p>
            <a:r>
              <a:rPr lang="en-US" sz="2100" b="1" dirty="0" smtClean="0"/>
              <a:t>Explore and Evaluate</a:t>
            </a:r>
            <a:r>
              <a:rPr lang="en-US" sz="2100" dirty="0" smtClean="0"/>
              <a:t> different reward functions to improve the system’s effectiveness compared to existing models.</a:t>
            </a:r>
          </a:p>
          <a:p>
            <a:r>
              <a:rPr lang="en-US" sz="2100" b="1" dirty="0" smtClean="0"/>
              <a:t>Analyze</a:t>
            </a:r>
            <a:r>
              <a:rPr lang="en-US" sz="2100" dirty="0" smtClean="0"/>
              <a:t> the efficiency of the new system in providing personalized learning recommendations based on user behavior data.</a:t>
            </a:r>
          </a:p>
          <a:p>
            <a:pPr>
              <a:buNone/>
            </a:pPr>
            <a:endParaRPr lang="en-US" sz="2300" b="1" dirty="0">
              <a:solidFill>
                <a:srgbClr val="FF0000"/>
              </a:solidFill>
              <a:latin typeface="Times New Roman" pitchFamily="18" charset="0"/>
              <a:cs typeface="Times New Roman" pitchFamily="18" charset="0"/>
            </a:endParaRPr>
          </a:p>
        </p:txBody>
      </p:sp>
    </p:spTree>
  </p:cSld>
  <p:clrMapOvr>
    <a:masterClrMapping/>
  </p:clrMapOvr>
  <p:transition>
    <p:cover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839200" cy="758825"/>
          </a:xfrm>
        </p:spPr>
        <p:txBody>
          <a:bodyPr/>
          <a:lstStyle/>
          <a:p>
            <a:r>
              <a:rPr lang="en-US" b="1" dirty="0" smtClean="0">
                <a:solidFill>
                  <a:srgbClr val="FF0000"/>
                </a:solidFill>
                <a:effectLst>
                  <a:outerShdw blurRad="38100" dist="38100" dir="2700000" algn="tl">
                    <a:srgbClr val="000000">
                      <a:alpha val="43137"/>
                    </a:srgbClr>
                  </a:outerShdw>
                </a:effectLst>
              </a:rPr>
              <a:t>LITERATURE REVIEWS</a:t>
            </a:r>
            <a:endParaRPr lang="en-US" dirty="0">
              <a:solidFill>
                <a:srgbClr val="FF0000"/>
              </a:solidFill>
              <a:effectLst>
                <a:outerShdw blurRad="38100" dist="38100" dir="2700000" algn="tl">
                  <a:srgbClr val="000000">
                    <a:alpha val="43137"/>
                  </a:srgbClr>
                </a:outerShdw>
              </a:effectLst>
            </a:endParaRPr>
          </a:p>
        </p:txBody>
      </p:sp>
      <p:sp>
        <p:nvSpPr>
          <p:cNvPr id="12289" name="Rectangle 1"/>
          <p:cNvSpPr>
            <a:spLocks noChangeArrowheads="1"/>
          </p:cNvSpPr>
          <p:nvPr/>
        </p:nvSpPr>
        <p:spPr bwMode="auto">
          <a:xfrm>
            <a:off x="152400" y="1447800"/>
            <a:ext cx="8839200" cy="443198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buFont typeface="Wingdings" pitchFamily="2" charset="2"/>
              <a:buChar char="q"/>
            </a:pPr>
            <a:r>
              <a:rPr lang="en-US" sz="2400" b="1" dirty="0" smtClean="0">
                <a:solidFill>
                  <a:srgbClr val="FF0000"/>
                </a:solidFill>
                <a:latin typeface="Times New Roman" pitchFamily="18" charset="0"/>
                <a:cs typeface="Times New Roman" pitchFamily="18" charset="0"/>
              </a:rPr>
              <a:t>   E-LEARNING PERSONALIZATION</a:t>
            </a:r>
          </a:p>
          <a:p>
            <a:pPr lvl="1"/>
            <a:r>
              <a:rPr lang="en-US" sz="2400" dirty="0" smtClean="0">
                <a:latin typeface="Times New Roman" pitchFamily="18" charset="0"/>
                <a:cs typeface="Times New Roman" pitchFamily="18" charset="0"/>
              </a:rPr>
              <a:t>Personalization improves engagement and outcomes. Recommendation algorithms include collaborative filtering, content-based, and hybrid methods (</a:t>
            </a:r>
            <a:r>
              <a:rPr lang="en-US" sz="2400" dirty="0" err="1" smtClean="0">
                <a:latin typeface="Times New Roman" pitchFamily="18" charset="0"/>
                <a:cs typeface="Times New Roman" pitchFamily="18" charset="0"/>
              </a:rPr>
              <a:t>Brusilovsky</a:t>
            </a:r>
            <a:r>
              <a:rPr lang="en-US" sz="2400" dirty="0" smtClean="0">
                <a:latin typeface="Times New Roman" pitchFamily="18" charset="0"/>
                <a:cs typeface="Times New Roman" pitchFamily="18" charset="0"/>
              </a:rPr>
              <a:t> &amp; </a:t>
            </a:r>
            <a:r>
              <a:rPr lang="en-US" sz="2400" dirty="0" err="1" smtClean="0">
                <a:latin typeface="Times New Roman" pitchFamily="18" charset="0"/>
                <a:cs typeface="Times New Roman" pitchFamily="18" charset="0"/>
              </a:rPr>
              <a:t>Millán</a:t>
            </a:r>
            <a:r>
              <a:rPr lang="en-US" sz="2400" dirty="0" smtClean="0">
                <a:latin typeface="Times New Roman" pitchFamily="18" charset="0"/>
                <a:cs typeface="Times New Roman" pitchFamily="18" charset="0"/>
              </a:rPr>
              <a:t>, 2023).</a:t>
            </a:r>
          </a:p>
          <a:p>
            <a:pPr>
              <a:buFont typeface="Wingdings" pitchFamily="2" charset="2"/>
              <a:buChar char="q"/>
            </a:pPr>
            <a:r>
              <a:rPr lang="en-US" sz="2400" b="1" dirty="0" smtClean="0">
                <a:solidFill>
                  <a:srgbClr val="FF0000"/>
                </a:solidFill>
                <a:latin typeface="Times New Roman" pitchFamily="18" charset="0"/>
                <a:cs typeface="Times New Roman" pitchFamily="18" charset="0"/>
              </a:rPr>
              <a:t>   CRAMMING VS. SPACED REPETITION</a:t>
            </a:r>
            <a:endParaRPr lang="en-US" sz="2400" dirty="0" smtClean="0">
              <a:solidFill>
                <a:srgbClr val="FF0000"/>
              </a:solidFill>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Cramming is less effective for long-term retention compared to spaced repetition, which uses scheduled reviews to enhance memory (</a:t>
            </a:r>
            <a:r>
              <a:rPr lang="en-US" sz="2400" dirty="0" err="1" smtClean="0">
                <a:latin typeface="Times New Roman" pitchFamily="18" charset="0"/>
                <a:cs typeface="Times New Roman" pitchFamily="18" charset="0"/>
              </a:rPr>
              <a:t>Ebbinghaus</a:t>
            </a:r>
            <a:r>
              <a:rPr lang="en-US" sz="2400" dirty="0" smtClean="0">
                <a:latin typeface="Times New Roman" pitchFamily="18" charset="0"/>
                <a:cs typeface="Times New Roman" pitchFamily="18" charset="0"/>
              </a:rPr>
              <a:t>, 2021).</a:t>
            </a:r>
          </a:p>
          <a:p>
            <a:pPr>
              <a:buFont typeface="Wingdings" pitchFamily="2" charset="2"/>
              <a:buChar char="q"/>
            </a:pPr>
            <a:r>
              <a:rPr lang="en-US" sz="2400" b="1" dirty="0" smtClean="0">
                <a:solidFill>
                  <a:srgbClr val="FF0000"/>
                </a:solidFill>
                <a:latin typeface="Times New Roman" pitchFamily="18" charset="0"/>
                <a:cs typeface="Times New Roman" pitchFamily="18" charset="0"/>
              </a:rPr>
              <a:t>   DEEP LEARNING IN RECOMMENDATIONS</a:t>
            </a:r>
            <a:endParaRPr lang="en-US" sz="2400" dirty="0" smtClean="0">
              <a:solidFill>
                <a:srgbClr val="FF0000"/>
              </a:solidFill>
              <a:latin typeface="Times New Roman" pitchFamily="18" charset="0"/>
              <a:cs typeface="Times New Roman" pitchFamily="18" charset="0"/>
            </a:endParaRPr>
          </a:p>
          <a:p>
            <a:pPr lvl="1"/>
            <a:r>
              <a:rPr lang="en-US" sz="2400" dirty="0" smtClean="0">
                <a:latin typeface="Times New Roman" pitchFamily="18" charset="0"/>
                <a:cs typeface="Times New Roman" pitchFamily="18" charset="0"/>
              </a:rPr>
              <a:t>Deep Neural Networks (DNNs) optimize educational content delivery by learning user behavior patterns (Hinton et al., 2023).</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transition>
    <p:cover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04800" y="152400"/>
            <a:ext cx="8534400" cy="758825"/>
          </a:xfrm>
        </p:spPr>
        <p:txBody>
          <a:bodyPr>
            <a:normAutofit/>
          </a:bodyPr>
          <a:lstStyle/>
          <a:p>
            <a:pPr eaLnBrk="1" fontAlgn="auto" hangingPunct="1">
              <a:spcAft>
                <a:spcPts val="0"/>
              </a:spcAft>
              <a:defRPr/>
            </a:pPr>
            <a:r>
              <a:rPr lang="en-US" sz="36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RESEARCH METHODOLOGY</a:t>
            </a:r>
            <a:endParaRPr lang="en-US" b="1" dirty="0" smtClean="0">
              <a:solidFill>
                <a:srgbClr val="FF0000"/>
              </a:solidFill>
              <a:effectLst>
                <a:outerShdw blurRad="38100" dist="38100" dir="2700000" algn="tl">
                  <a:srgbClr val="000000">
                    <a:alpha val="43137"/>
                  </a:srgbClr>
                </a:outerShdw>
              </a:effectLst>
            </a:endParaRPr>
          </a:p>
        </p:txBody>
      </p:sp>
      <p:sp>
        <p:nvSpPr>
          <p:cNvPr id="19459" name="Content Placeholder 2"/>
          <p:cNvSpPr>
            <a:spLocks noGrp="1"/>
          </p:cNvSpPr>
          <p:nvPr>
            <p:ph sz="quarter" idx="1"/>
          </p:nvPr>
        </p:nvSpPr>
        <p:spPr>
          <a:xfrm>
            <a:off x="301625" y="1527175"/>
            <a:ext cx="8504238" cy="4572000"/>
          </a:xfrm>
        </p:spPr>
        <p:txBody>
          <a:bodyPr/>
          <a:lstStyle/>
          <a:p>
            <a:pPr eaLnBrk="1" hangingPunct="1"/>
            <a:r>
              <a:rPr lang="en-US" sz="2400" b="1" dirty="0" smtClean="0">
                <a:solidFill>
                  <a:srgbClr val="FF0000"/>
                </a:solidFill>
                <a:latin typeface="Times New Roman" pitchFamily="18" charset="0"/>
                <a:cs typeface="Times New Roman" pitchFamily="18" charset="0"/>
              </a:rPr>
              <a:t>Data Collection:</a:t>
            </a:r>
          </a:p>
          <a:p>
            <a:pPr lvl="1" eaLnBrk="1" hangingPunct="1">
              <a:buFont typeface="Wingdings" pitchFamily="2" charset="2"/>
              <a:buChar char="Ø"/>
            </a:pPr>
            <a:r>
              <a:rPr lang="en-US" sz="1900" dirty="0" smtClean="0">
                <a:solidFill>
                  <a:schemeClr val="tx1"/>
                </a:solidFill>
                <a:latin typeface="Times New Roman" pitchFamily="18" charset="0"/>
                <a:cs typeface="Times New Roman" pitchFamily="18" charset="0"/>
              </a:rPr>
              <a:t>Gather sources of  data e.g. (Past test score,  Exams, Assignment records, etc)</a:t>
            </a:r>
            <a:endParaRPr lang="en-US" sz="2400" dirty="0" smtClean="0">
              <a:latin typeface="Times New Roman" pitchFamily="18" charset="0"/>
              <a:cs typeface="Times New Roman" pitchFamily="18" charset="0"/>
            </a:endParaRPr>
          </a:p>
          <a:p>
            <a:pPr eaLnBrk="1" hangingPunct="1"/>
            <a:r>
              <a:rPr lang="en-US" sz="2400" b="1" dirty="0" smtClean="0">
                <a:solidFill>
                  <a:srgbClr val="FF0000"/>
                </a:solidFill>
                <a:latin typeface="Times New Roman" pitchFamily="18" charset="0"/>
                <a:cs typeface="Times New Roman" pitchFamily="18" charset="0"/>
              </a:rPr>
              <a:t> Feature Engineering:</a:t>
            </a:r>
          </a:p>
          <a:p>
            <a:pPr lvl="1" eaLnBrk="1" hangingPunct="1">
              <a:buFont typeface="Wingdings" pitchFamily="2" charset="2"/>
              <a:buChar char="Ø"/>
            </a:pPr>
            <a:r>
              <a:rPr lang="en-US" sz="1900" dirty="0" smtClean="0">
                <a:solidFill>
                  <a:schemeClr val="tx1"/>
                </a:solidFill>
                <a:latin typeface="Times New Roman" pitchFamily="18" charset="0"/>
                <a:cs typeface="Times New Roman" pitchFamily="18" charset="0"/>
              </a:rPr>
              <a:t>Extract meaningful features from the collected data.</a:t>
            </a:r>
            <a:endParaRPr lang="en-US" sz="1900" b="1" dirty="0" smtClean="0">
              <a:solidFill>
                <a:srgbClr val="FF0000"/>
              </a:solidFill>
              <a:latin typeface="Times New Roman" pitchFamily="18" charset="0"/>
              <a:cs typeface="Times New Roman" pitchFamily="18" charset="0"/>
            </a:endParaRPr>
          </a:p>
          <a:p>
            <a:pPr marL="273050" lvl="1" eaLnBrk="1" hangingPunct="1">
              <a:buClr>
                <a:schemeClr val="accent1"/>
              </a:buClr>
              <a:buSzPct val="85000"/>
              <a:buFont typeface="Wingdings 2" pitchFamily="18" charset="2"/>
              <a:buChar char=""/>
            </a:pPr>
            <a:r>
              <a:rPr lang="en-US" sz="2400" b="1" dirty="0" smtClean="0">
                <a:solidFill>
                  <a:srgbClr val="FF0000"/>
                </a:solidFill>
                <a:latin typeface="Times New Roman" pitchFamily="18" charset="0"/>
                <a:cs typeface="Times New Roman" pitchFamily="18" charset="0"/>
              </a:rPr>
              <a:t>Model Architecture:</a:t>
            </a:r>
          </a:p>
          <a:p>
            <a:pPr lvl="1" eaLnBrk="1" hangingPunct="1">
              <a:buFont typeface="Wingdings" pitchFamily="2" charset="2"/>
              <a:buChar char="Ø"/>
            </a:pPr>
            <a:r>
              <a:rPr lang="en-US" sz="1900" b="1" dirty="0" smtClean="0">
                <a:solidFill>
                  <a:schemeClr val="tx1"/>
                </a:solidFill>
                <a:latin typeface="Times New Roman" pitchFamily="18" charset="0"/>
                <a:cs typeface="Times New Roman" pitchFamily="18" charset="0"/>
              </a:rPr>
              <a:t>Input Layer: </a:t>
            </a:r>
            <a:r>
              <a:rPr lang="en-US" sz="1900" dirty="0" smtClean="0">
                <a:solidFill>
                  <a:schemeClr val="tx1"/>
                </a:solidFill>
                <a:latin typeface="Times New Roman" pitchFamily="18" charset="0"/>
                <a:cs typeface="Times New Roman" pitchFamily="18" charset="0"/>
              </a:rPr>
              <a:t>The </a:t>
            </a:r>
            <a:r>
              <a:rPr lang="en-US" sz="1900" b="1" dirty="0" smtClean="0">
                <a:solidFill>
                  <a:srgbClr val="FF0000"/>
                </a:solidFill>
                <a:latin typeface="Times New Roman" pitchFamily="18" charset="0"/>
                <a:cs typeface="Times New Roman" pitchFamily="18" charset="0"/>
              </a:rPr>
              <a:t>extracted data </a:t>
            </a:r>
            <a:r>
              <a:rPr lang="en-US" sz="1900" dirty="0" smtClean="0">
                <a:solidFill>
                  <a:schemeClr val="tx1"/>
                </a:solidFill>
                <a:latin typeface="Times New Roman" pitchFamily="18" charset="0"/>
                <a:cs typeface="Times New Roman" pitchFamily="18" charset="0"/>
              </a:rPr>
              <a:t>e.g. (Past test score,  Exams, Assignment records, etc).</a:t>
            </a:r>
          </a:p>
          <a:p>
            <a:pPr lvl="1" eaLnBrk="1" hangingPunct="1">
              <a:buFont typeface="Wingdings" pitchFamily="2" charset="2"/>
              <a:buChar char="Ø"/>
            </a:pPr>
            <a:r>
              <a:rPr lang="en-US" sz="1900" b="1" dirty="0" smtClean="0">
                <a:solidFill>
                  <a:schemeClr val="tx1"/>
                </a:solidFill>
                <a:latin typeface="Times New Roman" pitchFamily="18" charset="0"/>
                <a:cs typeface="Times New Roman" pitchFamily="18" charset="0"/>
              </a:rPr>
              <a:t>Hidden Layers: </a:t>
            </a:r>
            <a:r>
              <a:rPr lang="en-US" sz="1900" dirty="0" smtClean="0">
                <a:solidFill>
                  <a:schemeClr val="tx1"/>
                </a:solidFill>
                <a:latin typeface="Times New Roman" pitchFamily="18" charset="0"/>
                <a:cs typeface="Times New Roman" pitchFamily="18" charset="0"/>
              </a:rPr>
              <a:t>Learn complex patterns.</a:t>
            </a:r>
          </a:p>
          <a:p>
            <a:pPr lvl="1" eaLnBrk="1" hangingPunct="1">
              <a:buFont typeface="Wingdings" pitchFamily="2" charset="2"/>
              <a:buChar char="Ø"/>
            </a:pPr>
            <a:r>
              <a:rPr lang="en-US" sz="1900" b="1" dirty="0" smtClean="0">
                <a:solidFill>
                  <a:schemeClr val="tx1"/>
                </a:solidFill>
                <a:latin typeface="Times New Roman" pitchFamily="18" charset="0"/>
                <a:cs typeface="Times New Roman" pitchFamily="18" charset="0"/>
              </a:rPr>
              <a:t>Output Layer: </a:t>
            </a:r>
            <a:r>
              <a:rPr lang="en-US" sz="1900" dirty="0" smtClean="0">
                <a:solidFill>
                  <a:schemeClr val="tx1"/>
                </a:solidFill>
                <a:latin typeface="Times New Roman" pitchFamily="18" charset="0"/>
                <a:cs typeface="Times New Roman" pitchFamily="18" charset="0"/>
              </a:rPr>
              <a:t>Generate future exam questions.</a:t>
            </a:r>
            <a:endParaRPr lang="en-US" sz="1900" dirty="0" smtClean="0">
              <a:solidFill>
                <a:srgbClr val="FF0000"/>
              </a:solidFill>
              <a:latin typeface="Times New Roman" pitchFamily="18" charset="0"/>
              <a:cs typeface="Times New Roman" pitchFamily="18" charset="0"/>
            </a:endParaRPr>
          </a:p>
          <a:p>
            <a:pPr eaLnBrk="1" hangingPunct="1"/>
            <a:r>
              <a:rPr lang="en-US" sz="2400" b="1" dirty="0" smtClean="0">
                <a:solidFill>
                  <a:srgbClr val="FF0000"/>
                </a:solidFill>
                <a:latin typeface="Times New Roman" pitchFamily="18" charset="0"/>
                <a:cs typeface="Times New Roman" pitchFamily="18" charset="0"/>
              </a:rPr>
              <a:t>Train the DNN:</a:t>
            </a:r>
          </a:p>
          <a:p>
            <a:pPr lvl="1" eaLnBrk="1" hangingPunct="1">
              <a:buFont typeface="Wingdings" pitchFamily="2" charset="2"/>
              <a:buChar char="Ø"/>
            </a:pPr>
            <a:r>
              <a:rPr lang="en-US" sz="1900" dirty="0" smtClean="0">
                <a:solidFill>
                  <a:schemeClr val="tx1"/>
                </a:solidFill>
                <a:latin typeface="Times New Roman" pitchFamily="18" charset="0"/>
                <a:cs typeface="Times New Roman" pitchFamily="18" charset="0"/>
              </a:rPr>
              <a:t>Use historical data to </a:t>
            </a:r>
            <a:r>
              <a:rPr lang="en-US" sz="1900" b="1" dirty="0" smtClean="0">
                <a:solidFill>
                  <a:srgbClr val="FF0000"/>
                </a:solidFill>
                <a:latin typeface="Times New Roman" pitchFamily="18" charset="0"/>
                <a:cs typeface="Times New Roman" pitchFamily="18" charset="0"/>
              </a:rPr>
              <a:t>train</a:t>
            </a:r>
            <a:r>
              <a:rPr lang="en-US" sz="1900" dirty="0" smtClean="0">
                <a:solidFill>
                  <a:schemeClr val="tx1"/>
                </a:solidFill>
                <a:latin typeface="Times New Roman" pitchFamily="18" charset="0"/>
                <a:cs typeface="Times New Roman" pitchFamily="18" charset="0"/>
              </a:rPr>
              <a:t> the DNN for future purpose.</a:t>
            </a:r>
            <a:endParaRPr lang="en-US" sz="2400" dirty="0" smtClean="0">
              <a:latin typeface="Times New Roman" pitchFamily="18" charset="0"/>
              <a:cs typeface="Times New Roman" pitchFamily="18" charset="0"/>
            </a:endParaRPr>
          </a:p>
          <a:p>
            <a:pPr lvl="1" eaLnBrk="1" hangingPunct="1">
              <a:buNone/>
            </a:pPr>
            <a:endParaRPr lang="en-US" sz="2400" dirty="0" smtClean="0">
              <a:latin typeface="Times New Roman" pitchFamily="18" charset="0"/>
              <a:cs typeface="Times New Roman" pitchFamily="18" charset="0"/>
            </a:endParaRPr>
          </a:p>
          <a:p>
            <a:pPr lvl="1" eaLnBrk="1" hangingPunct="1"/>
            <a:endParaRPr lang="en-US" sz="1900" b="1" dirty="0" smtClean="0">
              <a:solidFill>
                <a:srgbClr val="FF0000"/>
              </a:solidFill>
              <a:latin typeface="Times New Roman" pitchFamily="18" charset="0"/>
              <a:cs typeface="Times New Roman" pitchFamily="18" charset="0"/>
            </a:endParaRPr>
          </a:p>
          <a:p>
            <a:pPr eaLnBrk="1" hangingPunct="1"/>
            <a:endParaRPr lang="en-US" sz="2400" b="1" dirty="0" smtClean="0">
              <a:solidFill>
                <a:srgbClr val="FF0000"/>
              </a:solidFill>
              <a:latin typeface="Times New Roman" pitchFamily="18" charset="0"/>
              <a:cs typeface="Times New Roman" pitchFamily="18" charset="0"/>
            </a:endParaRPr>
          </a:p>
          <a:p>
            <a:pPr eaLnBrk="1" hangingPunct="1">
              <a:buFont typeface="Arial" charset="0"/>
              <a:buNone/>
            </a:pPr>
            <a:endParaRPr lang="en-US" dirty="0" smtClean="0"/>
          </a:p>
        </p:txBody>
      </p:sp>
    </p:spTree>
  </p:cSld>
  <p:clrMapOvr>
    <a:masterClrMapping/>
  </p:clrMapOvr>
  <p:transition>
    <p:cover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534400" cy="758825"/>
          </a:xfrm>
        </p:spPr>
        <p:txBody>
          <a:bodyPr/>
          <a:lstStyle/>
          <a:p>
            <a:pPr algn="l"/>
            <a:r>
              <a:rPr lang="en-US" b="1" dirty="0" smtClean="0">
                <a:solidFill>
                  <a:srgbClr val="FF0000"/>
                </a:solidFill>
                <a:effectLst>
                  <a:outerShdw blurRad="38100" dist="38100" dir="2700000" algn="tl">
                    <a:srgbClr val="000000">
                      <a:alpha val="43137"/>
                    </a:srgbClr>
                  </a:outerShdw>
                </a:effectLst>
              </a:rPr>
              <a:t>PROPOSED IMPLEMENTATION</a:t>
            </a:r>
            <a:endParaRPr lang="en-US"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228600" y="1371600"/>
            <a:ext cx="8686800" cy="5029200"/>
          </a:xfrm>
        </p:spPr>
        <p:txBody>
          <a:bodyPr/>
          <a:lstStyle/>
          <a:p>
            <a:pPr>
              <a:buNone/>
            </a:pPr>
            <a:r>
              <a:rPr lang="en-US" sz="2000" b="1" dirty="0" smtClean="0">
                <a:solidFill>
                  <a:srgbClr val="FF0000"/>
                </a:solidFill>
              </a:rPr>
              <a:t>* // Data Collection &amp; Preprocessing (Offline) </a:t>
            </a:r>
          </a:p>
          <a:p>
            <a:pPr>
              <a:buNone/>
            </a:pPr>
            <a:r>
              <a:rPr lang="en-US" sz="2000" b="1" dirty="0" smtClean="0"/>
              <a:t>FUNCTION </a:t>
            </a:r>
            <a:r>
              <a:rPr lang="en-US" sz="2000" b="1" dirty="0" err="1" smtClean="0"/>
              <a:t>collect_student_data</a:t>
            </a:r>
            <a:r>
              <a:rPr lang="en-US" sz="2000" b="1" dirty="0" smtClean="0"/>
              <a:t>():</a:t>
            </a:r>
          </a:p>
          <a:p>
            <a:pPr>
              <a:buNone/>
            </a:pPr>
            <a:r>
              <a:rPr lang="en-US" sz="2000" dirty="0" smtClean="0"/>
              <a:t>	</a:t>
            </a:r>
            <a:r>
              <a:rPr lang="en-US" sz="2000" b="1" dirty="0" err="1" smtClean="0"/>
              <a:t>student_data</a:t>
            </a:r>
            <a:r>
              <a:rPr lang="en-US" sz="2000" dirty="0" smtClean="0"/>
              <a:t> </a:t>
            </a:r>
            <a:r>
              <a:rPr lang="en-US" sz="2000" b="1" dirty="0" smtClean="0"/>
              <a:t>=</a:t>
            </a:r>
            <a:r>
              <a:rPr lang="en-US" sz="2000" dirty="0" smtClean="0"/>
              <a:t> </a:t>
            </a:r>
            <a:r>
              <a:rPr lang="en-US" sz="2000" b="1" dirty="0" smtClean="0"/>
              <a:t>[</a:t>
            </a:r>
          </a:p>
          <a:p>
            <a:pPr>
              <a:buNone/>
            </a:pPr>
            <a:r>
              <a:rPr lang="en-US" sz="2000" dirty="0" smtClean="0"/>
              <a:t>		 {</a:t>
            </a:r>
            <a:r>
              <a:rPr lang="en-US" sz="2000" b="1" dirty="0" err="1" smtClean="0"/>
              <a:t>past_scores</a:t>
            </a:r>
            <a:r>
              <a:rPr lang="en-US" sz="2000" b="1" dirty="0" smtClean="0"/>
              <a:t>: [70, 85, 90],</a:t>
            </a:r>
          </a:p>
          <a:p>
            <a:pPr>
              <a:buNone/>
            </a:pPr>
            <a:r>
              <a:rPr lang="en-US" sz="2000" dirty="0" smtClean="0"/>
              <a:t>	</a:t>
            </a:r>
            <a:r>
              <a:rPr lang="en-US" sz="2000" b="1" dirty="0" smtClean="0"/>
              <a:t>];</a:t>
            </a:r>
          </a:p>
          <a:p>
            <a:pPr>
              <a:buNone/>
            </a:pPr>
            <a:r>
              <a:rPr lang="en-US" sz="2000" b="1" dirty="0" smtClean="0"/>
              <a:t>	 RETURN </a:t>
            </a:r>
            <a:r>
              <a:rPr lang="en-US" sz="2000" b="1" dirty="0" err="1" smtClean="0"/>
              <a:t>student_data</a:t>
            </a:r>
            <a:r>
              <a:rPr lang="en-US" sz="2000" b="1" dirty="0" smtClean="0"/>
              <a:t>;</a:t>
            </a:r>
          </a:p>
          <a:p>
            <a:pPr>
              <a:buNone/>
            </a:pPr>
            <a:r>
              <a:rPr lang="en-US" sz="2000" b="1" dirty="0" smtClean="0">
                <a:solidFill>
                  <a:srgbClr val="FF0000"/>
                </a:solidFill>
              </a:rPr>
              <a:t>* // Data Collection &amp; Preprocessing (Offline) </a:t>
            </a:r>
            <a:endParaRPr lang="en-US" sz="2000" dirty="0" smtClean="0"/>
          </a:p>
          <a:p>
            <a:pPr>
              <a:buNone/>
            </a:pPr>
            <a:r>
              <a:rPr lang="en-US" sz="2000" b="1" dirty="0" smtClean="0"/>
              <a:t>FUNCTION </a:t>
            </a:r>
            <a:r>
              <a:rPr lang="en-US" sz="2000" b="1" dirty="0" err="1" smtClean="0"/>
              <a:t>preprocess_student_data</a:t>
            </a:r>
            <a:r>
              <a:rPr lang="en-US" sz="2000" b="1" dirty="0" smtClean="0"/>
              <a:t>(data);</a:t>
            </a:r>
          </a:p>
          <a:p>
            <a:pPr>
              <a:buNone/>
            </a:pPr>
            <a:r>
              <a:rPr lang="en-US" sz="2000" b="1" dirty="0" smtClean="0">
                <a:solidFill>
                  <a:srgbClr val="FF0000"/>
                </a:solidFill>
              </a:rPr>
              <a:t>* // Define input model </a:t>
            </a:r>
          </a:p>
          <a:p>
            <a:pPr>
              <a:buNone/>
            </a:pPr>
            <a:r>
              <a:rPr lang="en-US" sz="2000" b="1" dirty="0" smtClean="0"/>
              <a:t>FUNCTION </a:t>
            </a:r>
            <a:r>
              <a:rPr lang="en-US" sz="2000" b="1" dirty="0" err="1" smtClean="0"/>
              <a:t>define_model</a:t>
            </a:r>
            <a:r>
              <a:rPr lang="en-US" sz="2000" b="1" dirty="0" smtClean="0"/>
              <a:t>(</a:t>
            </a:r>
            <a:r>
              <a:rPr lang="en-US" sz="2000" b="1" dirty="0" err="1" smtClean="0"/>
              <a:t>input_size</a:t>
            </a:r>
            <a:r>
              <a:rPr lang="en-US" sz="2000" b="1" dirty="0" smtClean="0"/>
              <a:t>, </a:t>
            </a:r>
            <a:r>
              <a:rPr lang="en-US" sz="2000" b="1" dirty="0" err="1" smtClean="0"/>
              <a:t>hidden_layers</a:t>
            </a:r>
            <a:r>
              <a:rPr lang="en-US" sz="2000" b="1" dirty="0" smtClean="0"/>
              <a:t>, </a:t>
            </a:r>
            <a:r>
              <a:rPr lang="en-US" sz="2000" b="1" dirty="0" err="1" smtClean="0"/>
              <a:t>output_size</a:t>
            </a:r>
            <a:r>
              <a:rPr lang="en-US" sz="2000" b="1" dirty="0" smtClean="0"/>
              <a:t>);</a:t>
            </a:r>
          </a:p>
          <a:p>
            <a:pPr>
              <a:buFont typeface="Arial" charset="0"/>
              <a:buChar char="•"/>
            </a:pPr>
            <a:r>
              <a:rPr lang="en-US" sz="2000" b="1" dirty="0" smtClean="0">
                <a:solidFill>
                  <a:srgbClr val="FF0000"/>
                </a:solidFill>
              </a:rPr>
              <a:t>// Train the model</a:t>
            </a:r>
          </a:p>
          <a:p>
            <a:pPr>
              <a:buNone/>
            </a:pPr>
            <a:r>
              <a:rPr lang="en-US" sz="2000" b="1" dirty="0" smtClean="0"/>
              <a:t>FUNCTION </a:t>
            </a:r>
            <a:r>
              <a:rPr lang="en-US" sz="2000" b="1" dirty="0" err="1" smtClean="0"/>
              <a:t>train_model</a:t>
            </a:r>
            <a:r>
              <a:rPr lang="en-US" sz="2000" b="1" dirty="0" smtClean="0"/>
              <a:t>(model, </a:t>
            </a:r>
            <a:r>
              <a:rPr lang="en-US" sz="2000" b="1" dirty="0" err="1" smtClean="0"/>
              <a:t>training_data</a:t>
            </a:r>
            <a:r>
              <a:rPr lang="en-US" sz="2000" b="1" dirty="0" smtClean="0"/>
              <a:t>, </a:t>
            </a:r>
            <a:r>
              <a:rPr lang="en-US" sz="2000" b="1" dirty="0" err="1" smtClean="0"/>
              <a:t>validation_data</a:t>
            </a:r>
            <a:r>
              <a:rPr lang="en-US" sz="2000" b="1" dirty="0" smtClean="0"/>
              <a:t>, epochs);</a:t>
            </a:r>
            <a:endParaRPr lang="en-US" sz="2000" b="1" dirty="0">
              <a:solidFill>
                <a:srgbClr val="FF0000"/>
              </a:solidFill>
            </a:endParaRPr>
          </a:p>
        </p:txBody>
      </p:sp>
    </p:spTree>
  </p:cSld>
  <p:clrMapOvr>
    <a:masterClrMapping/>
  </p:clrMapOvr>
  <p:transition>
    <p:cover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ARCHITECTURE</a:t>
            </a:r>
            <a:endParaRPr lang="en-US" b="1" dirty="0"/>
          </a:p>
        </p:txBody>
      </p:sp>
      <p:pic>
        <p:nvPicPr>
          <p:cNvPr id="4" name="Content Placeholder 3" descr="C:\Users\USER\Desktop\download.png"/>
          <p:cNvPicPr>
            <a:picLocks noGrp="1"/>
          </p:cNvPicPr>
          <p:nvPr>
            <p:ph sz="quarter" idx="1"/>
          </p:nvPr>
        </p:nvPicPr>
        <p:blipFill>
          <a:blip r:embed="rId2"/>
          <a:srcRect/>
          <a:stretch>
            <a:fillRect/>
          </a:stretch>
        </p:blipFill>
        <p:spPr bwMode="auto">
          <a:xfrm>
            <a:off x="1752600" y="1524000"/>
            <a:ext cx="6096000" cy="4724400"/>
          </a:xfrm>
          <a:prstGeom prst="rect">
            <a:avLst/>
          </a:prstGeom>
          <a:noFill/>
          <a:ln w="9525">
            <a:noFill/>
            <a:miter lim="800000"/>
            <a:headEnd/>
            <a:tailEnd/>
          </a:ln>
        </p:spPr>
      </p:pic>
    </p:spTree>
  </p:cSld>
  <p:clrMapOvr>
    <a:masterClrMapping/>
  </p:clrMapOvr>
  <p:transition>
    <p:cover dir="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1189</TotalTime>
  <Words>618</Words>
  <Application>Microsoft Office PowerPoint</Application>
  <PresentationFormat>On-screen Show (4:3)</PresentationFormat>
  <Paragraphs>119</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Civic</vt:lpstr>
      <vt:lpstr>Slide 1</vt:lpstr>
      <vt:lpstr>INDEX </vt:lpstr>
      <vt:lpstr>INTRODUCTION </vt:lpstr>
      <vt:lpstr>MOTIVATION AND PROBLEM STATEMENT</vt:lpstr>
      <vt:lpstr> AIMS AND OBJECTIVE</vt:lpstr>
      <vt:lpstr>LITERATURE REVIEWS</vt:lpstr>
      <vt:lpstr>RESEARCH METHODOLOGY</vt:lpstr>
      <vt:lpstr>PROPOSED IMPLEMENTATION</vt:lpstr>
      <vt:lpstr>SYSTEM ARCHITECTURE</vt:lpstr>
      <vt:lpstr>SYSTEM REQUIREMENTS</vt:lpstr>
      <vt:lpstr>RESULTS</vt:lpstr>
      <vt:lpstr> CONTRIBUTION TO KNOWLEDGE</vt:lpstr>
      <vt:lpstr>FUTURE WORK</vt:lpstr>
      <vt:lpstr> CONCLUSION</vt:lpstr>
      <vt:lpstr>  SELECTED REFERENCE</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admin</dc:creator>
  <cp:lastModifiedBy>USER</cp:lastModifiedBy>
  <cp:revision>108</cp:revision>
  <dcterms:created xsi:type="dcterms:W3CDTF">2013-01-15T09:05:50Z</dcterms:created>
  <dcterms:modified xsi:type="dcterms:W3CDTF">2024-08-25T21:49:50Z</dcterms:modified>
</cp:coreProperties>
</file>