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0" r:id="rId1"/>
  </p:sldMasterIdLst>
  <p:notesMasterIdLst>
    <p:notesMasterId r:id="rId18"/>
  </p:notesMasterIdLst>
  <p:sldIdLst>
    <p:sldId id="265" r:id="rId2"/>
    <p:sldId id="284" r:id="rId3"/>
    <p:sldId id="266" r:id="rId4"/>
    <p:sldId id="267" r:id="rId5"/>
    <p:sldId id="269" r:id="rId6"/>
    <p:sldId id="291" r:id="rId7"/>
    <p:sldId id="271" r:id="rId8"/>
    <p:sldId id="285" r:id="rId9"/>
    <p:sldId id="292" r:id="rId10"/>
    <p:sldId id="289" r:id="rId11"/>
    <p:sldId id="272" r:id="rId12"/>
    <p:sldId id="274" r:id="rId13"/>
    <p:sldId id="286" r:id="rId14"/>
    <p:sldId id="287" r:id="rId15"/>
    <p:sldId id="275" r:id="rId16"/>
    <p:sldId id="277"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7062" autoAdjust="0"/>
    <p:restoredTop sz="94660"/>
  </p:normalViewPr>
  <p:slideViewPr>
    <p:cSldViewPr>
      <p:cViewPr>
        <p:scale>
          <a:sx n="75" d="100"/>
          <a:sy n="75" d="100"/>
        </p:scale>
        <p:origin x="-1002"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290D214-527C-4654-9A54-7098E93FD6E0}" type="datetimeFigureOut">
              <a:rPr lang="en-US"/>
              <a:pPr>
                <a:defRPr/>
              </a:pPr>
              <a:t>22-Jul-24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7145AFC0-4685-42E3-8859-46B5427EB1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DFAEB0-FBF5-40E7-B445-AC987C1D60A3}" type="slidenum">
              <a:rPr lang="en-US" smtClean="0"/>
              <a:pPr fontAlgn="base">
                <a:spcBef>
                  <a:spcPct val="0"/>
                </a:spcBef>
                <a:spcAft>
                  <a:spcPct val="0"/>
                </a:spcAft>
                <a:defRPr/>
              </a:pPr>
              <a:t>1</a:t>
            </a:fld>
            <a:endParaRPr lang="en-US" smtClean="0"/>
          </a:p>
        </p:txBody>
      </p:sp>
      <p:sp>
        <p:nvSpPr>
          <p:cNvPr id="32771"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eaLnBrk="0" hangingPunct="0"/>
            <a:fld id="{2CF081BD-D0D3-45F8-8752-01F7E7C214EC}" type="slidenum">
              <a:rPr lang="en-US" sz="1200">
                <a:latin typeface="Times New Roman" pitchFamily="18" charset="0"/>
              </a:rPr>
              <a:pPr algn="r" eaLnBrk="0" hangingPunct="0"/>
              <a:t>1</a:t>
            </a:fld>
            <a:endParaRPr lang="en-US" sz="1200">
              <a:latin typeface="Times New Roman" pitchFamily="18" charset="0"/>
            </a:endParaRPr>
          </a:p>
        </p:txBody>
      </p:sp>
      <p:sp>
        <p:nvSpPr>
          <p:cNvPr id="3277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741FCBED-688D-4D80-867B-4C2F042D44B7}" type="datetimeFigureOut">
              <a:rPr lang="en-US" smtClean="0"/>
              <a:pPr>
                <a:defRPr/>
              </a:pPr>
              <a:t>22-Jul-24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0709202D-E055-4BC9-8761-7499D11FC54D}"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1C63E921-2391-4B78-9F9A-37D183FB1D24}" type="datetimeFigureOut">
              <a:rPr lang="en-US" smtClean="0"/>
              <a:pPr>
                <a:defRPr/>
              </a:pPr>
              <a:t>22-Jul-24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875F8D6-AAFB-4B11-B36D-EB5BE409325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75C91B12-A114-42E4-A8EE-B9738125EB9C}" type="datetimeFigureOut">
              <a:rPr lang="en-US" smtClean="0"/>
              <a:pPr>
                <a:defRPr/>
              </a:pPr>
              <a:t>22-Jul-24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9D40E05C-6D58-4EF1-A231-823C8303013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075C6843-03B8-4C0C-8F12-9471DE95C490}" type="datetimeFigureOut">
              <a:rPr lang="en-US" smtClean="0"/>
              <a:pPr>
                <a:defRPr/>
              </a:pPr>
              <a:t>22-Jul-24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AFDDE184-13A6-452E-8BA1-5F3B345DA577}"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cover dir="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887E36F3-DE38-4EEB-BE89-A981B35DA181}" type="datetimeFigureOut">
              <a:rPr lang="en-US" smtClean="0"/>
              <a:pPr>
                <a:defRPr/>
              </a:pPr>
              <a:t>22-Jul-24</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A6A7F515-B6B9-46C5-BA47-A4C907CAFC3E}"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C76A5B71-EB3C-4470-BD48-860F2C686132}" type="datetimeFigureOut">
              <a:rPr lang="en-US" smtClean="0"/>
              <a:pPr>
                <a:defRPr/>
              </a:pPr>
              <a:t>22-Jul-24</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8AAAD461-DCF4-4914-A221-0663D610B427}"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BA2280A3-307C-45F3-8EF3-32B12FEA4E20}" type="datetimeFigureOut">
              <a:rPr lang="en-US" smtClean="0"/>
              <a:pPr>
                <a:defRPr/>
              </a:pPr>
              <a:t>22-Jul-24</a:t>
            </a:fld>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969ADD84-CFBD-423A-9785-62574256F76A}"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516A364F-0194-4CB9-88B7-DD16423E2365}" type="datetimeFigureOut">
              <a:rPr lang="en-US" smtClean="0"/>
              <a:pPr>
                <a:defRPr/>
              </a:pPr>
              <a:t>22-Jul-24</a:t>
            </a:fld>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34EF377E-C30E-4AF0-B9D3-C9A500BEEAC3}"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FF4BF15C-0708-47D4-AE34-2523D5798A6C}" type="datetimeFigureOut">
              <a:rPr lang="en-US" smtClean="0"/>
              <a:pPr>
                <a:defRPr/>
              </a:pPr>
              <a:t>22-Jul-24</a:t>
            </a:fld>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22B49927-72DF-4E7F-8309-3A372511C0C8}" type="slidenum">
              <a:rPr lang="en-US" smtClean="0"/>
              <a:pPr>
                <a:defRPr/>
              </a:pPr>
              <a:t>‹#›</a:t>
            </a:fld>
            <a:endParaRPr lang="en-US"/>
          </a:p>
        </p:txBody>
      </p:sp>
    </p:spTree>
  </p:cSld>
  <p:clrMapOvr>
    <a:masterClrMapping/>
  </p:clrMapOvr>
  <p:transition>
    <p:cover dir="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BE4C70CC-179E-4A08-B6E7-8886300D8E3A}" type="datetimeFigureOut">
              <a:rPr lang="en-US" smtClean="0"/>
              <a:pPr>
                <a:defRPr/>
              </a:pPr>
              <a:t>22-Jul-24</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1FE1D6F8-A0CD-4B4F-86F1-FFCB03623D40}"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2F0B0259-FBF8-4401-BAF5-40D57D6CB765}" type="datetimeFigureOut">
              <a:rPr lang="en-US" smtClean="0"/>
              <a:pPr>
                <a:defRPr/>
              </a:pPr>
              <a:t>22-Jul-24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687B6F91-057F-4043-81DB-D088A7AF99EB}"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cover dir="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8FFBC13B-A8AF-4949-9AA0-4924E80EB398}" type="datetimeFigureOut">
              <a:rPr lang="en-US" smtClean="0"/>
              <a:pPr>
                <a:defRPr/>
              </a:pPr>
              <a:t>22-Jul-24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4A6BB522-71BC-4DC1-BF50-947F7F28991F}"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p:cover dir="ru"/>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5"/>
          <p:cNvSpPr>
            <a:spLocks noChangeArrowheads="1"/>
          </p:cNvSpPr>
          <p:nvPr/>
        </p:nvSpPr>
        <p:spPr bwMode="auto">
          <a:xfrm>
            <a:off x="0" y="685800"/>
            <a:ext cx="8686800" cy="1143000"/>
          </a:xfrm>
          <a:prstGeom prst="rect">
            <a:avLst/>
          </a:prstGeom>
          <a:noFill/>
          <a:ln w="9525">
            <a:noFill/>
            <a:miter lim="800000"/>
            <a:headEnd/>
            <a:tailEnd/>
          </a:ln>
        </p:spPr>
        <p:txBody>
          <a:bodyPr anchor="ctr"/>
          <a:lstStyle/>
          <a:p>
            <a:pPr lvl="2" algn="ctr" eaLnBrk="0" hangingPunct="0"/>
            <a:r>
              <a:rPr lang="en-US" sz="3200" b="1" dirty="0" smtClean="0">
                <a:latin typeface="Times New Roman" pitchFamily="18" charset="0"/>
                <a:cs typeface="Times New Roman" pitchFamily="18" charset="0"/>
              </a:rPr>
              <a:t>RECURRENT NEURAL NETWORK </a:t>
            </a:r>
            <a:r>
              <a:rPr lang="en-US" sz="3200" b="1" dirty="0" smtClean="0">
                <a:latin typeface="Times New Roman" pitchFamily="18" charset="0"/>
                <a:cs typeface="Times New Roman" pitchFamily="18" charset="0"/>
              </a:rPr>
              <a:t>FOR AUTOMATED CONTENT GENERATION FOR </a:t>
            </a:r>
            <a:r>
              <a:rPr lang="en-US" sz="3200" b="1" dirty="0" smtClean="0">
                <a:latin typeface="Times New Roman" pitchFamily="18" charset="0"/>
                <a:cs typeface="Times New Roman" pitchFamily="18" charset="0"/>
              </a:rPr>
              <a:t>MEDIA</a:t>
            </a:r>
            <a:endParaRPr lang="en-US" sz="3200" b="1" dirty="0" smtClean="0">
              <a:latin typeface="Times New Roman" pitchFamily="18" charset="0"/>
              <a:cs typeface="Times New Roman" pitchFamily="18" charset="0"/>
            </a:endParaRPr>
          </a:p>
          <a:p>
            <a:pPr lvl="2" algn="ctr" eaLnBrk="0" hangingPunct="0"/>
            <a:r>
              <a:rPr lang="en-US" sz="3200" b="1" dirty="0" smtClean="0">
                <a:solidFill>
                  <a:srgbClr val="71481C"/>
                </a:solidFill>
                <a:latin typeface="Verdana" pitchFamily="34" charset="0"/>
              </a:rPr>
              <a:t> </a:t>
            </a:r>
            <a:endParaRPr lang="en-US" sz="3200" b="1" dirty="0">
              <a:solidFill>
                <a:srgbClr val="71481C"/>
              </a:solidFill>
              <a:latin typeface="Tahoma" pitchFamily="34" charset="0"/>
            </a:endParaRPr>
          </a:p>
        </p:txBody>
      </p:sp>
      <p:sp>
        <p:nvSpPr>
          <p:cNvPr id="2053" name="Text Box 9"/>
          <p:cNvSpPr txBox="1">
            <a:spLocks noChangeArrowheads="1"/>
          </p:cNvSpPr>
          <p:nvPr/>
        </p:nvSpPr>
        <p:spPr bwMode="auto">
          <a:xfrm>
            <a:off x="304800" y="5181600"/>
            <a:ext cx="8610600" cy="769441"/>
          </a:xfrm>
          <a:prstGeom prst="rect">
            <a:avLst/>
          </a:prstGeom>
          <a:noFill/>
          <a:ln w="9525">
            <a:noFill/>
            <a:miter lim="800000"/>
            <a:headEnd/>
            <a:tailEnd/>
          </a:ln>
        </p:spPr>
        <p:txBody>
          <a:bodyPr>
            <a:spAutoFit/>
          </a:bodyPr>
          <a:lstStyle/>
          <a:p>
            <a:pPr algn="ctr" eaLnBrk="0" hangingPunct="0">
              <a:spcBef>
                <a:spcPct val="50000"/>
              </a:spcBef>
            </a:pPr>
            <a:r>
              <a:rPr lang="en-US" sz="2400" b="1" dirty="0" smtClean="0">
                <a:solidFill>
                  <a:srgbClr val="FF0000"/>
                </a:solidFill>
                <a:latin typeface="Times New Roman" pitchFamily="18" charset="0"/>
              </a:rPr>
              <a:t>SUPERVISOR IN-CHARGE:</a:t>
            </a:r>
          </a:p>
          <a:p>
            <a:pPr algn="ctr" eaLnBrk="0" hangingPunct="0"/>
            <a:r>
              <a:rPr lang="en-US" sz="2000" b="1" dirty="0" smtClean="0">
                <a:solidFill>
                  <a:srgbClr val="404040"/>
                </a:solidFill>
                <a:latin typeface="Times New Roman" pitchFamily="18" charset="0"/>
              </a:rPr>
              <a:t>Mrs. </a:t>
            </a:r>
            <a:r>
              <a:rPr lang="en-US" sz="2000" b="1" dirty="0" err="1" smtClean="0">
                <a:solidFill>
                  <a:srgbClr val="404040"/>
                </a:solidFill>
                <a:latin typeface="Times New Roman" pitchFamily="18" charset="0"/>
              </a:rPr>
              <a:t>Mahmood</a:t>
            </a:r>
            <a:r>
              <a:rPr lang="en-US" sz="2000" b="1" dirty="0" smtClean="0">
                <a:solidFill>
                  <a:srgbClr val="404040"/>
                </a:solidFill>
                <a:latin typeface="Times New Roman" pitchFamily="18" charset="0"/>
              </a:rPr>
              <a:t> </a:t>
            </a:r>
            <a:r>
              <a:rPr lang="en-US" sz="2000" b="1" dirty="0" err="1" smtClean="0">
                <a:solidFill>
                  <a:srgbClr val="404040"/>
                </a:solidFill>
                <a:latin typeface="Times New Roman" pitchFamily="18" charset="0"/>
              </a:rPr>
              <a:t>Zinab</a:t>
            </a:r>
            <a:r>
              <a:rPr lang="en-US" sz="2000" b="1" dirty="0" smtClean="0">
                <a:solidFill>
                  <a:srgbClr val="404040"/>
                </a:solidFill>
                <a:latin typeface="Times New Roman" pitchFamily="18" charset="0"/>
              </a:rPr>
              <a:t>             </a:t>
            </a:r>
            <a:endParaRPr lang="en-US" sz="2000" b="1" dirty="0">
              <a:solidFill>
                <a:srgbClr val="404040"/>
              </a:solidFill>
              <a:latin typeface="Times New Roman" pitchFamily="18" charset="0"/>
            </a:endParaRPr>
          </a:p>
        </p:txBody>
      </p:sp>
      <p:sp>
        <p:nvSpPr>
          <p:cNvPr id="13318" name="Rectangle 8"/>
          <p:cNvSpPr>
            <a:spLocks noChangeArrowheads="1"/>
          </p:cNvSpPr>
          <p:nvPr/>
        </p:nvSpPr>
        <p:spPr bwMode="auto">
          <a:xfrm>
            <a:off x="609600" y="2133600"/>
            <a:ext cx="8077200" cy="2862322"/>
          </a:xfrm>
          <a:prstGeom prst="rect">
            <a:avLst/>
          </a:prstGeom>
          <a:noFill/>
          <a:ln w="9525">
            <a:noFill/>
            <a:miter lim="800000"/>
            <a:headEnd/>
            <a:tailEnd/>
          </a:ln>
        </p:spPr>
        <p:txBody>
          <a:bodyPr wrap="square">
            <a:spAutoFit/>
          </a:bodyPr>
          <a:lstStyle/>
          <a:p>
            <a:pPr algn="ctr" eaLnBrk="0" hangingPunct="0"/>
            <a:r>
              <a:rPr lang="en-US" sz="3200" b="1" dirty="0" smtClean="0">
                <a:solidFill>
                  <a:schemeClr val="tx2"/>
                </a:solidFill>
                <a:latin typeface="Times New Roman" pitchFamily="18" charset="0"/>
              </a:rPr>
              <a:t>PRESENTS</a:t>
            </a:r>
            <a:endParaRPr lang="en-US" sz="3200" b="1" dirty="0">
              <a:solidFill>
                <a:schemeClr val="tx2"/>
              </a:solidFill>
              <a:latin typeface="Times New Roman" pitchFamily="18" charset="0"/>
            </a:endParaRPr>
          </a:p>
          <a:p>
            <a:pPr algn="ctr" eaLnBrk="0" hangingPunct="0"/>
            <a:r>
              <a:rPr lang="en-US" sz="3200" b="1" dirty="0">
                <a:solidFill>
                  <a:schemeClr val="tx2"/>
                </a:solidFill>
                <a:latin typeface="Times New Roman" pitchFamily="18" charset="0"/>
              </a:rPr>
              <a:t> </a:t>
            </a:r>
            <a:r>
              <a:rPr lang="en-US" sz="3200" b="1" dirty="0" smtClean="0">
                <a:solidFill>
                  <a:schemeClr val="tx2"/>
                </a:solidFill>
                <a:latin typeface="Times New Roman" pitchFamily="18" charset="0"/>
              </a:rPr>
              <a:t>BY</a:t>
            </a:r>
          </a:p>
          <a:p>
            <a:pPr algn="ctr" eaLnBrk="0" hangingPunct="0"/>
            <a:endParaRPr lang="en-US" sz="3200" b="1" dirty="0">
              <a:solidFill>
                <a:schemeClr val="tx2"/>
              </a:solidFill>
              <a:latin typeface="Calibri" pitchFamily="34" charset="0"/>
            </a:endParaRPr>
          </a:p>
          <a:p>
            <a:pPr algn="ctr" eaLnBrk="0" hangingPunct="0"/>
            <a:r>
              <a:rPr lang="en-US" sz="2800" b="1" dirty="0" smtClean="0">
                <a:latin typeface="Times New Roman" pitchFamily="18" charset="0"/>
                <a:cs typeface="Times New Roman" pitchFamily="18" charset="0"/>
              </a:rPr>
              <a:t>HASSAN OLALEKAN MOJEED</a:t>
            </a:r>
            <a:endParaRPr lang="en-US" sz="2800" dirty="0" smtClean="0">
              <a:latin typeface="Times New Roman" pitchFamily="18" charset="0"/>
              <a:cs typeface="Times New Roman" pitchFamily="18" charset="0"/>
            </a:endParaRPr>
          </a:p>
          <a:p>
            <a:pPr algn="ctr" eaLnBrk="0" hangingPunct="0"/>
            <a:r>
              <a:rPr lang="en-US" sz="2800" b="1" dirty="0" smtClean="0">
                <a:latin typeface="Times New Roman" pitchFamily="18" charset="0"/>
                <a:cs typeface="Times New Roman" pitchFamily="18" charset="0"/>
              </a:rPr>
              <a:t>22010211044</a:t>
            </a:r>
            <a:endParaRPr lang="en-US" sz="2800" dirty="0" smtClean="0">
              <a:latin typeface="Times New Roman" pitchFamily="18" charset="0"/>
              <a:cs typeface="Times New Roman" pitchFamily="18" charset="0"/>
            </a:endParaRPr>
          </a:p>
          <a:p>
            <a:pPr eaLnBrk="0" hangingPunct="0"/>
            <a:endParaRPr lang="en-US" sz="2800" b="1" dirty="0">
              <a:solidFill>
                <a:schemeClr val="tx2"/>
              </a:solidFill>
              <a:latin typeface="Times New Roman" pitchFamily="18" charset="0"/>
            </a:endParaRPr>
          </a:p>
        </p:txBody>
      </p:sp>
      <p:sp>
        <p:nvSpPr>
          <p:cNvPr id="13319" name="Rectangle 1"/>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pPr algn="ctr"/>
            <a:endParaRPr lang="en-US"/>
          </a:p>
        </p:txBody>
      </p:sp>
      <p:sp>
        <p:nvSpPr>
          <p:cNvPr id="13324" name="AutoShape 12"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
        <p:nvSpPr>
          <p:cNvPr id="13326" name="AutoShape 14"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
        <p:nvSpPr>
          <p:cNvPr id="13328" name="AutoShape 16" descr="Cryptography"/>
          <p:cNvSpPr>
            <a:spLocks noChangeAspect="1" noChangeArrowheads="1"/>
          </p:cNvSpPr>
          <p:nvPr/>
        </p:nvSpPr>
        <p:spPr bwMode="auto">
          <a:xfrm>
            <a:off x="2667000" y="2081213"/>
            <a:ext cx="3810000" cy="2695575"/>
          </a:xfrm>
          <a:prstGeom prst="rect">
            <a:avLst/>
          </a:prstGeom>
          <a:noFill/>
        </p:spPr>
        <p:txBody>
          <a:bodyPr/>
          <a:lstStyle/>
          <a:p>
            <a:endParaRPr lang="en-US"/>
          </a:p>
        </p:txBody>
      </p:sp>
    </p:spTree>
  </p:cSld>
  <p:clrMapOvr>
    <a:masterClrMapping/>
  </p:clrMapOvr>
  <p:transition>
    <p:cover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503920" cy="5105400"/>
          </a:xfrm>
        </p:spPr>
        <p:txBody>
          <a:bodyPr>
            <a:normAutofit/>
          </a:bodyPr>
          <a:lstStyle/>
          <a:p>
            <a:r>
              <a:rPr lang="en-US" sz="1900" dirty="0" smtClean="0">
                <a:latin typeface="Times New Roman" pitchFamily="18" charset="0"/>
                <a:cs typeface="Times New Roman" pitchFamily="18" charset="0"/>
              </a:rPr>
              <a:t>.</a:t>
            </a:r>
            <a:r>
              <a:rPr lang="en-US" sz="2400" dirty="0" smtClean="0"/>
              <a:t> Memory (RAM): Minimum 4 GB RAM</a:t>
            </a:r>
          </a:p>
          <a:p>
            <a:r>
              <a:rPr lang="en-US" sz="2400" dirty="0" smtClean="0"/>
              <a:t>  Storage (Hard Disk): Minimum 500 GB free space</a:t>
            </a:r>
          </a:p>
          <a:p>
            <a:r>
              <a:rPr lang="en-US" sz="2400" dirty="0" smtClean="0"/>
              <a:t>  CPU: Minimum 2 GHz multi-core processor</a:t>
            </a:r>
          </a:p>
          <a:p>
            <a:r>
              <a:rPr lang="en-US" sz="2400" dirty="0" smtClean="0"/>
              <a:t>  Network: Reliable internet connection with sufficient bandwidth.</a:t>
            </a:r>
            <a:endParaRPr lang="en-US" sz="700" dirty="0" smtClean="0"/>
          </a:p>
          <a:p>
            <a:pPr>
              <a:buNone/>
            </a:pPr>
            <a:endParaRPr lang="en-US" sz="200" dirty="0" smtClean="0"/>
          </a:p>
          <a:p>
            <a:pPr>
              <a:buNone/>
            </a:pPr>
            <a:r>
              <a:rPr lang="en-US" sz="2200" b="1" dirty="0" smtClean="0"/>
              <a:t>	SOFTWARE REQUIREMENTS</a:t>
            </a:r>
          </a:p>
          <a:p>
            <a:pPr marL="566928" indent="-457200">
              <a:buAutoNum type="arabicPeriod"/>
            </a:pPr>
            <a:r>
              <a:rPr lang="en-US" sz="2400" dirty="0" smtClean="0"/>
              <a:t>PYTHON</a:t>
            </a:r>
          </a:p>
          <a:p>
            <a:pPr marL="566928" indent="-457200">
              <a:buAutoNum type="arabicPeriod"/>
            </a:pPr>
            <a:r>
              <a:rPr lang="en-US" sz="2400" dirty="0" smtClean="0"/>
              <a:t>PANDAS</a:t>
            </a:r>
          </a:p>
          <a:p>
            <a:pPr marL="566928" indent="-457200">
              <a:buAutoNum type="arabicPeriod"/>
            </a:pPr>
            <a:r>
              <a:rPr lang="en-US" sz="2400" dirty="0" smtClean="0"/>
              <a:t>TRANSFLOW</a:t>
            </a:r>
            <a:endParaRPr lang="en-US" sz="2400" dirty="0" smtClean="0"/>
          </a:p>
          <a:p>
            <a:pPr marL="566928" indent="-457200">
              <a:buAutoNum type="arabicPeriod"/>
            </a:pPr>
            <a:r>
              <a:rPr lang="en-US" sz="2400" dirty="0" smtClean="0"/>
              <a:t>KERAS</a:t>
            </a:r>
          </a:p>
          <a:p>
            <a:pPr marL="566928" indent="-457200">
              <a:buAutoNum type="arabicPeriod"/>
            </a:pPr>
            <a:r>
              <a:rPr lang="en-US" sz="2400" dirty="0" smtClean="0"/>
              <a:t>PHP</a:t>
            </a:r>
            <a:endParaRPr lang="en-US" sz="2400" dirty="0" smtClean="0"/>
          </a:p>
          <a:p>
            <a:endParaRPr lang="en-US" sz="2400" dirty="0" smtClean="0"/>
          </a:p>
          <a:p>
            <a:pPr eaLnBrk="1" hangingPunct="1"/>
            <a:endParaRPr lang="en-US" sz="2400" dirty="0" smtClean="0">
              <a:latin typeface="Times New Roman" pitchFamily="18" charset="0"/>
              <a:cs typeface="Times New Roman" pitchFamily="18" charset="0"/>
            </a:endParaRPr>
          </a:p>
          <a:p>
            <a:pPr lvl="1" eaLnBrk="1" hangingPunct="1">
              <a:buNone/>
            </a:pPr>
            <a:endParaRPr lang="en-US" sz="2400" dirty="0" smtClean="0">
              <a:latin typeface="Times New Roman" pitchFamily="18" charset="0"/>
              <a:cs typeface="Times New Roman" pitchFamily="18" charset="0"/>
            </a:endParaRPr>
          </a:p>
          <a:p>
            <a:pPr lvl="1" eaLnBrk="1" hangingPunct="1"/>
            <a:endParaRPr lang="en-US" sz="1900" b="1" dirty="0" smtClean="0">
              <a:solidFill>
                <a:srgbClr val="FF0000"/>
              </a:solidFill>
              <a:latin typeface="Times New Roman" pitchFamily="18" charset="0"/>
              <a:cs typeface="Times New Roman" pitchFamily="18" charset="0"/>
            </a:endParaRPr>
          </a:p>
          <a:p>
            <a:pPr eaLnBrk="1" hangingPunct="1"/>
            <a:endParaRPr lang="en-US" sz="2400" b="1" dirty="0" smtClean="0">
              <a:solidFill>
                <a:srgbClr val="FF0000"/>
              </a:solidFill>
              <a:latin typeface="Times New Roman" pitchFamily="18" charset="0"/>
              <a:cs typeface="Times New Roman" pitchFamily="18" charset="0"/>
            </a:endParaRPr>
          </a:p>
          <a:p>
            <a:pPr eaLnBrk="1" hangingPunct="1">
              <a:buFont typeface="Arial" charset="0"/>
              <a:buNone/>
            </a:pPr>
            <a:endParaRPr lang="en-US" dirty="0" smtClean="0"/>
          </a:p>
          <a:p>
            <a:pPr>
              <a:buNone/>
            </a:pPr>
            <a:endParaRPr lang="en-US" dirty="0"/>
          </a:p>
        </p:txBody>
      </p:sp>
      <p:sp>
        <p:nvSpPr>
          <p:cNvPr id="2" name="Title 1"/>
          <p:cNvSpPr>
            <a:spLocks noGrp="1"/>
          </p:cNvSpPr>
          <p:nvPr>
            <p:ph type="title"/>
          </p:nvPr>
        </p:nvSpPr>
        <p:spPr/>
        <p:txBody>
          <a:bodyPr/>
          <a:lstStyle/>
          <a:p>
            <a:r>
              <a:rPr lang="en-US" b="1" dirty="0" smtClean="0"/>
              <a:t>SYSTEM REQUIREMENTS</a:t>
            </a:r>
            <a:endParaRPr lang="en-US" b="1" dirty="0"/>
          </a:p>
        </p:txBody>
      </p:sp>
    </p:spTree>
  </p:cSld>
  <p:clrMapOvr>
    <a:masterClrMapping/>
  </p:clrMapOvr>
  <p:transition>
    <p:cover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381000" y="304800"/>
            <a:ext cx="8534400" cy="758825"/>
          </a:xfrm>
        </p:spPr>
        <p:txBody>
          <a:bodyPr>
            <a:normAutofit/>
          </a:bodyPr>
          <a:lstStyle/>
          <a:p>
            <a:pPr eaLnBrk="1" fontAlgn="auto" hangingPunct="1">
              <a:spcAft>
                <a:spcPts val="0"/>
              </a:spcAft>
              <a:defRPr/>
            </a:pPr>
            <a:r>
              <a:rPr lang="en-US" b="1" dirty="0" smtClean="0"/>
              <a:t>RESULTS</a:t>
            </a:r>
            <a:endParaRPr lang="en-US" dirty="0" smtClean="0"/>
          </a:p>
        </p:txBody>
      </p:sp>
      <p:pic>
        <p:nvPicPr>
          <p:cNvPr id="5" name="Content Placeholder 4"/>
          <p:cNvPicPr>
            <a:picLocks noGrp="1"/>
          </p:cNvPicPr>
          <p:nvPr>
            <p:ph idx="1"/>
          </p:nvPr>
        </p:nvPicPr>
        <p:blipFill>
          <a:blip r:embed="rId2"/>
          <a:srcRect/>
          <a:stretch>
            <a:fillRect/>
          </a:stretch>
        </p:blipFill>
        <p:spPr bwMode="auto">
          <a:xfrm>
            <a:off x="457200" y="1066800"/>
            <a:ext cx="8229600" cy="2514600"/>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533400" y="3581400"/>
            <a:ext cx="7924800" cy="2209800"/>
          </a:xfrm>
          <a:prstGeom prst="rect">
            <a:avLst/>
          </a:prstGeom>
          <a:noFill/>
          <a:ln w="9525">
            <a:noFill/>
            <a:miter lim="800000"/>
            <a:headEnd/>
            <a:tailEnd/>
          </a:ln>
        </p:spPr>
      </p:pic>
    </p:spTree>
  </p:cSld>
  <p:clrMapOvr>
    <a:masterClrMapping/>
  </p:clrMapOvr>
  <p:transition>
    <p:cover dir="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fontScale="92500"/>
          </a:bodyPr>
          <a:lstStyle/>
          <a:p>
            <a:r>
              <a:rPr lang="en-US" dirty="0" smtClean="0"/>
              <a:t>Enhanced Personalization: Advances e-learning </a:t>
            </a:r>
            <a:r>
              <a:rPr lang="en-US" dirty="0" smtClean="0"/>
              <a:t>using </a:t>
            </a:r>
            <a:r>
              <a:rPr lang="en-US" dirty="0" smtClean="0"/>
              <a:t>automating </a:t>
            </a:r>
            <a:r>
              <a:rPr lang="en-US" dirty="0" smtClean="0"/>
              <a:t>content </a:t>
            </a:r>
            <a:r>
              <a:rPr lang="en-US" dirty="0" smtClean="0"/>
              <a:t>for </a:t>
            </a:r>
            <a:r>
              <a:rPr lang="en-US" dirty="0" smtClean="0"/>
              <a:t>self-learning system.</a:t>
            </a:r>
          </a:p>
          <a:p>
            <a:r>
              <a:rPr lang="en-US" dirty="0" smtClean="0"/>
              <a:t>Spaced Repetition Innovation: Introduces new reward functions for optimizing learning schedules.</a:t>
            </a:r>
          </a:p>
          <a:p>
            <a:r>
              <a:rPr lang="en-US" dirty="0" smtClean="0"/>
              <a:t>Deep Learning Application: Applies DNNs to improve recommendation accuracy in education.</a:t>
            </a:r>
          </a:p>
          <a:p>
            <a:r>
              <a:rPr lang="en-US" dirty="0" smtClean="0"/>
              <a:t>Improved Learning Outcomes: Aims to boost engagement and effectiveness through personalized content.</a:t>
            </a:r>
          </a:p>
        </p:txBody>
      </p:sp>
      <p:sp>
        <p:nvSpPr>
          <p:cNvPr id="11266" name="Title 1"/>
          <p:cNvSpPr>
            <a:spLocks noGrp="1"/>
          </p:cNvSpPr>
          <p:nvPr>
            <p:ph type="title"/>
          </p:nvPr>
        </p:nvSpPr>
        <p:spPr>
          <a:xfrm>
            <a:off x="228600" y="152400"/>
            <a:ext cx="8534400" cy="758825"/>
          </a:xfrm>
        </p:spPr>
        <p:txBody>
          <a:bodyPr>
            <a:normAutofit/>
          </a:bodyPr>
          <a:lstStyle/>
          <a:p>
            <a:pPr>
              <a:lnSpc>
                <a:spcPct val="90000"/>
              </a:lnSpc>
            </a:pPr>
            <a:r>
              <a:rPr lang="en-US" sz="3600" b="1" dirty="0" smtClean="0">
                <a:latin typeface="Times New Roman" pitchFamily="18" charset="0"/>
                <a:cs typeface="Times New Roman" pitchFamily="18" charset="0"/>
              </a:rPr>
              <a:t> CONTRIBUTION TO KNOWLEDGE</a:t>
            </a:r>
          </a:p>
        </p:txBody>
      </p:sp>
    </p:spTree>
  </p:cSld>
  <p:clrMapOvr>
    <a:masterClrMapping/>
  </p:clrMapOvr>
  <p:transition>
    <p:cover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52" y="1527048"/>
            <a:ext cx="8503920" cy="4797552"/>
          </a:xfrm>
        </p:spPr>
        <p:txBody>
          <a:bodyPr/>
          <a:lstStyle/>
          <a:p>
            <a:pPr eaLnBrk="1" hangingPunct="1">
              <a:buFont typeface="Wingdings" pitchFamily="2" charset="2"/>
              <a:buChar char="q"/>
            </a:pPr>
            <a:r>
              <a:rPr lang="en-US" sz="2400" b="1" dirty="0" smtClean="0">
                <a:solidFill>
                  <a:srgbClr val="FF0000"/>
                </a:solidFill>
                <a:latin typeface="Times New Roman" pitchFamily="18" charset="0"/>
                <a:cs typeface="Times New Roman" pitchFamily="18" charset="0"/>
              </a:rPr>
              <a:t> ACHIEVEMENTS:</a:t>
            </a:r>
          </a:p>
          <a:p>
            <a:pPr eaLnBrk="1" hangingPunct="1">
              <a:buNone/>
            </a:pP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Design</a:t>
            </a:r>
            <a:r>
              <a:rPr lang="en-US" sz="2400" dirty="0" smtClean="0">
                <a:latin typeface="Times New Roman" pitchFamily="18" charset="0"/>
                <a:cs typeface="Times New Roman" pitchFamily="18" charset="0"/>
              </a:rPr>
              <a:t>: Completed Software and </a:t>
            </a:r>
            <a:r>
              <a:rPr lang="en-US" sz="2400" dirty="0" smtClean="0">
                <a:latin typeface="Times New Roman" pitchFamily="18" charset="0"/>
                <a:cs typeface="Times New Roman" pitchFamily="18" charset="0"/>
              </a:rPr>
              <a:t>RNN </a:t>
            </a:r>
            <a:r>
              <a:rPr lang="en-US" sz="2400" dirty="0" smtClean="0">
                <a:latin typeface="Times New Roman" pitchFamily="18" charset="0"/>
                <a:cs typeface="Times New Roman" pitchFamily="18" charset="0"/>
              </a:rPr>
              <a:t>setup.</a:t>
            </a:r>
          </a:p>
          <a:p>
            <a:pPr eaLnBrk="1" hangingPunct="1">
              <a:buNone/>
            </a:pP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Data: </a:t>
            </a:r>
            <a:r>
              <a:rPr lang="en-US" sz="2400" dirty="0" smtClean="0">
                <a:latin typeface="Times New Roman" pitchFamily="18" charset="0"/>
                <a:cs typeface="Times New Roman" pitchFamily="18" charset="0"/>
              </a:rPr>
              <a:t>User data collection in place.</a:t>
            </a:r>
          </a:p>
          <a:p>
            <a:pPr eaLnBrk="1" hangingPunct="1">
              <a:buNone/>
            </a:pPr>
            <a:r>
              <a:rPr lang="en-US" sz="2400" dirty="0" smtClean="0">
                <a:latin typeface="Times New Roman" pitchFamily="18" charset="0"/>
                <a:cs typeface="Times New Roman" pitchFamily="18" charset="0"/>
              </a:rPr>
              <a:t>   - </a:t>
            </a:r>
            <a:r>
              <a:rPr lang="en-US" sz="2400" b="1" dirty="0" smtClean="0">
                <a:latin typeface="Times New Roman" pitchFamily="18" charset="0"/>
                <a:cs typeface="Times New Roman" pitchFamily="18" charset="0"/>
              </a:rPr>
              <a:t>Training</a:t>
            </a:r>
            <a:r>
              <a:rPr lang="en-US" sz="2400" dirty="0" smtClean="0">
                <a:latin typeface="Times New Roman" pitchFamily="18" charset="0"/>
                <a:cs typeface="Times New Roman" pitchFamily="18" charset="0"/>
              </a:rPr>
              <a:t>: Initial model training done.</a:t>
            </a:r>
          </a:p>
          <a:p>
            <a:pPr eaLnBrk="1" hangingPunct="1">
              <a:buFont typeface="Wingdings" pitchFamily="2" charset="2"/>
              <a:buChar char="q"/>
            </a:pPr>
            <a:r>
              <a:rPr lang="en-US" sz="2400" dirty="0" smtClean="0">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STATUS:</a:t>
            </a:r>
          </a:p>
          <a:p>
            <a:pPr eaLnBrk="1" hangingPunct="1">
              <a:buNone/>
            </a:pPr>
            <a:r>
              <a:rPr lang="en-US" sz="2400" dirty="0" smtClean="0">
                <a:latin typeface="Times New Roman" pitchFamily="18" charset="0"/>
                <a:cs typeface="Times New Roman" pitchFamily="18" charset="0"/>
              </a:rPr>
              <a:t>   - Testing: </a:t>
            </a:r>
            <a:r>
              <a:rPr lang="en-US" sz="2400" dirty="0" smtClean="0">
                <a:latin typeface="Times New Roman" pitchFamily="18" charset="0"/>
                <a:cs typeface="Times New Roman" pitchFamily="18" charset="0"/>
              </a:rPr>
              <a:t>Generating content idea.</a:t>
            </a:r>
            <a:endParaRPr lang="en-US" sz="2400" dirty="0" smtClean="0">
              <a:latin typeface="Times New Roman" pitchFamily="18" charset="0"/>
              <a:cs typeface="Times New Roman" pitchFamily="18" charset="0"/>
            </a:endParaRPr>
          </a:p>
          <a:p>
            <a:pPr eaLnBrk="1" hangingPunct="1">
              <a:buNone/>
            </a:pPr>
            <a:r>
              <a:rPr lang="en-US" sz="2400" dirty="0" smtClean="0">
                <a:latin typeface="Times New Roman" pitchFamily="18" charset="0"/>
                <a:cs typeface="Times New Roman" pitchFamily="18" charset="0"/>
              </a:rPr>
              <a:t>   -  Interface: Integrated with the </a:t>
            </a:r>
            <a:r>
              <a:rPr lang="en-US" sz="2400" dirty="0" smtClean="0">
                <a:latin typeface="Times New Roman" pitchFamily="18" charset="0"/>
                <a:cs typeface="Times New Roman" pitchFamily="18" charset="0"/>
              </a:rPr>
              <a:t>platform GUI.</a:t>
            </a:r>
            <a:endParaRPr lang="en-US" sz="2400" dirty="0" smtClean="0">
              <a:latin typeface="Times New Roman" pitchFamily="18" charset="0"/>
              <a:cs typeface="Times New Roman" pitchFamily="18" charset="0"/>
            </a:endParaRPr>
          </a:p>
          <a:p>
            <a:pPr eaLnBrk="1" hangingPunct="1">
              <a:buFont typeface="Wingdings" pitchFamily="2" charset="2"/>
              <a:buChar char="q"/>
            </a:pPr>
            <a:r>
              <a:rPr lang="en-US" sz="2400" b="1" dirty="0" smtClean="0">
                <a:solidFill>
                  <a:srgbClr val="FF0000"/>
                </a:solidFill>
                <a:latin typeface="Times New Roman" pitchFamily="18" charset="0"/>
                <a:cs typeface="Times New Roman" pitchFamily="18" charset="0"/>
              </a:rPr>
              <a:t>  Next Steps:</a:t>
            </a:r>
          </a:p>
          <a:p>
            <a:pPr eaLnBrk="1" hangingPunct="1">
              <a:buNone/>
            </a:pPr>
            <a:r>
              <a:rPr lang="en-US" sz="2400" dirty="0" smtClean="0">
                <a:latin typeface="Times New Roman" pitchFamily="18" charset="0"/>
                <a:cs typeface="Times New Roman" pitchFamily="18" charset="0"/>
              </a:rPr>
              <a:t>   -  Refine: Improve </a:t>
            </a:r>
            <a:r>
              <a:rPr lang="en-US" sz="2400" dirty="0" smtClean="0">
                <a:latin typeface="Times New Roman" pitchFamily="18" charset="0"/>
                <a:cs typeface="Times New Roman" pitchFamily="18" charset="0"/>
              </a:rPr>
              <a:t>algorithms.</a:t>
            </a:r>
            <a:endParaRPr lang="en-US" sz="2400" dirty="0" smtClean="0">
              <a:latin typeface="Times New Roman" pitchFamily="18" charset="0"/>
              <a:cs typeface="Times New Roman" pitchFamily="18" charset="0"/>
            </a:endParaRPr>
          </a:p>
          <a:p>
            <a:pPr eaLnBrk="1" hangingPunct="1">
              <a:buNone/>
            </a:pPr>
            <a:r>
              <a:rPr lang="en-US" sz="2400" dirty="0" smtClean="0">
                <a:latin typeface="Times New Roman" pitchFamily="18" charset="0"/>
                <a:cs typeface="Times New Roman" pitchFamily="18" charset="0"/>
              </a:rPr>
              <a:t>   -  Deploy: Full system rollout and monitoring.</a:t>
            </a:r>
          </a:p>
        </p:txBody>
      </p:sp>
      <p:sp>
        <p:nvSpPr>
          <p:cNvPr id="2" name="Title 1"/>
          <p:cNvSpPr>
            <a:spLocks noGrp="1"/>
          </p:cNvSpPr>
          <p:nvPr>
            <p:ph type="title"/>
          </p:nvPr>
        </p:nvSpPr>
        <p:spPr/>
        <p:txBody>
          <a:bodyPr/>
          <a:lstStyle/>
          <a:p>
            <a:r>
              <a:rPr lang="en-US" sz="3600" b="1" dirty="0" smtClean="0">
                <a:latin typeface="Times New Roman" pitchFamily="18" charset="0"/>
                <a:cs typeface="Times New Roman" pitchFamily="18" charset="0"/>
              </a:rPr>
              <a:t>FUTURE WORK</a:t>
            </a:r>
            <a:endParaRPr lang="en-US" b="1" dirty="0"/>
          </a:p>
        </p:txBody>
      </p:sp>
    </p:spTree>
  </p:cSld>
  <p:clrMapOvr>
    <a:masterClrMapping/>
  </p:clrMapOvr>
  <p:transition>
    <p:cover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fontScale="85000" lnSpcReduction="10000"/>
          </a:bodyPr>
          <a:lstStyle/>
          <a:p>
            <a:pPr algn="just">
              <a:buNone/>
            </a:pPr>
            <a:r>
              <a:rPr lang="en-US" sz="2800" dirty="0" smtClean="0">
                <a:latin typeface="Times New Roman" pitchFamily="18" charset="0"/>
                <a:cs typeface="Times New Roman" pitchFamily="18" charset="0"/>
              </a:rPr>
              <a:t>		This </a:t>
            </a:r>
            <a:r>
              <a:rPr lang="en-US" sz="2800" dirty="0" smtClean="0">
                <a:latin typeface="Times New Roman" pitchFamily="18" charset="0"/>
                <a:cs typeface="Times New Roman" pitchFamily="18" charset="0"/>
              </a:rPr>
              <a:t>study demonstrated that Recurrent Neural Networks (RNNs) are effective for automated content generation in the media industry. By leveraging historical media data, RNNs can generate coherent and contextually relevant content, addressing the growing demand for efficient and scalable content creation. The application of RNNs offers significant benefits, such as enhanced productivity and personalized content, while also presenting challenges related to content quality and ethical considerations. Overall, RNNs hold great promise for advancing media content generation, though further research is needed to address their limitations and ethical implications (</a:t>
            </a:r>
            <a:r>
              <a:rPr lang="en-US" sz="2800" dirty="0" err="1" smtClean="0">
                <a:latin typeface="Times New Roman" pitchFamily="18" charset="0"/>
                <a:cs typeface="Times New Roman" pitchFamily="18" charset="0"/>
              </a:rPr>
              <a:t>Goodfellow</a:t>
            </a:r>
            <a:r>
              <a:rPr lang="en-US" sz="2800" dirty="0" smtClean="0">
                <a:latin typeface="Times New Roman" pitchFamily="18" charset="0"/>
                <a:cs typeface="Times New Roman" pitchFamily="18" charset="0"/>
              </a:rPr>
              <a:t> et al., </a:t>
            </a:r>
            <a:r>
              <a:rPr lang="en-US" sz="2800" dirty="0" smtClean="0">
                <a:latin typeface="Times New Roman" pitchFamily="18" charset="0"/>
                <a:cs typeface="Times New Roman" pitchFamily="18" charset="0"/>
              </a:rPr>
              <a:t>2022; </a:t>
            </a:r>
            <a:r>
              <a:rPr lang="en-US" sz="2800" dirty="0" smtClean="0">
                <a:latin typeface="Times New Roman" pitchFamily="18" charset="0"/>
                <a:cs typeface="Times New Roman" pitchFamily="18" charset="0"/>
              </a:rPr>
              <a:t>Manning et al., </a:t>
            </a:r>
            <a:r>
              <a:rPr lang="en-US" sz="2800" dirty="0" smtClean="0">
                <a:latin typeface="Times New Roman" pitchFamily="18" charset="0"/>
                <a:cs typeface="Times New Roman" pitchFamily="18" charset="0"/>
              </a:rPr>
              <a:t>2022; </a:t>
            </a:r>
            <a:r>
              <a:rPr lang="en-US" sz="2800" dirty="0" err="1" smtClean="0">
                <a:latin typeface="Times New Roman" pitchFamily="18" charset="0"/>
                <a:cs typeface="Times New Roman" pitchFamily="18" charset="0"/>
              </a:rPr>
              <a:t>Vaswani</a:t>
            </a:r>
            <a:r>
              <a:rPr lang="en-US" sz="2800" dirty="0" smtClean="0">
                <a:latin typeface="Times New Roman" pitchFamily="18" charset="0"/>
                <a:cs typeface="Times New Roman" pitchFamily="18" charset="0"/>
              </a:rPr>
              <a:t> et al., </a:t>
            </a:r>
            <a:r>
              <a:rPr lang="en-US" sz="2800" dirty="0" smtClean="0">
                <a:latin typeface="Times New Roman" pitchFamily="18" charset="0"/>
                <a:cs typeface="Times New Roman" pitchFamily="18" charset="0"/>
              </a:rPr>
              <a:t>2023).</a:t>
            </a:r>
            <a:endParaRPr lang="en-US" sz="2800" dirty="0"/>
          </a:p>
        </p:txBody>
      </p:sp>
      <p:sp>
        <p:nvSpPr>
          <p:cNvPr id="2" name="Title 1"/>
          <p:cNvSpPr>
            <a:spLocks noGrp="1"/>
          </p:cNvSpPr>
          <p:nvPr>
            <p:ph type="title"/>
          </p:nvPr>
        </p:nvSpPr>
        <p:spPr>
          <a:xfrm>
            <a:off x="762000" y="457200"/>
            <a:ext cx="7924800" cy="685800"/>
          </a:xfrm>
        </p:spPr>
        <p:txBody>
          <a:bodyPr/>
          <a:lstStyle/>
          <a:p>
            <a:pPr>
              <a:lnSpc>
                <a:spcPct val="90000"/>
              </a:lnSpc>
            </a:pPr>
            <a:r>
              <a:rPr lang="en-US" sz="3600" b="1" dirty="0" smtClean="0">
                <a:latin typeface="Times New Roman" pitchFamily="18" charset="0"/>
                <a:cs typeface="Times New Roman" pitchFamily="18" charset="0"/>
              </a:rPr>
              <a:t> CONCLUSION</a:t>
            </a:r>
          </a:p>
        </p:txBody>
      </p:sp>
    </p:spTree>
  </p:cSld>
  <p:clrMapOvr>
    <a:masterClrMapping/>
  </p:clrMapOvr>
  <p:transition>
    <p:cover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p:txBody>
          <a:bodyPr/>
          <a:lstStyle/>
          <a:p>
            <a:pPr eaLnBrk="1" hangingPunct="1">
              <a:buFont typeface="Wingdings 2" pitchFamily="18" charset="2"/>
              <a:buNone/>
            </a:pPr>
            <a:endParaRPr lang="en-US" dirty="0" smtClean="0"/>
          </a:p>
          <a:p>
            <a:pPr eaLnBrk="1" hangingPunct="1">
              <a:buNone/>
            </a:pPr>
            <a:endParaRPr lang="en-US" dirty="0" smtClean="0"/>
          </a:p>
        </p:txBody>
      </p:sp>
      <p:sp>
        <p:nvSpPr>
          <p:cNvPr id="12290" name="Title 1"/>
          <p:cNvSpPr>
            <a:spLocks noGrp="1"/>
          </p:cNvSpPr>
          <p:nvPr>
            <p:ph type="title"/>
          </p:nvPr>
        </p:nvSpPr>
        <p:spPr>
          <a:xfrm>
            <a:off x="304800" y="457200"/>
            <a:ext cx="8534400" cy="758825"/>
          </a:xfrm>
        </p:spPr>
        <p:txBody>
          <a:bodyPr>
            <a:normAutofit/>
          </a:bodyPr>
          <a:lstStyle/>
          <a:p>
            <a:pPr eaLnBrk="1" fontAlgn="auto" hangingPunct="1">
              <a:spcAft>
                <a:spcPts val="0"/>
              </a:spcAft>
              <a:defRPr/>
            </a:pPr>
            <a:r>
              <a:rPr lang="en-US" b="1" dirty="0" smtClean="0"/>
              <a:t> </a:t>
            </a:r>
            <a:r>
              <a:rPr lang="en-US" b="1" dirty="0" smtClean="0"/>
              <a:t>SELECTED </a:t>
            </a:r>
            <a:r>
              <a:rPr lang="en-US" b="1" dirty="0" smtClean="0"/>
              <a:t>REFERENCE</a:t>
            </a:r>
          </a:p>
        </p:txBody>
      </p:sp>
      <p:sp>
        <p:nvSpPr>
          <p:cNvPr id="6" name="Rectangle 5"/>
          <p:cNvSpPr/>
          <p:nvPr/>
        </p:nvSpPr>
        <p:spPr>
          <a:xfrm>
            <a:off x="457200" y="1295400"/>
            <a:ext cx="8229600" cy="4708981"/>
          </a:xfrm>
          <a:prstGeom prst="rect">
            <a:avLst/>
          </a:prstGeom>
        </p:spPr>
        <p:txBody>
          <a:bodyPr wrap="square">
            <a:spAutoFit/>
          </a:bodyPr>
          <a:lstStyle/>
          <a:p>
            <a:pPr algn="just"/>
            <a:r>
              <a:rPr lang="en-US" sz="2000" dirty="0" err="1" smtClean="0">
                <a:latin typeface="Times New Roman" pitchFamily="18" charset="0"/>
                <a:cs typeface="Times New Roman" pitchFamily="18" charset="0"/>
              </a:rPr>
              <a:t>Goodfellow</a:t>
            </a:r>
            <a:r>
              <a:rPr lang="en-US" sz="2000" dirty="0" smtClean="0">
                <a:latin typeface="Times New Roman" pitchFamily="18" charset="0"/>
                <a:cs typeface="Times New Roman" pitchFamily="18" charset="0"/>
              </a:rPr>
              <a:t>, I., </a:t>
            </a:r>
            <a:r>
              <a:rPr lang="en-US" sz="2000" dirty="0" err="1" smtClean="0">
                <a:latin typeface="Times New Roman" pitchFamily="18" charset="0"/>
                <a:cs typeface="Times New Roman" pitchFamily="18" charset="0"/>
              </a:rPr>
              <a:t>Bengio</a:t>
            </a:r>
            <a:r>
              <a:rPr lang="en-US" sz="2000" dirty="0" smtClean="0">
                <a:latin typeface="Times New Roman" pitchFamily="18" charset="0"/>
                <a:cs typeface="Times New Roman" pitchFamily="18" charset="0"/>
              </a:rPr>
              <a:t>, Y., &amp; </a:t>
            </a:r>
            <a:r>
              <a:rPr lang="en-US" sz="2000" dirty="0" err="1" smtClean="0">
                <a:latin typeface="Times New Roman" pitchFamily="18" charset="0"/>
                <a:cs typeface="Times New Roman" pitchFamily="18" charset="0"/>
              </a:rPr>
              <a:t>Courville</a:t>
            </a:r>
            <a:r>
              <a:rPr lang="en-US" sz="2000" dirty="0" smtClean="0">
                <a:latin typeface="Times New Roman" pitchFamily="18" charset="0"/>
                <a:cs typeface="Times New Roman" pitchFamily="18" charset="0"/>
              </a:rPr>
              <a:t>, A. (</a:t>
            </a:r>
            <a:r>
              <a:rPr lang="en-US" sz="2000" dirty="0" smtClean="0">
                <a:latin typeface="Times New Roman" pitchFamily="18" charset="0"/>
                <a:cs typeface="Times New Roman" pitchFamily="18" charset="0"/>
              </a:rPr>
              <a:t>2023). </a:t>
            </a:r>
            <a:r>
              <a:rPr lang="en-US" sz="2000" i="1" dirty="0" smtClean="0">
                <a:latin typeface="Times New Roman" pitchFamily="18" charset="0"/>
                <a:cs typeface="Times New Roman" pitchFamily="18" charset="0"/>
              </a:rPr>
              <a:t>Deep learning</a:t>
            </a:r>
            <a:r>
              <a:rPr lang="en-US" sz="2000" dirty="0" smtClean="0">
                <a:latin typeface="Times New Roman" pitchFamily="18" charset="0"/>
                <a:cs typeface="Times New Roman" pitchFamily="18" charset="0"/>
              </a:rPr>
              <a:t>. MIT Press</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dirty="0" err="1" smtClean="0">
                <a:latin typeface="Times New Roman" pitchFamily="18" charset="0"/>
                <a:cs typeface="Times New Roman" pitchFamily="18" charset="0"/>
              </a:rPr>
              <a:t>Jurafsky</a:t>
            </a:r>
            <a:r>
              <a:rPr lang="en-US" sz="2000" dirty="0" smtClean="0">
                <a:latin typeface="Times New Roman" pitchFamily="18" charset="0"/>
                <a:cs typeface="Times New Roman" pitchFamily="18" charset="0"/>
              </a:rPr>
              <a:t>, D., &amp; Martin, J. H. (</a:t>
            </a:r>
            <a:r>
              <a:rPr lang="en-US" sz="2000" dirty="0" smtClean="0">
                <a:latin typeface="Times New Roman" pitchFamily="18" charset="0"/>
                <a:cs typeface="Times New Roman" pitchFamily="18" charset="0"/>
              </a:rPr>
              <a:t>2022). </a:t>
            </a:r>
            <a:r>
              <a:rPr lang="en-US" sz="2000" i="1" dirty="0" smtClean="0">
                <a:latin typeface="Times New Roman" pitchFamily="18" charset="0"/>
                <a:cs typeface="Times New Roman" pitchFamily="18" charset="0"/>
              </a:rPr>
              <a:t>Speech and language processing: An introduction to natural language processing, computational linguistics, and speech recognition</a:t>
            </a:r>
            <a:r>
              <a:rPr lang="en-US" sz="2000" dirty="0" smtClean="0">
                <a:latin typeface="Times New Roman" pitchFamily="18" charset="0"/>
                <a:cs typeface="Times New Roman" pitchFamily="18" charset="0"/>
              </a:rPr>
              <a:t> (3rd ed.). Prentice Hall</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dirty="0" err="1" smtClean="0">
                <a:latin typeface="Times New Roman" pitchFamily="18" charset="0"/>
                <a:cs typeface="Times New Roman" pitchFamily="18" charset="0"/>
              </a:rPr>
              <a:t>Hochreiter</a:t>
            </a:r>
            <a:r>
              <a:rPr lang="en-US" sz="2000" dirty="0" smtClean="0">
                <a:latin typeface="Times New Roman" pitchFamily="18" charset="0"/>
                <a:cs typeface="Times New Roman" pitchFamily="18" charset="0"/>
              </a:rPr>
              <a:t>, S., &amp; </a:t>
            </a:r>
            <a:r>
              <a:rPr lang="en-US" sz="2000" dirty="0" err="1" smtClean="0">
                <a:latin typeface="Times New Roman" pitchFamily="18" charset="0"/>
                <a:cs typeface="Times New Roman" pitchFamily="18" charset="0"/>
              </a:rPr>
              <a:t>Schmidhuber</a:t>
            </a:r>
            <a:r>
              <a:rPr lang="en-US" sz="2000" dirty="0" smtClean="0">
                <a:latin typeface="Times New Roman" pitchFamily="18" charset="0"/>
                <a:cs typeface="Times New Roman" pitchFamily="18" charset="0"/>
              </a:rPr>
              <a:t>, J. </a:t>
            </a:r>
            <a:r>
              <a:rPr lang="en-US" sz="2000" dirty="0" smtClean="0">
                <a:latin typeface="Times New Roman" pitchFamily="18" charset="0"/>
                <a:cs typeface="Times New Roman" pitchFamily="18" charset="0"/>
              </a:rPr>
              <a:t>(2021). </a:t>
            </a:r>
            <a:r>
              <a:rPr lang="en-US" sz="2000" dirty="0" smtClean="0">
                <a:latin typeface="Times New Roman" pitchFamily="18" charset="0"/>
                <a:cs typeface="Times New Roman" pitchFamily="18" charset="0"/>
              </a:rPr>
              <a:t>Long short-term memory. </a:t>
            </a:r>
            <a:r>
              <a:rPr lang="en-US" sz="2000" i="1" dirty="0" smtClean="0">
                <a:latin typeface="Times New Roman" pitchFamily="18" charset="0"/>
                <a:cs typeface="Times New Roman" pitchFamily="18" charset="0"/>
              </a:rPr>
              <a:t>Neural Computation, 9</a:t>
            </a:r>
            <a:r>
              <a:rPr lang="en-US" sz="2000" dirty="0" smtClean="0">
                <a:latin typeface="Times New Roman" pitchFamily="18" charset="0"/>
                <a:cs typeface="Times New Roman" pitchFamily="18" charset="0"/>
              </a:rPr>
              <a:t>(8), 1735-1780</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Manning, C. D., </a:t>
            </a:r>
            <a:r>
              <a:rPr lang="en-US" sz="2000" dirty="0" err="1" smtClean="0">
                <a:latin typeface="Times New Roman" pitchFamily="18" charset="0"/>
                <a:cs typeface="Times New Roman" pitchFamily="18" charset="0"/>
              </a:rPr>
              <a:t>Raghavan</a:t>
            </a:r>
            <a:r>
              <a:rPr lang="en-US" sz="2000" dirty="0" smtClean="0">
                <a:latin typeface="Times New Roman" pitchFamily="18" charset="0"/>
                <a:cs typeface="Times New Roman" pitchFamily="18" charset="0"/>
              </a:rPr>
              <a:t>, P., &amp; </a:t>
            </a:r>
            <a:r>
              <a:rPr lang="en-US" sz="2000" dirty="0" err="1" smtClean="0">
                <a:latin typeface="Times New Roman" pitchFamily="18" charset="0"/>
                <a:cs typeface="Times New Roman" pitchFamily="18" charset="0"/>
              </a:rPr>
              <a:t>Schütze</a:t>
            </a:r>
            <a:r>
              <a:rPr lang="en-US" sz="2000" dirty="0" smtClean="0">
                <a:latin typeface="Times New Roman" pitchFamily="18" charset="0"/>
                <a:cs typeface="Times New Roman" pitchFamily="18" charset="0"/>
              </a:rPr>
              <a:t>, H. (2008). </a:t>
            </a:r>
            <a:r>
              <a:rPr lang="en-US" sz="2000" i="1" dirty="0" smtClean="0">
                <a:latin typeface="Times New Roman" pitchFamily="18" charset="0"/>
                <a:cs typeface="Times New Roman" pitchFamily="18" charset="0"/>
              </a:rPr>
              <a:t>Introduction to information retrieval</a:t>
            </a:r>
            <a:r>
              <a:rPr lang="en-US" sz="2000" dirty="0" smtClean="0">
                <a:latin typeface="Times New Roman" pitchFamily="18" charset="0"/>
                <a:cs typeface="Times New Roman" pitchFamily="18" charset="0"/>
              </a:rPr>
              <a:t>. Cambridge University Press</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dirty="0" err="1" smtClean="0">
                <a:latin typeface="Times New Roman" pitchFamily="18" charset="0"/>
                <a:cs typeface="Times New Roman" pitchFamily="18" charset="0"/>
              </a:rPr>
              <a:t>Vaswani</a:t>
            </a:r>
            <a:r>
              <a:rPr lang="en-US" sz="2000" dirty="0" smtClean="0">
                <a:latin typeface="Times New Roman" pitchFamily="18" charset="0"/>
                <a:cs typeface="Times New Roman" pitchFamily="18" charset="0"/>
              </a:rPr>
              <a:t>, A., </a:t>
            </a:r>
            <a:r>
              <a:rPr lang="en-US" sz="2000" dirty="0" err="1" smtClean="0">
                <a:latin typeface="Times New Roman" pitchFamily="18" charset="0"/>
                <a:cs typeface="Times New Roman" pitchFamily="18" charset="0"/>
              </a:rPr>
              <a:t>Shazeer</a:t>
            </a:r>
            <a:r>
              <a:rPr lang="en-US" sz="2000" dirty="0" smtClean="0">
                <a:latin typeface="Times New Roman" pitchFamily="18" charset="0"/>
                <a:cs typeface="Times New Roman" pitchFamily="18" charset="0"/>
              </a:rPr>
              <a:t>, N., </a:t>
            </a:r>
            <a:r>
              <a:rPr lang="en-US" sz="2000" dirty="0" err="1" smtClean="0">
                <a:latin typeface="Times New Roman" pitchFamily="18" charset="0"/>
                <a:cs typeface="Times New Roman" pitchFamily="18" charset="0"/>
              </a:rPr>
              <a:t>Parmar</a:t>
            </a:r>
            <a:r>
              <a:rPr lang="en-US" sz="2000" dirty="0" smtClean="0">
                <a:latin typeface="Times New Roman" pitchFamily="18" charset="0"/>
                <a:cs typeface="Times New Roman" pitchFamily="18" charset="0"/>
              </a:rPr>
              <a:t>, N., </a:t>
            </a:r>
            <a:r>
              <a:rPr lang="en-US" sz="2000" dirty="0" err="1" smtClean="0">
                <a:latin typeface="Times New Roman" pitchFamily="18" charset="0"/>
                <a:cs typeface="Times New Roman" pitchFamily="18" charset="0"/>
              </a:rPr>
              <a:t>Uszkoreit</a:t>
            </a:r>
            <a:r>
              <a:rPr lang="en-US" sz="2000" dirty="0" smtClean="0">
                <a:latin typeface="Times New Roman" pitchFamily="18" charset="0"/>
                <a:cs typeface="Times New Roman" pitchFamily="18" charset="0"/>
              </a:rPr>
              <a:t>, J., Jones, L., Gomez, A. G., Kaiser, Ł., </a:t>
            </a:r>
            <a:r>
              <a:rPr lang="en-US" sz="2000" dirty="0" err="1" smtClean="0">
                <a:latin typeface="Times New Roman" pitchFamily="18" charset="0"/>
                <a:cs typeface="Times New Roman" pitchFamily="18" charset="0"/>
              </a:rPr>
              <a:t>Polosukhin</a:t>
            </a:r>
            <a:r>
              <a:rPr lang="en-US" sz="2000" dirty="0" smtClean="0">
                <a:latin typeface="Times New Roman" pitchFamily="18" charset="0"/>
                <a:cs typeface="Times New Roman" pitchFamily="18" charset="0"/>
              </a:rPr>
              <a:t>, I., &amp; others. (</a:t>
            </a:r>
            <a:r>
              <a:rPr lang="en-US" sz="2000" dirty="0" smtClean="0">
                <a:latin typeface="Times New Roman" pitchFamily="18" charset="0"/>
                <a:cs typeface="Times New Roman" pitchFamily="18" charset="0"/>
              </a:rPr>
              <a:t>2023). </a:t>
            </a:r>
            <a:r>
              <a:rPr lang="en-US" sz="2000" dirty="0" smtClean="0">
                <a:latin typeface="Times New Roman" pitchFamily="18" charset="0"/>
                <a:cs typeface="Times New Roman" pitchFamily="18" charset="0"/>
              </a:rPr>
              <a:t>Attention is all you need. </a:t>
            </a:r>
            <a:r>
              <a:rPr lang="en-US" sz="2000" i="1" dirty="0" smtClean="0">
                <a:latin typeface="Times New Roman" pitchFamily="18" charset="0"/>
                <a:cs typeface="Times New Roman" pitchFamily="18" charset="0"/>
              </a:rPr>
              <a:t>Advances in Neural Information Processing Systems</a:t>
            </a:r>
            <a:r>
              <a:rPr lang="en-US" sz="2000" dirty="0" smtClean="0">
                <a:latin typeface="Times New Roman" pitchFamily="18" charset="0"/>
                <a:cs typeface="Times New Roman" pitchFamily="18" charset="0"/>
              </a:rPr>
              <a:t>, 5998-6008.</a:t>
            </a:r>
            <a:endParaRPr lang="en-US" sz="2000" dirty="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Desktop\download.png"/>
          <p:cNvPicPr>
            <a:picLocks noChangeAspect="1" noChangeArrowheads="1"/>
          </p:cNvPicPr>
          <p:nvPr/>
        </p:nvPicPr>
        <p:blipFill>
          <a:blip r:embed="rId2"/>
          <a:srcRect/>
          <a:stretch>
            <a:fillRect/>
          </a:stretch>
        </p:blipFill>
        <p:spPr bwMode="auto">
          <a:xfrm>
            <a:off x="1676400" y="2530475"/>
            <a:ext cx="5887407" cy="24987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cover dir="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0" y="304800"/>
            <a:ext cx="8534400" cy="533400"/>
          </a:xfrm>
        </p:spPr>
        <p:txBody>
          <a:bodyPr>
            <a:normAutofit fontScale="90000"/>
          </a:bodyPr>
          <a:lstStyle/>
          <a:p>
            <a:r>
              <a:rPr lang="en-US" sz="4000" b="1" dirty="0" smtClean="0"/>
              <a:t>INDEX </a:t>
            </a:r>
          </a:p>
        </p:txBody>
      </p:sp>
      <p:sp>
        <p:nvSpPr>
          <p:cNvPr id="54275" name="Rectangle 3"/>
          <p:cNvSpPr>
            <a:spLocks noGrp="1"/>
          </p:cNvSpPr>
          <p:nvPr>
            <p:ph type="body" idx="4294967295"/>
          </p:nvPr>
        </p:nvSpPr>
        <p:spPr>
          <a:xfrm>
            <a:off x="609600" y="838200"/>
            <a:ext cx="8534400" cy="5486400"/>
          </a:xfrm>
        </p:spPr>
        <p:txBody>
          <a:bodyPr>
            <a:normAutofit/>
          </a:bodyPr>
          <a:lstStyle/>
          <a:p>
            <a:pPr>
              <a:lnSpc>
                <a:spcPct val="90000"/>
              </a:lnSpc>
            </a:pPr>
            <a:r>
              <a:rPr lang="en-US" sz="3200" dirty="0" smtClean="0">
                <a:latin typeface="Times New Roman" pitchFamily="18" charset="0"/>
                <a:cs typeface="Times New Roman" pitchFamily="18" charset="0"/>
              </a:rPr>
              <a:t> Introduction </a:t>
            </a:r>
          </a:p>
          <a:p>
            <a:pPr>
              <a:lnSpc>
                <a:spcPct val="90000"/>
              </a:lnSpc>
            </a:pPr>
            <a:r>
              <a:rPr lang="en-US" sz="3200" dirty="0" smtClean="0">
                <a:latin typeface="Times New Roman" pitchFamily="18" charset="0"/>
                <a:cs typeface="Times New Roman" pitchFamily="18" charset="0"/>
              </a:rPr>
              <a:t> Motivation</a:t>
            </a:r>
          </a:p>
          <a:p>
            <a:pPr>
              <a:lnSpc>
                <a:spcPct val="90000"/>
              </a:lnSpc>
            </a:pPr>
            <a:r>
              <a:rPr lang="en-US" sz="3200" dirty="0" smtClean="0">
                <a:latin typeface="Times New Roman" pitchFamily="18" charset="0"/>
                <a:cs typeface="Times New Roman" pitchFamily="18" charset="0"/>
              </a:rPr>
              <a:t> Problem Statement</a:t>
            </a:r>
          </a:p>
          <a:p>
            <a:pPr>
              <a:lnSpc>
                <a:spcPct val="90000"/>
              </a:lnSpc>
            </a:pPr>
            <a:r>
              <a:rPr lang="en-US" sz="3200" dirty="0" smtClean="0">
                <a:latin typeface="Times New Roman" pitchFamily="18" charset="0"/>
                <a:cs typeface="Times New Roman" pitchFamily="18" charset="0"/>
              </a:rPr>
              <a:t> Aims and Objectives</a:t>
            </a:r>
          </a:p>
          <a:p>
            <a:pPr>
              <a:lnSpc>
                <a:spcPct val="90000"/>
              </a:lnSpc>
            </a:pPr>
            <a:r>
              <a:rPr lang="en-US" sz="3200" dirty="0" smtClean="0">
                <a:latin typeface="Times New Roman" pitchFamily="18" charset="0"/>
                <a:cs typeface="Times New Roman" pitchFamily="18" charset="0"/>
              </a:rPr>
              <a:t> Literature Reviews</a:t>
            </a:r>
          </a:p>
          <a:p>
            <a:pPr>
              <a:lnSpc>
                <a:spcPct val="90000"/>
              </a:lnSpc>
            </a:pPr>
            <a:r>
              <a:rPr lang="en-US" sz="3200" dirty="0" smtClean="0">
                <a:latin typeface="Times New Roman" pitchFamily="18" charset="0"/>
                <a:cs typeface="Times New Roman" pitchFamily="18" charset="0"/>
              </a:rPr>
              <a:t> Research Methodology</a:t>
            </a:r>
          </a:p>
          <a:p>
            <a:pPr>
              <a:lnSpc>
                <a:spcPct val="90000"/>
              </a:lnSpc>
            </a:pPr>
            <a:r>
              <a:rPr lang="en-US" sz="3200" dirty="0" smtClean="0">
                <a:latin typeface="Times New Roman" pitchFamily="18" charset="0"/>
                <a:cs typeface="Times New Roman" pitchFamily="18" charset="0"/>
              </a:rPr>
              <a:t> Proposed Implementation</a:t>
            </a:r>
          </a:p>
          <a:p>
            <a:pPr>
              <a:lnSpc>
                <a:spcPct val="90000"/>
              </a:lnSpc>
            </a:pPr>
            <a:r>
              <a:rPr lang="en-US" sz="3200" dirty="0" smtClean="0">
                <a:latin typeface="Times New Roman" pitchFamily="18" charset="0"/>
                <a:cs typeface="Times New Roman" pitchFamily="18" charset="0"/>
              </a:rPr>
              <a:t> Result and Contribution to knowledge </a:t>
            </a:r>
          </a:p>
          <a:p>
            <a:pPr>
              <a:lnSpc>
                <a:spcPct val="90000"/>
              </a:lnSpc>
            </a:pPr>
            <a:r>
              <a:rPr lang="en-US" sz="3200" dirty="0" smtClean="0">
                <a:latin typeface="Times New Roman" pitchFamily="18" charset="0"/>
                <a:cs typeface="Times New Roman" pitchFamily="18" charset="0"/>
              </a:rPr>
              <a:t> Progress Report </a:t>
            </a:r>
          </a:p>
          <a:p>
            <a:pPr>
              <a:lnSpc>
                <a:spcPct val="90000"/>
              </a:lnSpc>
            </a:pPr>
            <a:r>
              <a:rPr lang="en-US" sz="3200" dirty="0" smtClean="0">
                <a:latin typeface="Times New Roman" pitchFamily="18" charset="0"/>
                <a:cs typeface="Times New Roman" pitchFamily="18" charset="0"/>
              </a:rPr>
              <a:t> Selected References</a:t>
            </a:r>
            <a:r>
              <a:rPr lang="en-US" sz="3200" u="sng" dirty="0" smtClean="0">
                <a:latin typeface="Times New Roman" pitchFamily="18" charset="0"/>
                <a:cs typeface="Times New Roman" pitchFamily="18" charset="0"/>
              </a:rPr>
              <a:t/>
            </a:r>
            <a:br>
              <a:rPr lang="en-US" sz="3200" u="sng" dirty="0" smtClean="0">
                <a:latin typeface="Times New Roman" pitchFamily="18" charset="0"/>
                <a:cs typeface="Times New Roman" pitchFamily="18" charset="0"/>
              </a:rPr>
            </a:br>
            <a:endParaRPr lang="en-US" sz="3200" u="sng" dirty="0" smtClean="0">
              <a:latin typeface="Times New Roman" pitchFamily="18" charset="0"/>
              <a:cs typeface="Times New Roman" pitchFamily="18" charset="0"/>
            </a:endParaRPr>
          </a:p>
        </p:txBody>
      </p:sp>
    </p:spTree>
  </p:cSld>
  <p:clrMapOvr>
    <a:masterClrMapping/>
  </p:clrMapOvr>
  <p:transition>
    <p:cover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304800" y="1524000"/>
            <a:ext cx="8504238" cy="4572000"/>
          </a:xfrm>
        </p:spPr>
        <p:txBody>
          <a:bodyPr/>
          <a:lstStyle/>
          <a:p>
            <a:pPr algn="just">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Advancements </a:t>
            </a:r>
            <a:r>
              <a:rPr lang="en-US" sz="2400" dirty="0" smtClean="0">
                <a:latin typeface="Times New Roman" pitchFamily="18" charset="0"/>
                <a:cs typeface="Times New Roman" pitchFamily="18" charset="0"/>
              </a:rPr>
              <a:t>in technology have made automated content generation using Recurrent Neural Networks (RNNs) more accessible, improving media productivity and personalization (</a:t>
            </a:r>
            <a:r>
              <a:rPr lang="en-US" sz="2400" dirty="0" err="1" smtClean="0">
                <a:latin typeface="Times New Roman" pitchFamily="18" charset="0"/>
                <a:cs typeface="Times New Roman" pitchFamily="18" charset="0"/>
              </a:rPr>
              <a:t>Goodfellow</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Bengio</a:t>
            </a:r>
            <a:r>
              <a:rPr lang="en-US" sz="2400" dirty="0" smtClean="0">
                <a:latin typeface="Times New Roman" pitchFamily="18" charset="0"/>
                <a:cs typeface="Times New Roman" pitchFamily="18" charset="0"/>
              </a:rPr>
              <a:t>, &amp; </a:t>
            </a:r>
            <a:r>
              <a:rPr lang="en-US" sz="2400" dirty="0" err="1" smtClean="0">
                <a:latin typeface="Times New Roman" pitchFamily="18" charset="0"/>
                <a:cs typeface="Times New Roman" pitchFamily="18" charset="0"/>
              </a:rPr>
              <a:t>Courville</a:t>
            </a:r>
            <a:r>
              <a:rPr lang="en-US" sz="2400" dirty="0" smtClean="0">
                <a:latin typeface="Times New Roman" pitchFamily="18" charset="0"/>
                <a:cs typeface="Times New Roman" pitchFamily="18" charset="0"/>
              </a:rPr>
              <a:t>, 2021; </a:t>
            </a:r>
            <a:r>
              <a:rPr lang="en-US" sz="2400" dirty="0" err="1" smtClean="0">
                <a:latin typeface="Times New Roman" pitchFamily="18" charset="0"/>
                <a:cs typeface="Times New Roman" pitchFamily="18" charset="0"/>
              </a:rPr>
              <a:t>Jurafsky</a:t>
            </a:r>
            <a:r>
              <a:rPr lang="en-US" sz="2400" dirty="0" smtClean="0">
                <a:latin typeface="Times New Roman" pitchFamily="18" charset="0"/>
                <a:cs typeface="Times New Roman" pitchFamily="18" charset="0"/>
              </a:rPr>
              <a:t> &amp; Martin, 2021). </a:t>
            </a: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However</a:t>
            </a:r>
            <a:r>
              <a:rPr lang="en-US" sz="2400" dirty="0" smtClean="0">
                <a:latin typeface="Times New Roman" pitchFamily="18" charset="0"/>
                <a:cs typeface="Times New Roman" pitchFamily="18" charset="0"/>
              </a:rPr>
              <a:t>, it also raises concerns about information overload and ethical issues (Manning, </a:t>
            </a:r>
            <a:r>
              <a:rPr lang="en-US" sz="2400" dirty="0" err="1" smtClean="0">
                <a:latin typeface="Times New Roman" pitchFamily="18" charset="0"/>
                <a:cs typeface="Times New Roman" pitchFamily="18" charset="0"/>
              </a:rPr>
              <a:t>Raghavan</a:t>
            </a:r>
            <a:r>
              <a:rPr lang="en-US" sz="2400" dirty="0" smtClean="0">
                <a:latin typeface="Times New Roman" pitchFamily="18" charset="0"/>
                <a:cs typeface="Times New Roman" pitchFamily="18" charset="0"/>
              </a:rPr>
              <a:t>, &amp; </a:t>
            </a:r>
            <a:r>
              <a:rPr lang="en-US" sz="2400" dirty="0" err="1" smtClean="0">
                <a:latin typeface="Times New Roman" pitchFamily="18" charset="0"/>
                <a:cs typeface="Times New Roman" pitchFamily="18" charset="0"/>
              </a:rPr>
              <a:t>Schütze</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2023). </a:t>
            </a:r>
          </a:p>
          <a:p>
            <a:pPr algn="just">
              <a:buNone/>
            </a:pPr>
            <a:r>
              <a:rPr lang="en-US" sz="2400" dirty="0" smtClean="0">
                <a:latin typeface="Times New Roman" pitchFamily="18" charset="0"/>
                <a:cs typeface="Times New Roman" pitchFamily="18" charset="0"/>
              </a:rPr>
              <a:t>		This </a:t>
            </a:r>
            <a:r>
              <a:rPr lang="en-US" sz="2400" dirty="0" smtClean="0">
                <a:latin typeface="Times New Roman" pitchFamily="18" charset="0"/>
                <a:cs typeface="Times New Roman" pitchFamily="18" charset="0"/>
              </a:rPr>
              <a:t>study investigates RNNs' effectiveness and the associated </a:t>
            </a:r>
            <a:r>
              <a:rPr lang="en-US" sz="2400" dirty="0" smtClean="0">
                <a:latin typeface="Times New Roman" pitchFamily="18" charset="0"/>
                <a:cs typeface="Times New Roman" pitchFamily="18" charset="0"/>
              </a:rPr>
              <a:t>challenges.</a:t>
            </a:r>
            <a:endParaRPr lang="en-US" sz="2400" dirty="0" smtClean="0">
              <a:latin typeface="Times New Roman" pitchFamily="18" charset="0"/>
              <a:cs typeface="Times New Roman" pitchFamily="18" charset="0"/>
            </a:endParaRPr>
          </a:p>
          <a:p>
            <a:pPr algn="just" eaLnBrk="1" hangingPunct="1">
              <a:buNone/>
            </a:pPr>
            <a:endParaRPr lang="en-US" sz="2400" dirty="0" smtClean="0"/>
          </a:p>
          <a:p>
            <a:pPr algn="just" eaLnBrk="1" hangingPunct="1">
              <a:buNone/>
            </a:pPr>
            <a:endParaRPr lang="en-US" sz="2400" dirty="0" smtClean="0"/>
          </a:p>
          <a:p>
            <a:pPr algn="just" eaLnBrk="1" hangingPunct="1">
              <a:buNone/>
            </a:pPr>
            <a:endParaRPr lang="en-US" sz="2400" dirty="0" smtClean="0">
              <a:latin typeface="Times New Roman" pitchFamily="18" charset="0"/>
              <a:cs typeface="Times New Roman" pitchFamily="18" charset="0"/>
            </a:endParaRPr>
          </a:p>
        </p:txBody>
      </p:sp>
      <p:sp>
        <p:nvSpPr>
          <p:cNvPr id="3074" name="Title 1"/>
          <p:cNvSpPr>
            <a:spLocks noGrp="1"/>
          </p:cNvSpPr>
          <p:nvPr>
            <p:ph type="title"/>
          </p:nvPr>
        </p:nvSpPr>
        <p:spPr>
          <a:xfrm>
            <a:off x="304800" y="609600"/>
            <a:ext cx="8534400" cy="758825"/>
          </a:xfrm>
        </p:spPr>
        <p:txBody>
          <a:bodyPr>
            <a:normAutofit fontScale="90000"/>
          </a:bodyPr>
          <a:lstStyle/>
          <a:p>
            <a:pPr eaLnBrk="1" fontAlgn="auto" hangingPunct="1">
              <a:spcAft>
                <a:spcPts val="0"/>
              </a:spcAft>
              <a:defRPr/>
            </a:pPr>
            <a:r>
              <a:rPr lang="en-US" b="1" dirty="0" smtClean="0"/>
              <a:t>INTRODUCTION</a:t>
            </a:r>
            <a:br>
              <a:rPr lang="en-US" b="1" dirty="0" smtClean="0"/>
            </a:br>
            <a:endParaRPr lang="en-US" dirty="0" smtClean="0"/>
          </a:p>
        </p:txBody>
      </p:sp>
    </p:spTree>
  </p:cSld>
  <p:clrMapOvr>
    <a:masterClrMapping/>
  </p:clrMapOvr>
  <p:transition>
    <p:cover dir="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152400" y="1219200"/>
            <a:ext cx="8839200" cy="5410200"/>
          </a:xfrm>
        </p:spPr>
        <p:txBody>
          <a:bodyPr/>
          <a:lstStyle/>
          <a:p>
            <a:pPr eaLnBrk="1" hangingPunct="1">
              <a:buFont typeface="Wingdings" pitchFamily="2" charset="2"/>
              <a:buChar char="§"/>
            </a:pPr>
            <a:r>
              <a:rPr lang="en-US" sz="2400" b="1" dirty="0" smtClean="0">
                <a:solidFill>
                  <a:srgbClr val="FF0000"/>
                </a:solidFill>
                <a:latin typeface="Times New Roman" pitchFamily="18" charset="0"/>
                <a:cs typeface="Times New Roman" pitchFamily="18" charset="0"/>
              </a:rPr>
              <a:t>MOTIVATION</a:t>
            </a:r>
          </a:p>
          <a:p>
            <a:pPr algn="just">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Recurrent Neural Networks (RNNs) enhance automated content generation but pose challenges in quality and ethics (</a:t>
            </a:r>
            <a:r>
              <a:rPr lang="en-US" sz="2400" dirty="0" err="1" smtClean="0">
                <a:latin typeface="Times New Roman" pitchFamily="18" charset="0"/>
                <a:cs typeface="Times New Roman" pitchFamily="18" charset="0"/>
              </a:rPr>
              <a:t>Goodfellow</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Bengio</a:t>
            </a:r>
            <a:r>
              <a:rPr lang="en-US" sz="2400" dirty="0" smtClean="0">
                <a:latin typeface="Times New Roman" pitchFamily="18" charset="0"/>
                <a:cs typeface="Times New Roman" pitchFamily="18" charset="0"/>
              </a:rPr>
              <a:t>, &amp; </a:t>
            </a:r>
            <a:r>
              <a:rPr lang="en-US" sz="2400" dirty="0" err="1" smtClean="0">
                <a:latin typeface="Times New Roman" pitchFamily="18" charset="0"/>
                <a:cs typeface="Times New Roman" pitchFamily="18" charset="0"/>
              </a:rPr>
              <a:t>Courville</a:t>
            </a:r>
            <a:r>
              <a:rPr lang="en-US" sz="2400" dirty="0" smtClean="0">
                <a:latin typeface="Times New Roman" pitchFamily="18" charset="0"/>
                <a:cs typeface="Times New Roman" pitchFamily="18" charset="0"/>
              </a:rPr>
              <a:t>, 2021; Manning, </a:t>
            </a:r>
            <a:r>
              <a:rPr lang="en-US" sz="2400" dirty="0" err="1" smtClean="0">
                <a:latin typeface="Times New Roman" pitchFamily="18" charset="0"/>
                <a:cs typeface="Times New Roman" pitchFamily="18" charset="0"/>
              </a:rPr>
              <a:t>Raghavan</a:t>
            </a:r>
            <a:r>
              <a:rPr lang="en-US" sz="2400" dirty="0" smtClean="0">
                <a:latin typeface="Times New Roman" pitchFamily="18" charset="0"/>
                <a:cs typeface="Times New Roman" pitchFamily="18" charset="0"/>
              </a:rPr>
              <a:t>, &amp; </a:t>
            </a:r>
            <a:r>
              <a:rPr lang="en-US" sz="2400" dirty="0" err="1" smtClean="0">
                <a:latin typeface="Times New Roman" pitchFamily="18" charset="0"/>
                <a:cs typeface="Times New Roman" pitchFamily="18" charset="0"/>
              </a:rPr>
              <a:t>Schütze</a:t>
            </a:r>
            <a:r>
              <a:rPr lang="en-US" sz="2400" dirty="0" smtClean="0">
                <a:latin typeface="Times New Roman" pitchFamily="18" charset="0"/>
                <a:cs typeface="Times New Roman" pitchFamily="18" charset="0"/>
              </a:rPr>
              <a:t>, 2008). </a:t>
            </a:r>
            <a:endParaRPr lang="en-US" sz="24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eaLnBrk="1" hangingPunct="1"/>
            <a:r>
              <a:rPr lang="en-US" sz="2400" b="1" dirty="0" smtClean="0">
                <a:solidFill>
                  <a:srgbClr val="FF0000"/>
                </a:solidFill>
                <a:latin typeface="Times New Roman" pitchFamily="18" charset="0"/>
                <a:cs typeface="Times New Roman" pitchFamily="18" charset="0"/>
              </a:rPr>
              <a:t>PROBLEM STATEMENT:</a:t>
            </a:r>
          </a:p>
          <a:p>
            <a:pPr algn="just">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Automated content generation using Recurrent Neural Networks (RNNs) faces issues with quality and ethical implications </a:t>
            </a:r>
            <a:r>
              <a:rPr lang="en-US" sz="2400" dirty="0" smtClean="0">
                <a:latin typeface="Times New Roman" pitchFamily="18" charset="0"/>
                <a:cs typeface="Times New Roman" pitchFamily="18" charset="0"/>
              </a:rPr>
              <a:t>This </a:t>
            </a:r>
            <a:r>
              <a:rPr lang="en-US" sz="2400" dirty="0" smtClean="0">
                <a:latin typeface="Times New Roman" pitchFamily="18" charset="0"/>
                <a:cs typeface="Times New Roman" pitchFamily="18" charset="0"/>
              </a:rPr>
              <a:t>study aims to address these challenges (</a:t>
            </a:r>
            <a:r>
              <a:rPr lang="en-US" sz="2400" dirty="0" err="1" smtClean="0">
                <a:latin typeface="Times New Roman" pitchFamily="18" charset="0"/>
                <a:cs typeface="Times New Roman" pitchFamily="18" charset="0"/>
              </a:rPr>
              <a:t>Vaswani</a:t>
            </a:r>
            <a:r>
              <a:rPr lang="en-US" sz="2400" dirty="0" smtClean="0">
                <a:latin typeface="Times New Roman" pitchFamily="18" charset="0"/>
                <a:cs typeface="Times New Roman" pitchFamily="18" charset="0"/>
              </a:rPr>
              <a:t> et al., 2020).</a:t>
            </a:r>
            <a:r>
              <a:rPr lang="en-US" sz="2300" dirty="0" smtClean="0">
                <a:latin typeface="Times New Roman" pitchFamily="18" charset="0"/>
                <a:cs typeface="Times New Roman" pitchFamily="18" charset="0"/>
              </a:rPr>
              <a:t>.</a:t>
            </a:r>
            <a:endParaRPr lang="en-US" sz="2300" dirty="0" smtClean="0">
              <a:latin typeface="Times New Roman" pitchFamily="18" charset="0"/>
              <a:cs typeface="Times New Roman" pitchFamily="18" charset="0"/>
            </a:endParaRPr>
          </a:p>
        </p:txBody>
      </p:sp>
      <p:sp>
        <p:nvSpPr>
          <p:cNvPr id="4098" name="Title 1"/>
          <p:cNvSpPr>
            <a:spLocks noGrp="1"/>
          </p:cNvSpPr>
          <p:nvPr>
            <p:ph type="title"/>
          </p:nvPr>
        </p:nvSpPr>
        <p:spPr>
          <a:xfrm>
            <a:off x="304800" y="152400"/>
            <a:ext cx="8534400" cy="758825"/>
          </a:xfrm>
        </p:spPr>
        <p:txBody>
          <a:bodyPr>
            <a:normAutofit/>
          </a:bodyPr>
          <a:lstStyle/>
          <a:p>
            <a:pPr>
              <a:lnSpc>
                <a:spcPct val="90000"/>
              </a:lnSpc>
            </a:pPr>
            <a:r>
              <a:rPr lang="en-US" sz="3600" dirty="0" smtClean="0">
                <a:latin typeface="Times New Roman" pitchFamily="18" charset="0"/>
                <a:cs typeface="Times New Roman" pitchFamily="18" charset="0"/>
              </a:rPr>
              <a:t>Motivation and Problem </a:t>
            </a:r>
            <a:r>
              <a:rPr lang="en-US" sz="3600" dirty="0" smtClean="0">
                <a:latin typeface="Times New Roman" pitchFamily="18" charset="0"/>
                <a:cs typeface="Times New Roman" pitchFamily="18" charset="0"/>
              </a:rPr>
              <a:t>Statement</a:t>
            </a:r>
          </a:p>
        </p:txBody>
      </p:sp>
    </p:spTree>
  </p:cSld>
  <p:clrMapOvr>
    <a:masterClrMapping/>
  </p:clrMapOvr>
  <p:transition>
    <p:cover dir="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52400" y="1527048"/>
            <a:ext cx="8839200" cy="4572000"/>
          </a:xfrm>
        </p:spPr>
        <p:txBody>
          <a:bodyPr>
            <a:normAutofit/>
          </a:bodyPr>
          <a:lstStyle/>
          <a:p>
            <a:pPr>
              <a:buFont typeface="Wingdings" pitchFamily="2" charset="2"/>
              <a:buChar char="q"/>
            </a:pPr>
            <a:r>
              <a:rPr lang="en-US" b="1" dirty="0" smtClean="0">
                <a:solidFill>
                  <a:srgbClr val="FF0000"/>
                </a:solidFill>
              </a:rPr>
              <a:t>       </a:t>
            </a:r>
            <a:r>
              <a:rPr lang="en-US" b="1" dirty="0" smtClean="0">
                <a:solidFill>
                  <a:srgbClr val="FF0000"/>
                </a:solidFill>
                <a:latin typeface="Times New Roman" pitchFamily="18" charset="0"/>
                <a:cs typeface="Times New Roman" pitchFamily="18" charset="0"/>
              </a:rPr>
              <a:t>AIM</a:t>
            </a:r>
            <a:r>
              <a:rPr lang="en-US" dirty="0" smtClean="0"/>
              <a:t/>
            </a:r>
            <a:br>
              <a:rPr lang="en-US" dirty="0" smtClean="0"/>
            </a:br>
            <a:r>
              <a:rPr lang="en-US" dirty="0" smtClean="0"/>
              <a:t>	</a:t>
            </a:r>
            <a:r>
              <a:rPr lang="en-US" sz="2400" dirty="0" smtClean="0"/>
              <a:t> To evaluate the effectiveness of Recurrent Neural Networks (RNNs) in automated content generation.</a:t>
            </a:r>
            <a:endParaRPr lang="en-US" sz="2300" dirty="0" smtClean="0"/>
          </a:p>
          <a:p>
            <a:pPr>
              <a:buFont typeface="Wingdings" pitchFamily="2" charset="2"/>
              <a:buChar char="q"/>
            </a:pPr>
            <a:endParaRPr lang="en-US" sz="2300" dirty="0" smtClean="0"/>
          </a:p>
          <a:p>
            <a:pPr>
              <a:buFont typeface="Wingdings" pitchFamily="2" charset="2"/>
              <a:buChar char="q"/>
            </a:pPr>
            <a:r>
              <a:rPr lang="en-US" sz="2300" dirty="0" smtClean="0"/>
              <a:t>         </a:t>
            </a:r>
            <a:r>
              <a:rPr lang="en-US" sz="2400" b="1" dirty="0" smtClean="0">
                <a:solidFill>
                  <a:srgbClr val="FF0000"/>
                </a:solidFill>
                <a:latin typeface="Times New Roman" pitchFamily="18" charset="0"/>
                <a:cs typeface="Times New Roman" pitchFamily="18" charset="0"/>
              </a:rPr>
              <a:t>OBJECTIVES</a:t>
            </a:r>
          </a:p>
          <a:p>
            <a:r>
              <a:rPr lang="en-US" sz="2400" dirty="0" smtClean="0"/>
              <a:t>Assess RNNs' performance in content creation</a:t>
            </a:r>
            <a:r>
              <a:rPr lang="en-US" sz="2400" dirty="0" smtClean="0"/>
              <a:t>.</a:t>
            </a:r>
          </a:p>
          <a:p>
            <a:r>
              <a:rPr lang="en-US" sz="2400" dirty="0" smtClean="0"/>
              <a:t>Address </a:t>
            </a:r>
            <a:r>
              <a:rPr lang="en-US" sz="2400" dirty="0" smtClean="0"/>
              <a:t>quality and ethical challenges associated with RNNs</a:t>
            </a:r>
            <a:r>
              <a:rPr lang="en-US" sz="2400" dirty="0" smtClean="0"/>
              <a:t>.</a:t>
            </a:r>
          </a:p>
          <a:p>
            <a:r>
              <a:rPr lang="en-US" sz="2400" dirty="0" smtClean="0"/>
              <a:t>Explore </a:t>
            </a:r>
            <a:r>
              <a:rPr lang="en-US" sz="2400" dirty="0" smtClean="0"/>
              <a:t>RNNs' impact on media content production </a:t>
            </a:r>
            <a:r>
              <a:rPr lang="en-US" sz="2400" dirty="0" smtClean="0"/>
              <a:t>(</a:t>
            </a:r>
            <a:r>
              <a:rPr lang="en-US" sz="2400" dirty="0" err="1" smtClean="0"/>
              <a:t>Bengio</a:t>
            </a:r>
            <a:r>
              <a:rPr lang="en-US" sz="2400" dirty="0" smtClean="0"/>
              <a:t>, &amp; </a:t>
            </a:r>
            <a:r>
              <a:rPr lang="en-US" sz="2400" dirty="0" err="1" smtClean="0"/>
              <a:t>Courville</a:t>
            </a:r>
            <a:r>
              <a:rPr lang="en-US" sz="2400" dirty="0" smtClean="0"/>
              <a:t>, </a:t>
            </a:r>
            <a:r>
              <a:rPr lang="en-US" sz="2400" dirty="0" smtClean="0"/>
              <a:t>2021 </a:t>
            </a:r>
            <a:r>
              <a:rPr lang="en-US" sz="2400" dirty="0" smtClean="0"/>
              <a:t>&amp; </a:t>
            </a:r>
            <a:r>
              <a:rPr lang="en-US" sz="2400" dirty="0" err="1" smtClean="0"/>
              <a:t>Schütze</a:t>
            </a:r>
            <a:r>
              <a:rPr lang="en-US" sz="2400" dirty="0" smtClean="0"/>
              <a:t>, 2008; </a:t>
            </a:r>
            <a:r>
              <a:rPr lang="en-US" sz="2400" dirty="0" err="1" smtClean="0"/>
              <a:t>Vaswani</a:t>
            </a:r>
            <a:r>
              <a:rPr lang="en-US" sz="2400" dirty="0" smtClean="0"/>
              <a:t> et al., </a:t>
            </a:r>
            <a:r>
              <a:rPr lang="en-US" sz="2400" dirty="0" smtClean="0"/>
              <a:t>2023).</a:t>
            </a:r>
            <a:endParaRPr lang="en-US" sz="2100" dirty="0" smtClean="0"/>
          </a:p>
          <a:p>
            <a:pPr>
              <a:buNone/>
            </a:pPr>
            <a:endParaRPr lang="en-US" sz="2300" b="1" dirty="0">
              <a:solidFill>
                <a:srgbClr val="FF0000"/>
              </a:solidFill>
              <a:latin typeface="Times New Roman" pitchFamily="18" charset="0"/>
              <a:cs typeface="Times New Roman" pitchFamily="18" charset="0"/>
            </a:endParaRPr>
          </a:p>
        </p:txBody>
      </p:sp>
      <p:sp>
        <p:nvSpPr>
          <p:cNvPr id="6146" name="Title 1"/>
          <p:cNvSpPr>
            <a:spLocks noGrp="1"/>
          </p:cNvSpPr>
          <p:nvPr>
            <p:ph type="title"/>
          </p:nvPr>
        </p:nvSpPr>
        <p:spPr>
          <a:xfrm>
            <a:off x="304800" y="228600"/>
            <a:ext cx="8534400" cy="533400"/>
          </a:xfrm>
        </p:spPr>
        <p:txBody>
          <a:bodyPr>
            <a:normAutofit fontScale="90000"/>
          </a:bodyPr>
          <a:lstStyle/>
          <a:p>
            <a:pPr eaLnBrk="1" fontAlgn="auto" hangingPunct="1">
              <a:spcAft>
                <a:spcPts val="0"/>
              </a:spcAft>
              <a:defRPr/>
            </a:pPr>
            <a:r>
              <a:rPr lang="en-US" sz="3600" b="1" dirty="0" smtClean="0">
                <a:latin typeface="Times New Roman" pitchFamily="18" charset="0"/>
                <a:cs typeface="Times New Roman" pitchFamily="18" charset="0"/>
              </a:rPr>
              <a:t>	AIMS AND OBJECTIVE</a:t>
            </a:r>
            <a:endParaRPr lang="en-US" b="1" dirty="0" smtClean="0"/>
          </a:p>
        </p:txBody>
      </p:sp>
    </p:spTree>
  </p:cSld>
  <p:clrMapOvr>
    <a:masterClrMapping/>
  </p:clrMapOvr>
  <p:transition>
    <p:cover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839200" cy="758825"/>
          </a:xfrm>
        </p:spPr>
        <p:txBody>
          <a:bodyPr/>
          <a:lstStyle/>
          <a:p>
            <a:r>
              <a:rPr lang="en-US" b="1" dirty="0" smtClean="0"/>
              <a:t>LITERATURE REVIEWS</a:t>
            </a:r>
            <a:endParaRPr lang="en-US" dirty="0"/>
          </a:p>
        </p:txBody>
      </p:sp>
      <p:sp>
        <p:nvSpPr>
          <p:cNvPr id="12289" name="Rectangle 1"/>
          <p:cNvSpPr>
            <a:spLocks noChangeArrowheads="1"/>
          </p:cNvSpPr>
          <p:nvPr/>
        </p:nvSpPr>
        <p:spPr bwMode="auto">
          <a:xfrm>
            <a:off x="152400" y="1447800"/>
            <a:ext cx="8839200" cy="443198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US" sz="2400" dirty="0" smtClean="0">
                <a:latin typeface="Times New Roman" pitchFamily="18" charset="0"/>
                <a:cs typeface="Times New Roman" pitchFamily="18" charset="0"/>
              </a:rPr>
              <a:t>	The </a:t>
            </a:r>
            <a:r>
              <a:rPr lang="en-US" sz="2400" dirty="0" smtClean="0">
                <a:latin typeface="Times New Roman" pitchFamily="18" charset="0"/>
                <a:cs typeface="Times New Roman" pitchFamily="18" charset="0"/>
              </a:rPr>
              <a:t>literature on automated content generation highlights the transformative role of Recurrent Neural Networks (RNNs) in media production. RNNs are praised for their ability to handle sequential data and generate coherent text, enhancing efficiency and personalization (</a:t>
            </a:r>
            <a:r>
              <a:rPr lang="en-US" sz="2400" dirty="0" err="1" smtClean="0">
                <a:latin typeface="Times New Roman" pitchFamily="18" charset="0"/>
                <a:cs typeface="Times New Roman" pitchFamily="18" charset="0"/>
              </a:rPr>
              <a:t>Goodfellow</a:t>
            </a:r>
            <a:r>
              <a:rPr lang="en-US" sz="2400" dirty="0" smtClean="0">
                <a:latin typeface="Times New Roman" pitchFamily="18" charset="0"/>
                <a:cs typeface="Times New Roman" pitchFamily="18" charset="0"/>
              </a:rPr>
              <a:t> et al., </a:t>
            </a:r>
            <a:r>
              <a:rPr lang="en-US" sz="2400" dirty="0" smtClean="0">
                <a:latin typeface="Times New Roman" pitchFamily="18" charset="0"/>
                <a:cs typeface="Times New Roman" pitchFamily="18" charset="0"/>
              </a:rPr>
              <a:t>2023). </a:t>
            </a:r>
          </a:p>
          <a:p>
            <a:pPr algn="just"/>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They </a:t>
            </a:r>
            <a:r>
              <a:rPr lang="en-US" sz="2400" dirty="0" smtClean="0">
                <a:latin typeface="Times New Roman" pitchFamily="18" charset="0"/>
                <a:cs typeface="Times New Roman" pitchFamily="18" charset="0"/>
              </a:rPr>
              <a:t>are applied in various areas such as language translation and automated storytelling (</a:t>
            </a:r>
            <a:r>
              <a:rPr lang="en-US" sz="2400" dirty="0" err="1" smtClean="0">
                <a:latin typeface="Times New Roman" pitchFamily="18" charset="0"/>
                <a:cs typeface="Times New Roman" pitchFamily="18" charset="0"/>
              </a:rPr>
              <a:t>Hochreiter</a:t>
            </a:r>
            <a:r>
              <a:rPr lang="en-US" sz="2400" dirty="0" smtClean="0">
                <a:latin typeface="Times New Roman" pitchFamily="18" charset="0"/>
                <a:cs typeface="Times New Roman" pitchFamily="18" charset="0"/>
              </a:rPr>
              <a:t> &amp; </a:t>
            </a:r>
            <a:r>
              <a:rPr lang="en-US" sz="2400" dirty="0" err="1" smtClean="0">
                <a:latin typeface="Times New Roman" pitchFamily="18" charset="0"/>
                <a:cs typeface="Times New Roman" pitchFamily="18" charset="0"/>
              </a:rPr>
              <a:t>Schmidhuber</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2022).</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The </a:t>
            </a:r>
            <a:r>
              <a:rPr lang="en-US" sz="2400" dirty="0" smtClean="0">
                <a:latin typeface="Times New Roman" pitchFamily="18" charset="0"/>
                <a:cs typeface="Times New Roman" pitchFamily="18" charset="0"/>
              </a:rPr>
              <a:t>benefits of RNNs include </a:t>
            </a:r>
            <a:r>
              <a:rPr lang="en-US" sz="2400" b="1" dirty="0" smtClean="0">
                <a:solidFill>
                  <a:srgbClr val="FF0000"/>
                </a:solidFill>
                <a:latin typeface="Times New Roman" pitchFamily="18" charset="0"/>
                <a:cs typeface="Times New Roman" pitchFamily="18" charset="0"/>
              </a:rPr>
              <a:t>reduced content creation time</a:t>
            </a:r>
            <a:r>
              <a:rPr lang="en-US" sz="2400" dirty="0" smtClean="0">
                <a:latin typeface="Times New Roman" pitchFamily="18" charset="0"/>
                <a:cs typeface="Times New Roman" pitchFamily="18" charset="0"/>
              </a:rPr>
              <a:t> and </a:t>
            </a:r>
            <a:r>
              <a:rPr lang="en-US" sz="2400" b="1" dirty="0" smtClean="0">
                <a:solidFill>
                  <a:srgbClr val="FF0000"/>
                </a:solidFill>
                <a:latin typeface="Times New Roman" pitchFamily="18" charset="0"/>
                <a:cs typeface="Times New Roman" pitchFamily="18" charset="0"/>
              </a:rPr>
              <a:t>increased personalization</a:t>
            </a:r>
            <a:r>
              <a:rPr lang="en-US" sz="2400" dirty="0" smtClean="0">
                <a:latin typeface="Times New Roman" pitchFamily="18" charset="0"/>
                <a:cs typeface="Times New Roman" pitchFamily="18" charset="0"/>
              </a:rPr>
              <a:t>, which are crucial for meeting the growing demand for relevant media content (</a:t>
            </a:r>
            <a:r>
              <a:rPr lang="en-US" sz="2400" dirty="0" err="1" smtClean="0">
                <a:latin typeface="Times New Roman" pitchFamily="18" charset="0"/>
                <a:cs typeface="Times New Roman" pitchFamily="18" charset="0"/>
              </a:rPr>
              <a:t>Jurafsky</a:t>
            </a:r>
            <a:r>
              <a:rPr lang="en-US" sz="2400" dirty="0" smtClean="0">
                <a:latin typeface="Times New Roman" pitchFamily="18" charset="0"/>
                <a:cs typeface="Times New Roman" pitchFamily="18" charset="0"/>
              </a:rPr>
              <a:t> &amp; Martin, </a:t>
            </a:r>
            <a:r>
              <a:rPr lang="en-US" sz="2400" dirty="0" smtClean="0">
                <a:latin typeface="Times New Roman" pitchFamily="18" charset="0"/>
                <a:cs typeface="Times New Roman" pitchFamily="18" charset="0"/>
              </a:rPr>
              <a:t>2023)</a:t>
            </a:r>
            <a:endParaRPr lang="en-US" sz="2400" dirty="0" smtClean="0">
              <a:latin typeface="Times New Roman" pitchFamily="18" charset="0"/>
              <a:cs typeface="Times New Roman" pitchFamily="18" charset="0"/>
            </a:endParaRPr>
          </a:p>
          <a:p>
            <a:pPr lvl="1" algn="just"/>
            <a:endParaRPr lang="en-US" sz="2400" dirty="0" smtClean="0">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Tree>
  </p:cSld>
  <p:clrMapOvr>
    <a:masterClrMapping/>
  </p:clrMapOvr>
  <p:transition>
    <p:cover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p:txBody>
          <a:bodyPr>
            <a:normAutofit/>
          </a:bodyPr>
          <a:lstStyle/>
          <a:p>
            <a:pPr>
              <a:buFont typeface="Wingdings" pitchFamily="2" charset="2"/>
              <a:buChar char="q"/>
            </a:pPr>
            <a:r>
              <a:rPr lang="en-US" sz="2400" b="1" dirty="0" smtClean="0">
                <a:solidFill>
                  <a:srgbClr val="FF0000"/>
                </a:solidFill>
                <a:latin typeface="Times New Roman" pitchFamily="18" charset="0"/>
                <a:cs typeface="Times New Roman" pitchFamily="18" charset="0"/>
              </a:rPr>
              <a:t>Data Collection:</a:t>
            </a:r>
          </a:p>
          <a:p>
            <a:pPr lvl="1">
              <a:buFont typeface="Wingdings" pitchFamily="2" charset="2"/>
              <a:buChar char="Ø"/>
            </a:pPr>
            <a:r>
              <a:rPr lang="en-US" sz="2000" dirty="0" smtClean="0"/>
              <a:t>Gather data from media sources, such as existing content and user </a:t>
            </a:r>
            <a:r>
              <a:rPr lang="en-US" sz="2000" dirty="0" smtClean="0"/>
              <a:t>interactions.</a:t>
            </a:r>
          </a:p>
          <a:p>
            <a:pPr lvl="1">
              <a:buFont typeface="Wingdings" pitchFamily="2" charset="2"/>
              <a:buChar char="q"/>
            </a:pPr>
            <a:r>
              <a:rPr lang="en-US" sz="2400" b="1" dirty="0" smtClean="0">
                <a:solidFill>
                  <a:srgbClr val="FF0000"/>
                </a:solidFill>
                <a:latin typeface="Times New Roman" pitchFamily="18" charset="0"/>
                <a:cs typeface="Times New Roman" pitchFamily="18" charset="0"/>
              </a:rPr>
              <a:t>  Feature Engineering:</a:t>
            </a:r>
            <a:endParaRPr lang="en-US" sz="2400" b="1" dirty="0" smtClean="0">
              <a:solidFill>
                <a:srgbClr val="FF0000"/>
              </a:solidFill>
              <a:latin typeface="Times New Roman" pitchFamily="18" charset="0"/>
              <a:cs typeface="Times New Roman" pitchFamily="18" charset="0"/>
            </a:endParaRPr>
          </a:p>
          <a:p>
            <a:pPr lvl="1" eaLnBrk="1" hangingPunct="1">
              <a:buFont typeface="Wingdings" pitchFamily="2" charset="2"/>
              <a:buChar char="Ø"/>
            </a:pPr>
            <a:r>
              <a:rPr lang="en-US" sz="1900" dirty="0" smtClean="0">
                <a:solidFill>
                  <a:schemeClr val="tx1"/>
                </a:solidFill>
                <a:latin typeface="Times New Roman" pitchFamily="18" charset="0"/>
                <a:cs typeface="Times New Roman" pitchFamily="18" charset="0"/>
              </a:rPr>
              <a:t>Extract meaningful features from the collected data.</a:t>
            </a:r>
            <a:endParaRPr lang="en-US" sz="1900" b="1" dirty="0" smtClean="0">
              <a:solidFill>
                <a:srgbClr val="FF0000"/>
              </a:solidFill>
              <a:latin typeface="Times New Roman" pitchFamily="18" charset="0"/>
              <a:cs typeface="Times New Roman" pitchFamily="18" charset="0"/>
            </a:endParaRPr>
          </a:p>
          <a:p>
            <a:pPr marL="273050" lvl="1" eaLnBrk="1" hangingPunct="1">
              <a:buClr>
                <a:schemeClr val="accent1"/>
              </a:buClr>
              <a:buSzPct val="85000"/>
              <a:buFont typeface="Wingdings 2" pitchFamily="18" charset="2"/>
              <a:buChar char=""/>
            </a:pPr>
            <a:r>
              <a:rPr lang="en-US" sz="2400" b="1" dirty="0" smtClean="0">
                <a:solidFill>
                  <a:srgbClr val="FF0000"/>
                </a:solidFill>
                <a:latin typeface="Times New Roman" pitchFamily="18" charset="0"/>
                <a:cs typeface="Times New Roman" pitchFamily="18" charset="0"/>
              </a:rPr>
              <a:t>Model Architecture:</a:t>
            </a:r>
          </a:p>
          <a:p>
            <a:pPr lvl="1">
              <a:buFont typeface="Wingdings" pitchFamily="2" charset="2"/>
              <a:buChar char="Ø"/>
            </a:pPr>
            <a:r>
              <a:rPr lang="en-US" sz="1900" b="1" dirty="0" smtClean="0">
                <a:solidFill>
                  <a:schemeClr val="tx1"/>
                </a:solidFill>
                <a:latin typeface="Times New Roman" pitchFamily="18" charset="0"/>
                <a:cs typeface="Times New Roman" pitchFamily="18" charset="0"/>
              </a:rPr>
              <a:t>Input Layer: </a:t>
            </a:r>
            <a:r>
              <a:rPr lang="en-US" sz="2000" dirty="0" smtClean="0">
                <a:latin typeface="Times New Roman" pitchFamily="18" charset="0"/>
                <a:cs typeface="Times New Roman" pitchFamily="18" charset="0"/>
              </a:rPr>
              <a:t>Utilize the extracted media features (e.g., text, images, and user engagement metrics).</a:t>
            </a:r>
            <a:endParaRPr lang="en-US" sz="1900" dirty="0" smtClean="0">
              <a:solidFill>
                <a:schemeClr val="tx1"/>
              </a:solidFill>
              <a:latin typeface="Times New Roman" pitchFamily="18" charset="0"/>
              <a:cs typeface="Times New Roman" pitchFamily="18" charset="0"/>
            </a:endParaRPr>
          </a:p>
          <a:p>
            <a:pPr lvl="1">
              <a:buFont typeface="Wingdings" pitchFamily="2" charset="2"/>
              <a:buChar char="Ø"/>
            </a:pPr>
            <a:r>
              <a:rPr lang="en-US" sz="1900" b="1" dirty="0" smtClean="0">
                <a:solidFill>
                  <a:schemeClr val="tx1"/>
                </a:solidFill>
                <a:latin typeface="Times New Roman" pitchFamily="18" charset="0"/>
                <a:cs typeface="Times New Roman" pitchFamily="18" charset="0"/>
              </a:rPr>
              <a:t>Hidden Layers: </a:t>
            </a:r>
            <a:r>
              <a:rPr lang="en-US" sz="2000" dirty="0" smtClean="0">
                <a:latin typeface="Times New Roman" pitchFamily="18" charset="0"/>
                <a:cs typeface="Times New Roman" pitchFamily="18" charset="0"/>
              </a:rPr>
              <a:t>Learn complex patterns in the media content.</a:t>
            </a:r>
            <a:r>
              <a:rPr lang="en-US" sz="1900" dirty="0" smtClean="0">
                <a:solidFill>
                  <a:schemeClr val="tx1"/>
                </a:solidFill>
                <a:latin typeface="Times New Roman" pitchFamily="18" charset="0"/>
                <a:cs typeface="Times New Roman" pitchFamily="18" charset="0"/>
              </a:rPr>
              <a:t>.</a:t>
            </a:r>
            <a:endParaRPr lang="en-US" sz="1900" dirty="0" smtClean="0">
              <a:solidFill>
                <a:schemeClr val="tx1"/>
              </a:solidFill>
              <a:latin typeface="Times New Roman" pitchFamily="18" charset="0"/>
              <a:cs typeface="Times New Roman" pitchFamily="18" charset="0"/>
            </a:endParaRPr>
          </a:p>
          <a:p>
            <a:pPr lvl="1">
              <a:buFont typeface="Wingdings" pitchFamily="2" charset="2"/>
              <a:buChar char="Ø"/>
            </a:pPr>
            <a:r>
              <a:rPr lang="en-US" sz="1900" b="1" dirty="0" smtClean="0">
                <a:solidFill>
                  <a:schemeClr val="tx1"/>
                </a:solidFill>
                <a:latin typeface="Times New Roman" pitchFamily="18" charset="0"/>
                <a:cs typeface="Times New Roman" pitchFamily="18" charset="0"/>
              </a:rPr>
              <a:t>Output Layer: </a:t>
            </a:r>
            <a:r>
              <a:rPr lang="en-US" sz="2000" dirty="0" smtClean="0">
                <a:latin typeface="Times New Roman" pitchFamily="18" charset="0"/>
                <a:cs typeface="Times New Roman" pitchFamily="18" charset="0"/>
              </a:rPr>
              <a:t>Generate new, contextually relevant media </a:t>
            </a:r>
            <a:r>
              <a:rPr lang="en-US" sz="2000" dirty="0" smtClean="0">
                <a:latin typeface="Times New Roman" pitchFamily="18" charset="0"/>
                <a:cs typeface="Times New Roman" pitchFamily="18" charset="0"/>
              </a:rPr>
              <a:t>content Idea</a:t>
            </a:r>
            <a:endParaRPr lang="en-US" sz="2400" dirty="0" smtClean="0">
              <a:latin typeface="Times New Roman" pitchFamily="18" charset="0"/>
              <a:cs typeface="Times New Roman" pitchFamily="18" charset="0"/>
            </a:endParaRPr>
          </a:p>
          <a:p>
            <a:pPr lvl="1" eaLnBrk="1" hangingPunct="1"/>
            <a:endParaRPr lang="en-US" sz="1900" b="1" dirty="0" smtClean="0">
              <a:solidFill>
                <a:srgbClr val="FF0000"/>
              </a:solidFill>
              <a:latin typeface="Times New Roman" pitchFamily="18" charset="0"/>
              <a:cs typeface="Times New Roman" pitchFamily="18" charset="0"/>
            </a:endParaRPr>
          </a:p>
          <a:p>
            <a:pPr eaLnBrk="1" hangingPunct="1"/>
            <a:endParaRPr lang="en-US" sz="2400" b="1" dirty="0" smtClean="0">
              <a:solidFill>
                <a:srgbClr val="FF0000"/>
              </a:solidFill>
              <a:latin typeface="Times New Roman" pitchFamily="18" charset="0"/>
              <a:cs typeface="Times New Roman" pitchFamily="18" charset="0"/>
            </a:endParaRPr>
          </a:p>
          <a:p>
            <a:pPr eaLnBrk="1" hangingPunct="1">
              <a:buFont typeface="Arial" charset="0"/>
              <a:buNone/>
            </a:pPr>
            <a:endParaRPr lang="en-US" dirty="0" smtClean="0"/>
          </a:p>
        </p:txBody>
      </p:sp>
      <p:sp>
        <p:nvSpPr>
          <p:cNvPr id="8194" name="Title 1"/>
          <p:cNvSpPr>
            <a:spLocks noGrp="1"/>
          </p:cNvSpPr>
          <p:nvPr>
            <p:ph type="title"/>
          </p:nvPr>
        </p:nvSpPr>
        <p:spPr>
          <a:xfrm>
            <a:off x="381000" y="228600"/>
            <a:ext cx="8534400" cy="758825"/>
          </a:xfrm>
        </p:spPr>
        <p:txBody>
          <a:bodyPr>
            <a:normAutofit/>
          </a:bodyPr>
          <a:lstStyle/>
          <a:p>
            <a:pPr eaLnBrk="1" fontAlgn="auto" hangingPunct="1">
              <a:spcAft>
                <a:spcPts val="0"/>
              </a:spcAft>
              <a:defRPr/>
            </a:pPr>
            <a:r>
              <a:rPr lang="en-US" sz="3600" b="1" dirty="0" smtClean="0">
                <a:latin typeface="Times New Roman" pitchFamily="18" charset="0"/>
                <a:cs typeface="Times New Roman" pitchFamily="18" charset="0"/>
              </a:rPr>
              <a:t>RESEARCH METHODOLOGY</a:t>
            </a:r>
            <a:endParaRPr lang="en-US" b="1" dirty="0" smtClean="0"/>
          </a:p>
        </p:txBody>
      </p:sp>
    </p:spTree>
  </p:cSld>
  <p:clrMapOvr>
    <a:masterClrMapping/>
  </p:clrMapOvr>
  <p:transition>
    <p:cover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686800" cy="5029200"/>
          </a:xfrm>
        </p:spPr>
        <p:txBody>
          <a:bodyPr/>
          <a:lstStyle/>
          <a:p>
            <a:pPr>
              <a:buNone/>
            </a:pPr>
            <a:r>
              <a:rPr lang="en-US" sz="2000" b="1" dirty="0" smtClean="0">
                <a:solidFill>
                  <a:srgbClr val="FF0000"/>
                </a:solidFill>
              </a:rPr>
              <a:t>* // Data </a:t>
            </a:r>
            <a:r>
              <a:rPr lang="en-US" sz="2000" b="1" dirty="0" smtClean="0">
                <a:solidFill>
                  <a:srgbClr val="FF0000"/>
                </a:solidFill>
              </a:rPr>
              <a:t>Collection </a:t>
            </a:r>
            <a:r>
              <a:rPr lang="en-US" sz="2000" b="1" dirty="0" smtClean="0">
                <a:solidFill>
                  <a:srgbClr val="FF0000"/>
                </a:solidFill>
              </a:rPr>
              <a:t> as input</a:t>
            </a:r>
            <a:endParaRPr lang="en-US" sz="2000" b="1" dirty="0" smtClean="0">
              <a:solidFill>
                <a:srgbClr val="FF0000"/>
              </a:solidFill>
            </a:endParaRPr>
          </a:p>
          <a:p>
            <a:pPr>
              <a:buNone/>
            </a:pPr>
            <a:r>
              <a:rPr lang="en-US" sz="2000" b="1" dirty="0" smtClean="0"/>
              <a:t>FUNCTION </a:t>
            </a:r>
            <a:r>
              <a:rPr lang="en-US" sz="2000" b="1" dirty="0" err="1" smtClean="0"/>
              <a:t>collect_content_data</a:t>
            </a:r>
            <a:r>
              <a:rPr lang="en-US" sz="2000" b="1" dirty="0" smtClean="0"/>
              <a:t>():</a:t>
            </a:r>
          </a:p>
          <a:p>
            <a:pPr>
              <a:buNone/>
            </a:pPr>
            <a:r>
              <a:rPr lang="en-US" sz="2000" dirty="0" smtClean="0"/>
              <a:t>	</a:t>
            </a:r>
            <a:r>
              <a:rPr lang="en-US" sz="2000" b="1" dirty="0" smtClean="0"/>
              <a:t>data</a:t>
            </a:r>
            <a:r>
              <a:rPr lang="en-US" sz="2000" dirty="0" smtClean="0"/>
              <a:t> </a:t>
            </a:r>
            <a:r>
              <a:rPr lang="en-US" sz="2000" b="1" dirty="0" smtClean="0"/>
              <a:t>=</a:t>
            </a:r>
            <a:r>
              <a:rPr lang="en-US" sz="2000" dirty="0" smtClean="0"/>
              <a:t> </a:t>
            </a:r>
            <a:r>
              <a:rPr lang="en-US" sz="2000" b="1" dirty="0" smtClean="0"/>
              <a:t>[</a:t>
            </a:r>
          </a:p>
          <a:p>
            <a:pPr>
              <a:buNone/>
            </a:pPr>
            <a:r>
              <a:rPr lang="en-US" sz="2000" dirty="0" smtClean="0"/>
              <a:t>		 </a:t>
            </a:r>
            <a:r>
              <a:rPr lang="en-US" sz="2000" b="1" dirty="0" smtClean="0"/>
              <a:t>/* implementation*/</a:t>
            </a:r>
            <a:endParaRPr lang="en-US" sz="2000" b="1" dirty="0" smtClean="0"/>
          </a:p>
          <a:p>
            <a:pPr>
              <a:buNone/>
            </a:pPr>
            <a:r>
              <a:rPr lang="en-US" sz="2000" dirty="0" smtClean="0"/>
              <a:t>	</a:t>
            </a:r>
            <a:r>
              <a:rPr lang="en-US" sz="2000" b="1" dirty="0" smtClean="0"/>
              <a:t>];</a:t>
            </a:r>
          </a:p>
          <a:p>
            <a:pPr>
              <a:buNone/>
            </a:pPr>
            <a:r>
              <a:rPr lang="en-US" sz="2000" b="1" dirty="0" smtClean="0"/>
              <a:t>	 </a:t>
            </a:r>
            <a:r>
              <a:rPr lang="en-US" sz="2000" b="1" dirty="0" smtClean="0"/>
              <a:t>RETURN data;</a:t>
            </a:r>
          </a:p>
          <a:p>
            <a:pPr>
              <a:buNone/>
            </a:pPr>
            <a:endParaRPr lang="en-US" sz="2000" b="1" dirty="0" smtClean="0"/>
          </a:p>
          <a:p>
            <a:pPr>
              <a:buFont typeface="Arial" charset="0"/>
              <a:buChar char="•"/>
            </a:pPr>
            <a:r>
              <a:rPr lang="en-US" sz="2000" b="1" dirty="0" smtClean="0">
                <a:solidFill>
                  <a:srgbClr val="FF0000"/>
                </a:solidFill>
              </a:rPr>
              <a:t>// Preprocessing data (Offline</a:t>
            </a:r>
            <a:r>
              <a:rPr lang="en-US" sz="2000" b="1" dirty="0" smtClean="0">
                <a:solidFill>
                  <a:srgbClr val="FF0000"/>
                </a:solidFill>
              </a:rPr>
              <a:t>) </a:t>
            </a:r>
            <a:endParaRPr lang="en-US" sz="2000" dirty="0" smtClean="0"/>
          </a:p>
          <a:p>
            <a:pPr>
              <a:buNone/>
            </a:pPr>
            <a:r>
              <a:rPr lang="en-US" sz="2000" b="1" dirty="0" smtClean="0"/>
              <a:t>FUNCTION </a:t>
            </a:r>
            <a:r>
              <a:rPr lang="en-US" sz="2000" b="1" dirty="0" err="1" smtClean="0"/>
              <a:t>preprocess_content_data</a:t>
            </a:r>
            <a:r>
              <a:rPr lang="en-US" sz="2000" b="1" dirty="0" smtClean="0"/>
              <a:t>(data);</a:t>
            </a:r>
          </a:p>
          <a:p>
            <a:pPr>
              <a:buNone/>
            </a:pPr>
            <a:endParaRPr lang="en-US" sz="2000" b="1" dirty="0" smtClean="0"/>
          </a:p>
          <a:p>
            <a:pPr>
              <a:buNone/>
            </a:pPr>
            <a:r>
              <a:rPr lang="en-US" sz="2000" b="1" dirty="0" smtClean="0">
                <a:solidFill>
                  <a:srgbClr val="FF0000"/>
                </a:solidFill>
              </a:rPr>
              <a:t>* // </a:t>
            </a:r>
            <a:r>
              <a:rPr lang="en-US" sz="2000" b="1" dirty="0" smtClean="0">
                <a:solidFill>
                  <a:srgbClr val="FF0000"/>
                </a:solidFill>
              </a:rPr>
              <a:t>Output</a:t>
            </a:r>
            <a:r>
              <a:rPr lang="en-US" sz="2000" b="1" dirty="0" smtClean="0">
                <a:solidFill>
                  <a:srgbClr val="FF0000"/>
                </a:solidFill>
              </a:rPr>
              <a:t> </a:t>
            </a:r>
            <a:r>
              <a:rPr lang="en-US" sz="2000" b="1" dirty="0" smtClean="0">
                <a:solidFill>
                  <a:srgbClr val="FF0000"/>
                </a:solidFill>
              </a:rPr>
              <a:t>model </a:t>
            </a:r>
          </a:p>
          <a:p>
            <a:pPr>
              <a:buNone/>
            </a:pPr>
            <a:r>
              <a:rPr lang="en-US" sz="2000" b="1" dirty="0" smtClean="0"/>
              <a:t>FUNCTION </a:t>
            </a:r>
            <a:r>
              <a:rPr lang="en-US" sz="2000" b="1" dirty="0" err="1" smtClean="0"/>
              <a:t>generate_output</a:t>
            </a:r>
            <a:r>
              <a:rPr lang="en-US" sz="2000" b="1" dirty="0" smtClean="0"/>
              <a:t>(</a:t>
            </a:r>
            <a:r>
              <a:rPr lang="en-US" sz="2000" b="1" dirty="0" err="1" smtClean="0"/>
              <a:t>return_data</a:t>
            </a:r>
            <a:r>
              <a:rPr lang="en-US" sz="2000" b="1" dirty="0" smtClean="0"/>
              <a:t>, </a:t>
            </a:r>
            <a:r>
              <a:rPr lang="en-US" sz="2000" b="1" dirty="0" err="1" smtClean="0"/>
              <a:t>validation_data</a:t>
            </a:r>
            <a:r>
              <a:rPr lang="en-US" sz="2000" b="1" dirty="0" smtClean="0"/>
              <a:t>, epochs);</a:t>
            </a:r>
            <a:endParaRPr lang="en-US" sz="2000" b="1" dirty="0">
              <a:solidFill>
                <a:srgbClr val="FF0000"/>
              </a:solidFill>
            </a:endParaRPr>
          </a:p>
        </p:txBody>
      </p:sp>
      <p:sp>
        <p:nvSpPr>
          <p:cNvPr id="2" name="Title 1"/>
          <p:cNvSpPr>
            <a:spLocks noGrp="1"/>
          </p:cNvSpPr>
          <p:nvPr>
            <p:ph type="title"/>
          </p:nvPr>
        </p:nvSpPr>
        <p:spPr>
          <a:xfrm>
            <a:off x="228600" y="304800"/>
            <a:ext cx="8534400" cy="758825"/>
          </a:xfrm>
        </p:spPr>
        <p:txBody>
          <a:bodyPr/>
          <a:lstStyle/>
          <a:p>
            <a:pPr algn="l"/>
            <a:r>
              <a:rPr lang="en-US" b="1" smtClean="0"/>
              <a:t>PROPOSED IMPLEMENTATION</a:t>
            </a:r>
            <a:endParaRPr lang="en-US" b="1" dirty="0"/>
          </a:p>
        </p:txBody>
      </p:sp>
    </p:spTree>
  </p:cSld>
  <p:clrMapOvr>
    <a:masterClrMapping/>
  </p:clrMapOvr>
  <p:transition>
    <p:cover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SYSTEM ARCHITECTURE</a:t>
            </a:r>
            <a:endParaRPr lang="en-US" b="1" dirty="0"/>
          </a:p>
        </p:txBody>
      </p:sp>
      <p:pic>
        <p:nvPicPr>
          <p:cNvPr id="8" name="Picture 2" descr="download"/>
          <p:cNvPicPr>
            <a:picLocks noGrp="1" noChangeAspect="1" noChangeArrowheads="1"/>
          </p:cNvPicPr>
          <p:nvPr>
            <p:ph idx="1"/>
          </p:nvPr>
        </p:nvPicPr>
        <p:blipFill>
          <a:blip r:embed="rId2"/>
          <a:srcRect/>
          <a:stretch>
            <a:fillRect/>
          </a:stretch>
        </p:blipFill>
        <p:spPr bwMode="auto">
          <a:xfrm>
            <a:off x="762000" y="1447800"/>
            <a:ext cx="7614809" cy="4304023"/>
          </a:xfrm>
          <a:prstGeom prst="rect">
            <a:avLst/>
          </a:prstGeom>
          <a:noFill/>
          <a:ln w="9525">
            <a:noFill/>
            <a:miter lim="800000"/>
            <a:headEnd/>
            <a:tailEnd/>
          </a:ln>
        </p:spPr>
      </p:pic>
    </p:spTree>
  </p:cSld>
  <p:clrMapOvr>
    <a:masterClrMapping/>
  </p:clrMapOvr>
  <p:transition>
    <p:cover dir="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1242</TotalTime>
  <Words>478</Words>
  <Application>Microsoft Office PowerPoint</Application>
  <PresentationFormat>On-screen Show (4:3)</PresentationFormat>
  <Paragraphs>114</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Concourse</vt:lpstr>
      <vt:lpstr>Slide 1</vt:lpstr>
      <vt:lpstr>INDEX </vt:lpstr>
      <vt:lpstr>INTRODUCTION </vt:lpstr>
      <vt:lpstr>Motivation and Problem Statement</vt:lpstr>
      <vt:lpstr> AIMS AND OBJECTIVE</vt:lpstr>
      <vt:lpstr>LITERATURE REVIEWS</vt:lpstr>
      <vt:lpstr>RESEARCH METHODOLOGY</vt:lpstr>
      <vt:lpstr>PROPOSED IMPLEMENTATION</vt:lpstr>
      <vt:lpstr>SYSTEM ARCHITECTURE</vt:lpstr>
      <vt:lpstr>SYSTEM REQUIREMENTS</vt:lpstr>
      <vt:lpstr>RESULTS</vt:lpstr>
      <vt:lpstr> CONTRIBUTION TO KNOWLEDGE</vt:lpstr>
      <vt:lpstr>FUTURE WORK</vt:lpstr>
      <vt:lpstr> CONCLUSION</vt:lpstr>
      <vt:lpstr> SELECTED REFERENCE</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admin</dc:creator>
  <cp:lastModifiedBy>USER</cp:lastModifiedBy>
  <cp:revision>126</cp:revision>
  <dcterms:created xsi:type="dcterms:W3CDTF">2013-01-15T09:05:50Z</dcterms:created>
  <dcterms:modified xsi:type="dcterms:W3CDTF">2024-07-22T14:59:37Z</dcterms:modified>
</cp:coreProperties>
</file>