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75" r:id="rId5"/>
    <p:sldId id="262" r:id="rId6"/>
    <p:sldId id="269" r:id="rId7"/>
    <p:sldId id="289" r:id="rId8"/>
    <p:sldId id="264" r:id="rId9"/>
    <p:sldId id="267" r:id="rId10"/>
    <p:sldId id="270" r:id="rId11"/>
    <p:sldId id="288" r:id="rId12"/>
    <p:sldId id="271" r:id="rId13"/>
    <p:sldId id="276" r:id="rId14"/>
    <p:sldId id="282" r:id="rId15"/>
    <p:sldId id="283" r:id="rId16"/>
    <p:sldId id="287" r:id="rId17"/>
    <p:sldId id="281" r:id="rId18"/>
    <p:sldId id="280" r:id="rId19"/>
    <p:sldId id="285" r:id="rId20"/>
    <p:sldId id="286" r:id="rId21"/>
    <p:sldId id="278" r:id="rId22"/>
    <p:sldId id="279" r:id="rId23"/>
    <p:sldId id="268" r:id="rId24"/>
    <p:sldId id="274" r:id="rId25"/>
    <p:sldId id="272" r:id="rId26"/>
    <p:sldId id="273" r:id="rId27"/>
    <p:sldId id="284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4694" autoAdjust="0"/>
  </p:normalViewPr>
  <p:slideViewPr>
    <p:cSldViewPr snapToGrid="0">
      <p:cViewPr varScale="1">
        <p:scale>
          <a:sx n="65" d="100"/>
          <a:sy n="65" d="100"/>
        </p:scale>
        <p:origin x="6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F896-3A69-4476-94A0-8918653996DC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2A6F-2419-45EB-B1C1-3587DC23AC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0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F896-3A69-4476-94A0-8918653996DC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2A6F-2419-45EB-B1C1-3587DC23AC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3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F896-3A69-4476-94A0-8918653996DC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2A6F-2419-45EB-B1C1-3587DC23AC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1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F896-3A69-4476-94A0-8918653996DC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2A6F-2419-45EB-B1C1-3587DC23AC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F896-3A69-4476-94A0-8918653996DC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2A6F-2419-45EB-B1C1-3587DC23AC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0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F896-3A69-4476-94A0-8918653996DC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2A6F-2419-45EB-B1C1-3587DC23AC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7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F896-3A69-4476-94A0-8918653996DC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2A6F-2419-45EB-B1C1-3587DC23AC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F896-3A69-4476-94A0-8918653996DC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2A6F-2419-45EB-B1C1-3587DC23AC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F896-3A69-4476-94A0-8918653996DC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2A6F-2419-45EB-B1C1-3587DC23AC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1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F896-3A69-4476-94A0-8918653996DC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2A6F-2419-45EB-B1C1-3587DC23AC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F896-3A69-4476-94A0-8918653996DC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2A6F-2419-45EB-B1C1-3587DC23AC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7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6F896-3A69-4476-94A0-8918653996DC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32A6F-2419-45EB-B1C1-3587DC23AC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Вводная лекция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Дмитрий Русанов,</a:t>
            </a:r>
            <a:r>
              <a:rPr lang="en-US" dirty="0"/>
              <a:t> Data Scientist</a:t>
            </a:r>
            <a:r>
              <a:rPr lang="ru-RU" dirty="0"/>
              <a:t> </a:t>
            </a:r>
            <a:r>
              <a:rPr lang="en-US" dirty="0"/>
              <a:t>EPAM Systems</a:t>
            </a:r>
          </a:p>
          <a:p>
            <a:r>
              <a:rPr lang="ru-RU" dirty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79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3. </a:t>
            </a:r>
            <a:r>
              <a:rPr lang="ru-RU" altLang="en-US" dirty="0"/>
              <a:t>Примеры использования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423" y="2311807"/>
            <a:ext cx="10175377" cy="325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6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3. </a:t>
            </a:r>
            <a:r>
              <a:rPr lang="ru-RU" altLang="en-US" dirty="0"/>
              <a:t>Примеры использования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924" y="2314874"/>
            <a:ext cx="8508151" cy="33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07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4. Основные области </a:t>
            </a:r>
            <a:r>
              <a:rPr lang="en-US" altLang="en-US" dirty="0"/>
              <a:t>ML</a:t>
            </a:r>
            <a:endParaRPr lang="ru-R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Обучение с учителем</a:t>
            </a:r>
            <a:r>
              <a:rPr lang="ru-RU" dirty="0"/>
              <a:t> (</a:t>
            </a:r>
            <a:r>
              <a:rPr lang="en-US" i="1" dirty="0"/>
              <a:t>Supervised learning</a:t>
            </a:r>
            <a:r>
              <a:rPr lang="en-US" dirty="0"/>
              <a:t>) </a:t>
            </a:r>
            <a:endParaRPr lang="ru-RU" dirty="0"/>
          </a:p>
          <a:p>
            <a:r>
              <a:rPr lang="ru-RU" b="1" dirty="0"/>
              <a:t>Обучение без учителя</a:t>
            </a:r>
            <a:r>
              <a:rPr lang="ru-RU" dirty="0"/>
              <a:t> (</a:t>
            </a:r>
            <a:r>
              <a:rPr lang="en-US" i="1" dirty="0"/>
              <a:t>Unsupervised learning</a:t>
            </a:r>
            <a:r>
              <a:rPr lang="en-US" dirty="0"/>
              <a:t>) </a:t>
            </a:r>
          </a:p>
          <a:p>
            <a:r>
              <a:rPr lang="ru-RU" b="1" dirty="0"/>
              <a:t>Обучение с подкреплением</a:t>
            </a:r>
            <a:r>
              <a:rPr lang="ru-RU" dirty="0"/>
              <a:t> (</a:t>
            </a:r>
            <a:r>
              <a:rPr lang="en-US" i="1" dirty="0"/>
              <a:t>Reinforcement learning</a:t>
            </a:r>
            <a:r>
              <a:rPr lang="en-US" dirty="0"/>
              <a:t>)</a:t>
            </a:r>
          </a:p>
          <a:p>
            <a:r>
              <a:rPr lang="ru-RU" b="1" dirty="0"/>
              <a:t>Частичное обучение</a:t>
            </a:r>
            <a:r>
              <a:rPr lang="ru-RU" dirty="0"/>
              <a:t> (</a:t>
            </a:r>
            <a:r>
              <a:rPr lang="en-US" i="1" dirty="0"/>
              <a:t>Semi-supervised learning</a:t>
            </a:r>
            <a:r>
              <a:rPr lang="en-US" dirty="0"/>
              <a:t>) </a:t>
            </a:r>
          </a:p>
          <a:p>
            <a:r>
              <a:rPr lang="ru-RU" dirty="0"/>
              <a:t>...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7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4. Основные области </a:t>
            </a:r>
            <a:r>
              <a:rPr lang="en-US" altLang="en-US" dirty="0"/>
              <a:t>ML</a:t>
            </a:r>
            <a:endParaRPr lang="ru-R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Обучение с учителем</a:t>
            </a:r>
            <a:r>
              <a:rPr lang="ru-RU" dirty="0"/>
              <a:t> (</a:t>
            </a:r>
            <a:r>
              <a:rPr lang="en-US" i="1" dirty="0"/>
              <a:t>Supervised learning</a:t>
            </a:r>
            <a:r>
              <a:rPr lang="en-US" dirty="0"/>
              <a:t>) 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26" y="2484478"/>
            <a:ext cx="7793440" cy="382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0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4. Основные области </a:t>
            </a:r>
            <a:r>
              <a:rPr lang="en-US" altLang="en-US" dirty="0"/>
              <a:t>ML</a:t>
            </a:r>
            <a:endParaRPr lang="ru-R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Обучение с учителем, классификация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26" y="2594860"/>
            <a:ext cx="8871164" cy="4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90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4. Основные области </a:t>
            </a:r>
            <a:r>
              <a:rPr lang="en-US" altLang="en-US" dirty="0"/>
              <a:t>ML</a:t>
            </a:r>
            <a:endParaRPr lang="ru-R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Обучение с учителем, регрессия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55" y="2260804"/>
            <a:ext cx="10300689" cy="443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0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4. Основные области </a:t>
            </a:r>
            <a:r>
              <a:rPr lang="en-US" altLang="en-US" dirty="0"/>
              <a:t>ML</a:t>
            </a:r>
            <a:endParaRPr lang="ru-R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/>
              <a:t>Обучение с учителем</a:t>
            </a:r>
            <a:r>
              <a:rPr lang="ru-RU"/>
              <a:t> (</a:t>
            </a:r>
            <a:r>
              <a:rPr lang="en-US" i="1"/>
              <a:t>Supervised learning</a:t>
            </a:r>
            <a:r>
              <a:rPr lang="en-US"/>
              <a:t>) </a:t>
            </a:r>
            <a:endParaRPr lang="ru-RU" dirty="0"/>
          </a:p>
        </p:txBody>
      </p:sp>
      <p:pic>
        <p:nvPicPr>
          <p:cNvPr id="6" name="Picture 8" descr="File:Linear regress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313" y="2899508"/>
            <a:ext cx="4315978" cy="309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s://www.pindropsecurity.com/wp-content/uploads/2015/06/linsep_data_perceptr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018" y="2560497"/>
            <a:ext cx="4982495" cy="351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667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4. Основные области </a:t>
            </a:r>
            <a:r>
              <a:rPr lang="en-US" altLang="en-US" dirty="0"/>
              <a:t>ML</a:t>
            </a:r>
            <a:endParaRPr lang="ru-R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Обучение без учителя</a:t>
            </a:r>
            <a:r>
              <a:rPr lang="ru-RU" dirty="0"/>
              <a:t> (</a:t>
            </a:r>
            <a:r>
              <a:rPr lang="en-US" i="1" dirty="0"/>
              <a:t>Unsupervised learning</a:t>
            </a:r>
            <a:r>
              <a:rPr lang="en-US" dirty="0"/>
              <a:t>) 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1713"/>
            <a:ext cx="10195871" cy="361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4. Основные области </a:t>
            </a:r>
            <a:r>
              <a:rPr lang="en-US" altLang="en-US" dirty="0"/>
              <a:t>ML</a:t>
            </a:r>
            <a:endParaRPr lang="ru-R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Обучение без учителя</a:t>
            </a:r>
            <a:r>
              <a:rPr lang="ru-RU" dirty="0"/>
              <a:t> (</a:t>
            </a:r>
            <a:r>
              <a:rPr lang="en-US" i="1" dirty="0"/>
              <a:t>Unsupervised learning</a:t>
            </a:r>
            <a:r>
              <a:rPr lang="en-US" dirty="0"/>
              <a:t>) 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495" y="2630129"/>
            <a:ext cx="2735382" cy="3860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041" y="2633785"/>
            <a:ext cx="2767451" cy="390555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949327" y="411759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58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4. Основные области </a:t>
            </a:r>
            <a:r>
              <a:rPr lang="en-US" altLang="en-US" dirty="0"/>
              <a:t>ML</a:t>
            </a:r>
            <a:endParaRPr lang="ru-R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Обучение с подкреплением</a:t>
            </a:r>
            <a:r>
              <a:rPr lang="ru-RU" dirty="0"/>
              <a:t> (</a:t>
            </a:r>
            <a:r>
              <a:rPr lang="en-US" i="1" dirty="0"/>
              <a:t>Reinforcement learning</a:t>
            </a:r>
            <a:r>
              <a:rPr lang="en-US" dirty="0"/>
              <a:t>)</a:t>
            </a:r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4" y="2233135"/>
            <a:ext cx="10862891" cy="417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4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План лекции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altLang="en-US" dirty="0"/>
              <a:t>Машинное обучение и наука о данных – что это?</a:t>
            </a:r>
          </a:p>
          <a:p>
            <a:pPr marL="514350" indent="-514350">
              <a:buFont typeface="+mj-lt"/>
              <a:buAutoNum type="arabicPeriod"/>
            </a:pPr>
            <a:r>
              <a:rPr lang="ru-RU" altLang="en-US" dirty="0"/>
              <a:t>Краткая история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altLang="en-US" dirty="0"/>
              <a:t>Примеры использования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altLang="en-US" dirty="0"/>
              <a:t>Основные области </a:t>
            </a:r>
            <a:r>
              <a:rPr lang="en-US" altLang="en-US" dirty="0"/>
              <a:t>ML</a:t>
            </a:r>
            <a:endParaRPr lang="ru-RU" altLang="en-US" dirty="0"/>
          </a:p>
          <a:p>
            <a:pPr marL="514350" indent="-514350">
              <a:buFont typeface="+mj-lt"/>
              <a:buAutoNum type="arabicPeriod"/>
            </a:pPr>
            <a:r>
              <a:rPr lang="ru-RU" altLang="en-US" dirty="0"/>
              <a:t>Необходимые знания и навыки</a:t>
            </a:r>
            <a:endParaRPr lang="en-US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Frameworks</a:t>
            </a:r>
          </a:p>
          <a:p>
            <a:pPr marL="514350" indent="-514350">
              <a:buFont typeface="+mj-lt"/>
              <a:buAutoNum type="arabicPeriod"/>
            </a:pPr>
            <a:r>
              <a:rPr lang="ru-RU" altLang="en-US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2522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4. Основные области </a:t>
            </a:r>
            <a:r>
              <a:rPr lang="en-US" altLang="en-US" dirty="0"/>
              <a:t>ML</a:t>
            </a:r>
            <a:endParaRPr lang="ru-R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Обучение с подкреплением </a:t>
            </a:r>
            <a:r>
              <a:rPr lang="ru-RU" dirty="0"/>
              <a:t>(</a:t>
            </a:r>
            <a:r>
              <a:rPr lang="en-US" i="1" dirty="0"/>
              <a:t>Reinforcement learning</a:t>
            </a:r>
            <a:r>
              <a:rPr lang="en-US" dirty="0"/>
              <a:t>)</a:t>
            </a:r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8" y="3084819"/>
            <a:ext cx="7599238" cy="2760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676" y="2795928"/>
            <a:ext cx="4058646" cy="333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93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4. Основные области </a:t>
            </a:r>
            <a:r>
              <a:rPr lang="en-US" altLang="en-US" dirty="0"/>
              <a:t>ML</a:t>
            </a:r>
            <a:endParaRPr lang="ru-R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7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ru-RU" b="1" dirty="0"/>
              <a:t>Частичное обучение</a:t>
            </a:r>
            <a:r>
              <a:rPr lang="ru-RU" dirty="0"/>
              <a:t> (</a:t>
            </a:r>
            <a:r>
              <a:rPr lang="en-US" i="1" dirty="0"/>
              <a:t>Semi-supervised learning</a:t>
            </a:r>
            <a:r>
              <a:rPr lang="en-US" dirty="0"/>
              <a:t>) 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24" y="2146689"/>
            <a:ext cx="9550400" cy="403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1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4. Основные области </a:t>
            </a:r>
            <a:r>
              <a:rPr lang="en-US" altLang="en-US" dirty="0"/>
              <a:t>ML</a:t>
            </a:r>
            <a:endParaRPr lang="ru-R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7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ru-RU" b="1" dirty="0"/>
              <a:t>Частичное обучение</a:t>
            </a:r>
            <a:r>
              <a:rPr lang="ru-RU" dirty="0"/>
              <a:t> (</a:t>
            </a:r>
            <a:r>
              <a:rPr lang="en-US" i="1" dirty="0"/>
              <a:t>Semi-supervised learning</a:t>
            </a:r>
            <a:r>
              <a:rPr lang="en-US" dirty="0"/>
              <a:t>) 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61" y="2235198"/>
            <a:ext cx="6518125" cy="391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75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5. Необходимые знания и навыки</a:t>
            </a:r>
            <a:endParaRPr lang="en-US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30" y="1690688"/>
            <a:ext cx="5365140" cy="4551616"/>
          </a:xfrm>
        </p:spPr>
      </p:pic>
    </p:spTree>
    <p:extLst>
      <p:ext uri="{BB962C8B-B14F-4D97-AF65-F5344CB8AC3E}">
        <p14:creationId xmlns:p14="http://schemas.microsoft.com/office/powerpoint/2010/main" val="3912681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5. Необходимые знания и навыки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Математика:</a:t>
            </a:r>
          </a:p>
          <a:p>
            <a:r>
              <a:rPr lang="ru-RU" dirty="0"/>
              <a:t>Линейная алгебра </a:t>
            </a:r>
          </a:p>
          <a:p>
            <a:r>
              <a:rPr lang="ru-RU" dirty="0"/>
              <a:t>Теория вероятностей и математическая статистика</a:t>
            </a:r>
          </a:p>
          <a:p>
            <a:r>
              <a:rPr lang="ru-RU" dirty="0"/>
              <a:t>Дискретная математка</a:t>
            </a:r>
          </a:p>
          <a:p>
            <a:r>
              <a:rPr lang="ru-RU" dirty="0"/>
              <a:t>Методы оптимизации</a:t>
            </a:r>
          </a:p>
          <a:p>
            <a:r>
              <a:rPr lang="ru-RU" dirty="0"/>
              <a:t>Математический анализ</a:t>
            </a:r>
          </a:p>
          <a:p>
            <a:r>
              <a:rPr lang="ru-RU" dirty="0"/>
              <a:t>Численные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2234969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6. </a:t>
            </a:r>
            <a:r>
              <a:rPr lang="en-US" altLang="en-US" dirty="0"/>
              <a:t>Frameworks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19" y="3127046"/>
            <a:ext cx="6236672" cy="22811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108" y="4456050"/>
            <a:ext cx="625230" cy="9521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49812" y="2025134"/>
            <a:ext cx="4815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/>
              <a:t>Programming languages:</a:t>
            </a:r>
            <a:endParaRPr lang="ru-R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61592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6. </a:t>
            </a:r>
            <a:r>
              <a:rPr lang="en-US" altLang="en-US" dirty="0"/>
              <a:t>Frameworks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9297" y="1596378"/>
            <a:ext cx="37104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/>
              <a:t>Python ecosystem:</a:t>
            </a:r>
            <a:endParaRPr lang="ru-RU" alt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87" y="2242709"/>
            <a:ext cx="6161460" cy="4330029"/>
          </a:xfrm>
        </p:spPr>
      </p:pic>
      <p:sp>
        <p:nvSpPr>
          <p:cNvPr id="10" name="Rectangle 9"/>
          <p:cNvSpPr/>
          <p:nvPr/>
        </p:nvSpPr>
        <p:spPr>
          <a:xfrm>
            <a:off x="7552474" y="1596378"/>
            <a:ext cx="3009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/>
              <a:t>Deep Learning:</a:t>
            </a:r>
            <a:endParaRPr lang="ru-RU" altLang="en-US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394" y="2794730"/>
            <a:ext cx="5425318" cy="25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60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7. Заключение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Какие задачи </a:t>
            </a:r>
            <a:r>
              <a:rPr lang="en-US" dirty="0"/>
              <a:t>ML </a:t>
            </a:r>
            <a:r>
              <a:rPr lang="ru-RU" dirty="0"/>
              <a:t>решить не в состоянии?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Ставить задачу и разбивать ее на этапы 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Моделировать ненаблюдаемые ситуации 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Переиспользовать накопленные знания для решения новых задач 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Понять (без)полезность результата</a:t>
            </a:r>
          </a:p>
          <a:p>
            <a:r>
              <a:rPr lang="en-US" dirty="0"/>
              <a:t>Pipeline of ML project.</a:t>
            </a:r>
          </a:p>
          <a:p>
            <a:r>
              <a:rPr lang="ru-RU" dirty="0"/>
              <a:t>Возможные направления вашего развития.</a:t>
            </a:r>
          </a:p>
        </p:txBody>
      </p:sp>
    </p:spTree>
    <p:extLst>
      <p:ext uri="{BB962C8B-B14F-4D97-AF65-F5344CB8AC3E}">
        <p14:creationId xmlns:p14="http://schemas.microsoft.com/office/powerpoint/2010/main" val="1065476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7. Заключение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 читать, над чем работать?</a:t>
            </a:r>
          </a:p>
          <a:p>
            <a:r>
              <a:rPr lang="en-US" dirty="0"/>
              <a:t>Wikipedia</a:t>
            </a:r>
          </a:p>
          <a:p>
            <a:r>
              <a:rPr lang="ru-RU" dirty="0"/>
              <a:t>Документация </a:t>
            </a:r>
            <a:r>
              <a:rPr lang="en-US" dirty="0" err="1"/>
              <a:t>Sklearn</a:t>
            </a:r>
            <a:endParaRPr lang="ru-RU" dirty="0"/>
          </a:p>
          <a:p>
            <a:r>
              <a:rPr lang="ru-RU" dirty="0"/>
              <a:t>Курс </a:t>
            </a:r>
            <a:r>
              <a:rPr lang="en-US" dirty="0"/>
              <a:t>Open Data Science </a:t>
            </a:r>
            <a:r>
              <a:rPr lang="ru-RU" dirty="0"/>
              <a:t>на </a:t>
            </a:r>
            <a:r>
              <a:rPr lang="en-US" dirty="0"/>
              <a:t>habr.com</a:t>
            </a:r>
            <a:endParaRPr lang="ru-RU" dirty="0"/>
          </a:p>
          <a:p>
            <a:r>
              <a:rPr lang="ru-RU" dirty="0"/>
              <a:t>Курсы К. В. Воронцова (ШАД, </a:t>
            </a:r>
            <a:r>
              <a:rPr lang="en-US" dirty="0"/>
              <a:t>Coursera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Туториалы (</a:t>
            </a:r>
            <a:r>
              <a:rPr lang="en-US" dirty="0"/>
              <a:t>google </a:t>
            </a:r>
            <a:r>
              <a:rPr lang="ru-RU" dirty="0"/>
              <a:t>в помощь!)</a:t>
            </a:r>
          </a:p>
          <a:p>
            <a:r>
              <a:rPr lang="en-US" dirty="0" err="1"/>
              <a:t>Kaggle</a:t>
            </a:r>
            <a:r>
              <a:rPr lang="en-US" dirty="0"/>
              <a:t> !!!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99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1. Машинное обучение и наука о данных – что это?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124" y="1753211"/>
            <a:ext cx="6021751" cy="340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70893" y="5517661"/>
            <a:ext cx="9589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3373B"/>
                </a:solidFill>
                <a:latin typeface="SFSS1000"/>
              </a:rPr>
              <a:t>Field of study that gives computers the ability to learn without being</a:t>
            </a:r>
            <a:r>
              <a:rPr lang="ru-RU" dirty="0">
                <a:solidFill>
                  <a:srgbClr val="23373B"/>
                </a:solidFill>
                <a:latin typeface="SFSS1000"/>
              </a:rPr>
              <a:t> </a:t>
            </a:r>
            <a:r>
              <a:rPr lang="en-US" dirty="0">
                <a:solidFill>
                  <a:srgbClr val="23373B"/>
                </a:solidFill>
                <a:latin typeface="SFSS1000"/>
              </a:rPr>
              <a:t>explicitly programmed.</a:t>
            </a:r>
            <a:endParaRPr lang="ru-RU" dirty="0">
              <a:solidFill>
                <a:srgbClr val="23373B"/>
              </a:solidFill>
              <a:latin typeface="SFSS1000"/>
            </a:endParaRPr>
          </a:p>
          <a:p>
            <a:r>
              <a:rPr lang="en-US" dirty="0">
                <a:solidFill>
                  <a:srgbClr val="23373B"/>
                </a:solidFill>
                <a:latin typeface="SFSS1000"/>
              </a:rPr>
              <a:t>Arthur Samuel (1959)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7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1. Машинное обучение и наука о данных – что это?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Arial"/>
                <a:cs typeface="Arial"/>
                <a:sym typeface="Arial"/>
                <a:rtl val="0"/>
              </a:rPr>
              <a:t>Искусственный интеллект (</a:t>
            </a:r>
            <a:r>
              <a:rPr lang="en-US" b="1" dirty="0">
                <a:latin typeface="Arial"/>
                <a:cs typeface="Arial"/>
                <a:sym typeface="Arial"/>
                <a:rtl val="0"/>
              </a:rPr>
              <a:t>AI</a:t>
            </a:r>
            <a:r>
              <a:rPr lang="ru-RU" b="1" dirty="0">
                <a:latin typeface="Arial"/>
                <a:cs typeface="Arial"/>
                <a:sym typeface="Arial"/>
                <a:rtl val="0"/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2501485"/>
            <a:ext cx="98376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Strong AI</a:t>
            </a:r>
            <a:r>
              <a:rPr lang="en-US" sz="2400" dirty="0">
                <a:solidFill>
                  <a:prstClr val="black"/>
                </a:solidFill>
              </a:rPr>
              <a:t>: </a:t>
            </a:r>
            <a:r>
              <a:rPr lang="ru-RU" sz="2400" dirty="0">
                <a:solidFill>
                  <a:prstClr val="black"/>
                </a:solidFill>
              </a:rPr>
              <a:t>функциональность соответствующая человеческому мозгу или выше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Weak AI</a:t>
            </a:r>
            <a:r>
              <a:rPr lang="en-US" sz="2400" dirty="0">
                <a:solidFill>
                  <a:prstClr val="black"/>
                </a:solidFill>
              </a:rPr>
              <a:t>: </a:t>
            </a:r>
            <a:r>
              <a:rPr lang="ru-RU" sz="2400" dirty="0">
                <a:solidFill>
                  <a:prstClr val="black"/>
                </a:solidFill>
              </a:rPr>
              <a:t>алгоритмы решающие локальные задачи, зачастую лучше человека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706" y="3868186"/>
            <a:ext cx="4428588" cy="25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6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1. Машинное обучение и наука о данных – что это?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Arial"/>
                <a:cs typeface="Arial"/>
                <a:sym typeface="Arial"/>
                <a:rtl val="0"/>
              </a:rPr>
              <a:t>Искусственный интеллект (</a:t>
            </a:r>
            <a:r>
              <a:rPr lang="en-US" b="1" dirty="0">
                <a:latin typeface="Arial"/>
                <a:cs typeface="Arial"/>
                <a:sym typeface="Arial"/>
                <a:rtl val="0"/>
              </a:rPr>
              <a:t>AI</a:t>
            </a:r>
            <a:r>
              <a:rPr lang="ru-RU" b="1" dirty="0">
                <a:latin typeface="Arial"/>
                <a:cs typeface="Arial"/>
                <a:sym typeface="Arial"/>
                <a:rtl val="0"/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2501485"/>
            <a:ext cx="100798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Machine learning</a:t>
            </a:r>
            <a:r>
              <a:rPr lang="ru-RU" sz="2400" b="1" dirty="0"/>
              <a:t> (</a:t>
            </a:r>
            <a:r>
              <a:rPr lang="en-US" sz="2400" b="1" dirty="0"/>
              <a:t>ML</a:t>
            </a:r>
            <a:r>
              <a:rPr lang="ru-RU" sz="2400" b="1" dirty="0"/>
              <a:t>)</a:t>
            </a:r>
            <a:r>
              <a:rPr lang="en-US" sz="2400" b="1" dirty="0"/>
              <a:t> </a:t>
            </a:r>
            <a:r>
              <a:rPr lang="ru-RU" sz="2400" dirty="0"/>
              <a:t>относится к </a:t>
            </a:r>
            <a:r>
              <a:rPr lang="en-US" sz="2400" dirty="0"/>
              <a:t>Weak AI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Многие ошибочно полагают, что искусственные нейронные сети (</a:t>
            </a:r>
            <a:r>
              <a:rPr lang="en-US" sz="2400" dirty="0"/>
              <a:t>NN</a:t>
            </a:r>
            <a:r>
              <a:rPr lang="ru-RU" sz="2400" dirty="0"/>
              <a:t>) являются частью </a:t>
            </a:r>
            <a:r>
              <a:rPr lang="en-US" sz="2400" dirty="0"/>
              <a:t>Strong 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Многие полагают, что </a:t>
            </a:r>
            <a:r>
              <a:rPr lang="en-US" sz="2400" dirty="0"/>
              <a:t>NN</a:t>
            </a:r>
            <a:r>
              <a:rPr lang="ru-RU" sz="2400" dirty="0"/>
              <a:t> являются этапом на пути к появлению </a:t>
            </a:r>
            <a:r>
              <a:rPr lang="en-US" sz="2400" dirty="0"/>
              <a:t>Strong AI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4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2. </a:t>
            </a:r>
            <a:r>
              <a:rPr lang="ru-RU" altLang="en-US" dirty="0"/>
              <a:t>Краткая история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08781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1958 Frank Rosenblatt </a:t>
            </a:r>
            <a:r>
              <a:rPr lang="ru-RU" dirty="0"/>
              <a:t>создаёт первую искусственную нейронную сеть</a:t>
            </a:r>
            <a:endParaRPr lang="en-US" dirty="0"/>
          </a:p>
          <a:p>
            <a:r>
              <a:rPr lang="en-US" dirty="0"/>
              <a:t>1959 Arthur Samuel </a:t>
            </a:r>
            <a:r>
              <a:rPr lang="ru-RU" dirty="0"/>
              <a:t>создал первую самообучающуюся программу для игры в шашки на </a:t>
            </a:r>
            <a:r>
              <a:rPr lang="en-US" dirty="0"/>
              <a:t>IBM 701</a:t>
            </a:r>
          </a:p>
          <a:p>
            <a:r>
              <a:rPr lang="en-US" dirty="0"/>
              <a:t>1963 Larry Roberts </a:t>
            </a:r>
            <a:r>
              <a:rPr lang="ru-RU" dirty="0"/>
              <a:t>сформулировал тезисы компьютерного зрения</a:t>
            </a:r>
            <a:endParaRPr lang="en-US" dirty="0"/>
          </a:p>
          <a:p>
            <a:r>
              <a:rPr lang="en-US" dirty="0"/>
              <a:t>1973 James </a:t>
            </a:r>
            <a:r>
              <a:rPr lang="en-US" dirty="0" err="1"/>
              <a:t>Lighthill</a:t>
            </a:r>
            <a:r>
              <a:rPr lang="ru-RU" dirty="0"/>
              <a:t> опубликовал «Искусственный интеллект: общий обзор»</a:t>
            </a:r>
            <a:endParaRPr lang="en-US" dirty="0"/>
          </a:p>
          <a:p>
            <a:r>
              <a:rPr lang="en-US" dirty="0"/>
              <a:t>1986 David </a:t>
            </a:r>
            <a:r>
              <a:rPr lang="en-US" dirty="0" err="1"/>
              <a:t>Rumelhart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Ronald Williams </a:t>
            </a:r>
            <a:r>
              <a:rPr lang="ru-RU" dirty="0"/>
              <a:t>заново открыли и популяризовали алгоритм обратного распространения ошибки</a:t>
            </a:r>
          </a:p>
          <a:p>
            <a:r>
              <a:rPr lang="en-US" dirty="0"/>
              <a:t>1997 </a:t>
            </a:r>
            <a:r>
              <a:rPr lang="ru-RU" dirty="0"/>
              <a:t>Компьютер</a:t>
            </a:r>
            <a:r>
              <a:rPr lang="en-US" dirty="0"/>
              <a:t> Deep Blue </a:t>
            </a:r>
            <a:r>
              <a:rPr lang="ru-RU" dirty="0"/>
              <a:t>обыграл чемпиона мира по шахматам Гарри Каспарова</a:t>
            </a:r>
          </a:p>
          <a:p>
            <a:r>
              <a:rPr lang="en-US" dirty="0"/>
              <a:t>2006 Geoffrey Hinton </a:t>
            </a:r>
            <a:r>
              <a:rPr lang="ru-RU" dirty="0"/>
              <a:t>ввёл термин «</a:t>
            </a:r>
            <a:r>
              <a:rPr lang="en-US" dirty="0"/>
              <a:t>Deep learning</a:t>
            </a:r>
            <a:r>
              <a:rPr lang="ru-RU" dirty="0"/>
              <a:t>»</a:t>
            </a:r>
            <a:endParaRPr lang="en-US" dirty="0"/>
          </a:p>
          <a:p>
            <a:r>
              <a:rPr lang="en-US" dirty="0"/>
              <a:t>2011 </a:t>
            </a:r>
            <a:r>
              <a:rPr lang="ru-RU" dirty="0"/>
              <a:t>Суперкомпьютер</a:t>
            </a:r>
            <a:r>
              <a:rPr lang="en-US" dirty="0"/>
              <a:t> IBM Watson </a:t>
            </a:r>
            <a:r>
              <a:rPr lang="ru-RU" dirty="0"/>
              <a:t>одержал победу в телевикторине </a:t>
            </a:r>
            <a:r>
              <a:rPr lang="en-US" dirty="0"/>
              <a:t>Jeopardy!</a:t>
            </a:r>
          </a:p>
          <a:p>
            <a:r>
              <a:rPr lang="en-US" dirty="0"/>
              <a:t>2014 Facebook </a:t>
            </a:r>
            <a:r>
              <a:rPr lang="ru-RU" dirty="0"/>
              <a:t>изобрёл алгоритм </a:t>
            </a:r>
            <a:r>
              <a:rPr lang="en-US" dirty="0" err="1"/>
              <a:t>DeepFace</a:t>
            </a:r>
            <a:r>
              <a:rPr lang="en-US" dirty="0"/>
              <a:t> </a:t>
            </a:r>
            <a:r>
              <a:rPr lang="ru-RU" dirty="0"/>
              <a:t>для распознавания лиц</a:t>
            </a:r>
            <a:endParaRPr lang="en-US" dirty="0"/>
          </a:p>
          <a:p>
            <a:r>
              <a:rPr lang="en-US" dirty="0"/>
              <a:t>2016 </a:t>
            </a:r>
            <a:r>
              <a:rPr lang="ru-RU" dirty="0"/>
              <a:t>Программа</a:t>
            </a:r>
            <a:r>
              <a:rPr lang="en-US" dirty="0"/>
              <a:t> </a:t>
            </a:r>
            <a:r>
              <a:rPr lang="en-US" dirty="0" err="1"/>
              <a:t>AlphaGo</a:t>
            </a:r>
            <a:r>
              <a:rPr lang="en-US" dirty="0"/>
              <a:t> </a:t>
            </a:r>
            <a:r>
              <a:rPr lang="ru-RU" dirty="0"/>
              <a:t>обыграла чемпиона мира по игре в го </a:t>
            </a:r>
            <a:r>
              <a:rPr lang="en-US" dirty="0"/>
              <a:t>Lee</a:t>
            </a:r>
            <a:r>
              <a:rPr lang="ru-RU" dirty="0"/>
              <a:t> </a:t>
            </a:r>
            <a:r>
              <a:rPr lang="en-US" dirty="0"/>
              <a:t>Se-</a:t>
            </a:r>
            <a:r>
              <a:rPr lang="en-US" dirty="0" err="1"/>
              <a:t>dol</a:t>
            </a:r>
            <a:r>
              <a:rPr lang="ru-RU" dirty="0"/>
              <a:t> в четырёх партиях из пяти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8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2. </a:t>
            </a:r>
            <a:r>
              <a:rPr lang="ru-RU" altLang="en-US" dirty="0"/>
              <a:t>Краткая история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893"/>
            <a:ext cx="10515600" cy="5087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Причина успехов </a:t>
            </a:r>
            <a:r>
              <a:rPr lang="en-US" dirty="0"/>
              <a:t>ML </a:t>
            </a:r>
            <a:r>
              <a:rPr lang="ru-RU" dirty="0"/>
              <a:t>в два последних десятилетия?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6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3. </a:t>
            </a:r>
            <a:r>
              <a:rPr lang="ru-RU" altLang="en-US" dirty="0"/>
              <a:t>Примеры использования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altLang="en-US" dirty="0"/>
              <a:t>Медицина: диагностика</a:t>
            </a:r>
          </a:p>
          <a:p>
            <a:r>
              <a:rPr lang="ru-RU" altLang="en-US" dirty="0"/>
              <a:t>Финансы: кредитный</a:t>
            </a:r>
            <a:r>
              <a:rPr lang="en-US" altLang="en-US" dirty="0"/>
              <a:t> </a:t>
            </a:r>
            <a:r>
              <a:rPr lang="ru-RU" altLang="en-US" dirty="0"/>
              <a:t>скоринг, предсказание котировок</a:t>
            </a:r>
          </a:p>
          <a:p>
            <a:r>
              <a:rPr lang="ru-RU" altLang="en-US" dirty="0"/>
              <a:t>Маркетинг: прогнозы продаж, предсказание оттока клиентов</a:t>
            </a:r>
          </a:p>
          <a:p>
            <a:r>
              <a:rPr lang="ru-RU" altLang="en-US" dirty="0"/>
              <a:t>Производство: поиск выбросов</a:t>
            </a:r>
          </a:p>
          <a:p>
            <a:r>
              <a:rPr lang="ru-RU" altLang="en-US" dirty="0"/>
              <a:t>Машинный перевод</a:t>
            </a:r>
            <a:r>
              <a:rPr lang="en-US" altLang="en-US" dirty="0"/>
              <a:t>, </a:t>
            </a:r>
            <a:r>
              <a:rPr lang="ru-RU" altLang="en-US" dirty="0"/>
              <a:t>чатботы</a:t>
            </a:r>
          </a:p>
          <a:p>
            <a:r>
              <a:rPr lang="ru-RU" altLang="en-US" dirty="0"/>
              <a:t>Автономные автомобили и летательные аппараты</a:t>
            </a:r>
          </a:p>
          <a:p>
            <a:r>
              <a:rPr lang="ru-RU" altLang="en-US" dirty="0"/>
              <a:t>Распознавание лиц</a:t>
            </a:r>
          </a:p>
          <a:p>
            <a:r>
              <a:rPr lang="ru-RU" altLang="en-US" dirty="0"/>
              <a:t>Рекоммендательные системы</a:t>
            </a:r>
          </a:p>
          <a:p>
            <a:r>
              <a:rPr lang="ru-RU" altLang="en-US" dirty="0"/>
              <a:t>Агрегация новостей</a:t>
            </a:r>
          </a:p>
          <a:p>
            <a:r>
              <a:rPr lang="ru-RU" altLang="en-US" dirty="0"/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6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3. </a:t>
            </a:r>
            <a:r>
              <a:rPr lang="ru-RU" altLang="en-US" dirty="0"/>
              <a:t>Примеры использования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12" y="1922810"/>
            <a:ext cx="5093750" cy="41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9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9640</TotalTime>
  <Words>556</Words>
  <Application>Microsoft Office PowerPoint</Application>
  <PresentationFormat>Widescreen</PresentationFormat>
  <Paragraphs>117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SFSS1000</vt:lpstr>
      <vt:lpstr>Office Theme</vt:lpstr>
      <vt:lpstr>Вводная лекция</vt:lpstr>
      <vt:lpstr>План лекции</vt:lpstr>
      <vt:lpstr>1. Машинное обучение и наука о данных – что это?</vt:lpstr>
      <vt:lpstr>1. Машинное обучение и наука о данных – что это?</vt:lpstr>
      <vt:lpstr>1. Машинное обучение и наука о данных – что это?</vt:lpstr>
      <vt:lpstr>2. Краткая история</vt:lpstr>
      <vt:lpstr>2. Краткая история</vt:lpstr>
      <vt:lpstr>3. Примеры использования</vt:lpstr>
      <vt:lpstr>3. Примеры использования</vt:lpstr>
      <vt:lpstr>3. Примеры использования</vt:lpstr>
      <vt:lpstr>3. Примеры использования</vt:lpstr>
      <vt:lpstr>4. Основные области ML</vt:lpstr>
      <vt:lpstr>4. Основные области ML</vt:lpstr>
      <vt:lpstr>4. Основные области ML</vt:lpstr>
      <vt:lpstr>4. Основные области ML</vt:lpstr>
      <vt:lpstr>4. Основные области ML</vt:lpstr>
      <vt:lpstr>4. Основные области ML</vt:lpstr>
      <vt:lpstr>4. Основные области ML</vt:lpstr>
      <vt:lpstr>4. Основные области ML</vt:lpstr>
      <vt:lpstr>4. Основные области ML</vt:lpstr>
      <vt:lpstr>4. Основные области ML</vt:lpstr>
      <vt:lpstr>4. Основные области ML</vt:lpstr>
      <vt:lpstr>5. Необходимые знания и навыки</vt:lpstr>
      <vt:lpstr>5. Необходимые знания и навыки</vt:lpstr>
      <vt:lpstr>6. Frameworks</vt:lpstr>
      <vt:lpstr>6. Frameworks</vt:lpstr>
      <vt:lpstr>7. Заключение</vt:lpstr>
      <vt:lpstr>7. Заключение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Вводная лекция</dc:title>
  <dc:creator>Dmitrii Rusanov</dc:creator>
  <cp:lastModifiedBy>Timur Bakibayev</cp:lastModifiedBy>
  <cp:revision>31</cp:revision>
  <dcterms:created xsi:type="dcterms:W3CDTF">2018-06-06T17:26:16Z</dcterms:created>
  <dcterms:modified xsi:type="dcterms:W3CDTF">2018-06-17T21:03:14Z</dcterms:modified>
</cp:coreProperties>
</file>