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FF05"/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AE1B-BA4D-4F33-A4E9-5F4EFC220640}" type="datetimeFigureOut">
              <a:rPr lang="ru-RU" smtClean="0"/>
              <a:pPr/>
              <a:t>09.04.2017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EB81-4B23-4BEA-A02B-0AAD660A81D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AE1B-BA4D-4F33-A4E9-5F4EFC220640}" type="datetimeFigureOut">
              <a:rPr lang="ru-RU" smtClean="0"/>
              <a:pPr/>
              <a:t>09.04.2017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EB81-4B23-4BEA-A02B-0AAD660A81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AE1B-BA4D-4F33-A4E9-5F4EFC220640}" type="datetimeFigureOut">
              <a:rPr lang="ru-RU" smtClean="0"/>
              <a:pPr/>
              <a:t>09.04.2017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EB81-4B23-4BEA-A02B-0AAD660A81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AE1B-BA4D-4F33-A4E9-5F4EFC220640}" type="datetimeFigureOut">
              <a:rPr lang="ru-RU" smtClean="0"/>
              <a:pPr/>
              <a:t>09.04.2017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EB81-4B23-4BEA-A02B-0AAD660A81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AE1B-BA4D-4F33-A4E9-5F4EFC220640}" type="datetimeFigureOut">
              <a:rPr lang="ru-RU" smtClean="0"/>
              <a:pPr/>
              <a:t>09.04.2017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9DEEB81-4B23-4BEA-A02B-0AAD660A81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AE1B-BA4D-4F33-A4E9-5F4EFC220640}" type="datetimeFigureOut">
              <a:rPr lang="ru-RU" smtClean="0"/>
              <a:pPr/>
              <a:t>09.04.2017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EB81-4B23-4BEA-A02B-0AAD660A81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AE1B-BA4D-4F33-A4E9-5F4EFC220640}" type="datetimeFigureOut">
              <a:rPr lang="ru-RU" smtClean="0"/>
              <a:pPr/>
              <a:t>09.04.2017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EB81-4B23-4BEA-A02B-0AAD660A81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AE1B-BA4D-4F33-A4E9-5F4EFC220640}" type="datetimeFigureOut">
              <a:rPr lang="ru-RU" smtClean="0"/>
              <a:pPr/>
              <a:t>09.04.2017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EB81-4B23-4BEA-A02B-0AAD660A81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AE1B-BA4D-4F33-A4E9-5F4EFC220640}" type="datetimeFigureOut">
              <a:rPr lang="ru-RU" smtClean="0"/>
              <a:pPr/>
              <a:t>09.04.2017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EB81-4B23-4BEA-A02B-0AAD660A81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AE1B-BA4D-4F33-A4E9-5F4EFC220640}" type="datetimeFigureOut">
              <a:rPr lang="ru-RU" smtClean="0"/>
              <a:pPr/>
              <a:t>09.04.2017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EB81-4B23-4BEA-A02B-0AAD660A81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AE1B-BA4D-4F33-A4E9-5F4EFC220640}" type="datetimeFigureOut">
              <a:rPr lang="ru-RU" smtClean="0"/>
              <a:pPr/>
              <a:t>09.04.2017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EB81-4B23-4BEA-A02B-0AAD660A81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1FEAE1B-BA4D-4F33-A4E9-5F4EFC220640}" type="datetimeFigureOut">
              <a:rPr lang="ru-RU" smtClean="0"/>
              <a:pPr/>
              <a:t>09.04.2017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9DEEB81-4B23-4BEA-A02B-0AAD660A81D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get/mysql57-community-release-el7-9.noarch.rpm" TargetMode="External"/><Relationship Id="rId2" Type="http://schemas.openxmlformats.org/officeDocument/2006/relationships/hyperlink" Target="https://mirror.webtatic.com/yum/el7/webtatic-release.rpm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mailto:root@192.168.1.64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example.com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0034" y="3500438"/>
            <a:ext cx="8229600" cy="182880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Настройка и использование сетевых утилит в операционной системе </a:t>
            </a:r>
            <a:r>
              <a:rPr lang="en-US" sz="3200" dirty="0" smtClean="0"/>
              <a:t>CENTOS7</a:t>
            </a:r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5643578"/>
            <a:ext cx="6400800" cy="785818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Ковригин Андрей ИВБО-06-14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28670"/>
          </a:xfrm>
        </p:spPr>
        <p:txBody>
          <a:bodyPr/>
          <a:lstStyle/>
          <a:p>
            <a:r>
              <a:rPr lang="ru-RU" sz="4000" dirty="0" smtClean="0"/>
              <a:t>Повышение безопасности </a:t>
            </a:r>
            <a:r>
              <a:rPr lang="en-US" sz="4000" dirty="0" smtClean="0"/>
              <a:t>APACHE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2844" y="5000636"/>
            <a:ext cx="8786874" cy="1714512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rgbClr val="05FF05"/>
                </a:solidFill>
              </a:rPr>
              <a:t>Посмотреть список активных модулей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httpd</a:t>
            </a:r>
            <a:r>
              <a:rPr lang="en-US" dirty="0" smtClean="0">
                <a:solidFill>
                  <a:schemeClr val="bg1"/>
                </a:solidFill>
              </a:rPr>
              <a:t> –M</a:t>
            </a:r>
          </a:p>
          <a:p>
            <a:r>
              <a:rPr lang="ru-RU" dirty="0" smtClean="0">
                <a:solidFill>
                  <a:srgbClr val="05FF05"/>
                </a:solidFill>
              </a:rPr>
              <a:t>Отключить модули можно закомментировав их название в файле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nano</a:t>
            </a:r>
            <a:r>
              <a:rPr lang="en-US" dirty="0" smtClean="0">
                <a:solidFill>
                  <a:schemeClr val="bg1"/>
                </a:solidFill>
              </a:rPr>
              <a:t> /etc/</a:t>
            </a:r>
            <a:r>
              <a:rPr lang="en-US" dirty="0" err="1" smtClean="0">
                <a:solidFill>
                  <a:schemeClr val="bg1"/>
                </a:solidFill>
              </a:rPr>
              <a:t>httpd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conf.modules.d</a:t>
            </a:r>
            <a:r>
              <a:rPr lang="en-US" dirty="0" smtClean="0">
                <a:solidFill>
                  <a:schemeClr val="bg1"/>
                </a:solidFill>
              </a:rPr>
              <a:t>/00-base.conf 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dirty="0" err="1" smtClean="0">
                <a:solidFill>
                  <a:srgbClr val="002060"/>
                </a:solidFill>
              </a:rPr>
              <a:t>mod_info</a:t>
            </a:r>
            <a:r>
              <a:rPr lang="en-US" dirty="0" smtClean="0">
                <a:solidFill>
                  <a:srgbClr val="002060"/>
                </a:solidFill>
              </a:rPr>
              <a:t>, </a:t>
            </a:r>
            <a:r>
              <a:rPr lang="en-US" dirty="0" err="1" smtClean="0">
                <a:solidFill>
                  <a:srgbClr val="002060"/>
                </a:solidFill>
              </a:rPr>
              <a:t>mod_status</a:t>
            </a:r>
            <a:r>
              <a:rPr lang="en-US" dirty="0" smtClean="0">
                <a:solidFill>
                  <a:srgbClr val="002060"/>
                </a:solidFill>
              </a:rPr>
              <a:t>, </a:t>
            </a:r>
            <a:r>
              <a:rPr lang="en-US" dirty="0" err="1" smtClean="0">
                <a:solidFill>
                  <a:srgbClr val="002060"/>
                </a:solidFill>
              </a:rPr>
              <a:t>mod_userdir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  <a:endParaRPr lang="ru-RU" dirty="0">
              <a:solidFill>
                <a:srgbClr val="002060"/>
              </a:solidFill>
            </a:endParaRPr>
          </a:p>
        </p:txBody>
      </p:sp>
      <p:pic>
        <p:nvPicPr>
          <p:cNvPr id="4098" name="Picture 2" descr="E:\Desktop\figure-1-Apache-web-architec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071546"/>
            <a:ext cx="5072066" cy="37413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852" y="0"/>
            <a:ext cx="7258072" cy="962012"/>
          </a:xfrm>
        </p:spPr>
        <p:txBody>
          <a:bodyPr/>
          <a:lstStyle/>
          <a:p>
            <a:r>
              <a:rPr lang="ru-RU" sz="4000" dirty="0" smtClean="0"/>
              <a:t>Установка </a:t>
            </a:r>
            <a:r>
              <a:rPr lang="en-US" sz="4000" dirty="0" err="1" smtClean="0"/>
              <a:t>MySQL</a:t>
            </a:r>
            <a:r>
              <a:rPr lang="en-US" sz="4000" dirty="0" smtClean="0"/>
              <a:t> </a:t>
            </a:r>
            <a:r>
              <a:rPr lang="ru-RU" sz="4000" dirty="0" smtClean="0"/>
              <a:t>и </a:t>
            </a:r>
            <a:r>
              <a:rPr lang="en-US" sz="4000" dirty="0" smtClean="0"/>
              <a:t>PHP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1142984"/>
            <a:ext cx="9144000" cy="3929090"/>
          </a:xfrm>
        </p:spPr>
        <p:txBody>
          <a:bodyPr>
            <a:normAutofit fontScale="92500"/>
          </a:bodyPr>
          <a:lstStyle/>
          <a:p>
            <a:r>
              <a:rPr lang="ru-RU" dirty="0" smtClean="0">
                <a:solidFill>
                  <a:srgbClr val="05FF05"/>
                </a:solidFill>
              </a:rPr>
              <a:t>Добавим дополнительный </a:t>
            </a:r>
            <a:r>
              <a:rPr lang="ru-RU" dirty="0" err="1" smtClean="0">
                <a:solidFill>
                  <a:srgbClr val="05FF05"/>
                </a:solidFill>
              </a:rPr>
              <a:t>репозиторий</a:t>
            </a:r>
            <a:endParaRPr lang="ru-RU" dirty="0" smtClean="0">
              <a:solidFill>
                <a:srgbClr val="05FF05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#rpm -</a:t>
            </a:r>
            <a:r>
              <a:rPr lang="en-US" dirty="0" err="1" smtClean="0">
                <a:solidFill>
                  <a:srgbClr val="002060"/>
                </a:solidFill>
              </a:rPr>
              <a:t>Uvh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  <a:hlinkClick r:id="rId2"/>
              </a:rPr>
              <a:t>https://mirror.webtatic.com/yum/el7/webtatic-release.rpm</a:t>
            </a:r>
            <a:endParaRPr lang="ru-RU" dirty="0" smtClean="0">
              <a:solidFill>
                <a:srgbClr val="002060"/>
              </a:solidFill>
            </a:endParaRPr>
          </a:p>
          <a:p>
            <a:r>
              <a:rPr lang="ru-RU" dirty="0" smtClean="0">
                <a:solidFill>
                  <a:srgbClr val="05FF05"/>
                </a:solidFill>
              </a:rPr>
              <a:t>Установка </a:t>
            </a:r>
            <a:r>
              <a:rPr lang="en-US" dirty="0" smtClean="0">
                <a:solidFill>
                  <a:srgbClr val="05FF05"/>
                </a:solidFill>
              </a:rPr>
              <a:t>php7.0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#yum install php70w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#yum install </a:t>
            </a:r>
            <a:r>
              <a:rPr lang="en-US" dirty="0" err="1" smtClean="0">
                <a:solidFill>
                  <a:srgbClr val="002060"/>
                </a:solidFill>
              </a:rPr>
              <a:t>wget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#</a:t>
            </a:r>
            <a:r>
              <a:rPr lang="en-US" dirty="0" err="1" smtClean="0">
                <a:solidFill>
                  <a:srgbClr val="002060"/>
                </a:solidFill>
              </a:rPr>
              <a:t>wget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  <a:hlinkClick r:id="rId3"/>
              </a:rPr>
              <a:t>https://dev.mysql.com/get/mysql57-community-release-el7-9.noarch.rpm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#rpm -</a:t>
            </a:r>
            <a:r>
              <a:rPr lang="en-US" dirty="0" err="1" smtClean="0">
                <a:solidFill>
                  <a:srgbClr val="002060"/>
                </a:solidFill>
              </a:rPr>
              <a:t>ivh</a:t>
            </a:r>
            <a:r>
              <a:rPr lang="en-US" dirty="0" smtClean="0">
                <a:solidFill>
                  <a:srgbClr val="002060"/>
                </a:solidFill>
              </a:rPr>
              <a:t> mysql57-community-release-el7-9.noarch.rpm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#yum install </a:t>
            </a:r>
            <a:r>
              <a:rPr lang="en-US" dirty="0" err="1" smtClean="0">
                <a:solidFill>
                  <a:srgbClr val="002060"/>
                </a:solidFill>
              </a:rPr>
              <a:t>mysql</a:t>
            </a:r>
            <a:r>
              <a:rPr lang="en-US" dirty="0" smtClean="0">
                <a:solidFill>
                  <a:srgbClr val="002060"/>
                </a:solidFill>
              </a:rPr>
              <a:t>-server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#</a:t>
            </a:r>
            <a:r>
              <a:rPr lang="en-US" dirty="0" err="1" smtClean="0">
                <a:solidFill>
                  <a:srgbClr val="002060"/>
                </a:solidFill>
              </a:rPr>
              <a:t>systemctl</a:t>
            </a:r>
            <a:r>
              <a:rPr lang="en-US" dirty="0" smtClean="0">
                <a:solidFill>
                  <a:srgbClr val="002060"/>
                </a:solidFill>
              </a:rPr>
              <a:t> start </a:t>
            </a:r>
            <a:r>
              <a:rPr lang="en-US" dirty="0" err="1" smtClean="0">
                <a:solidFill>
                  <a:srgbClr val="002060"/>
                </a:solidFill>
              </a:rPr>
              <a:t>mysqld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#</a:t>
            </a:r>
            <a:r>
              <a:rPr lang="en-US" dirty="0" err="1" smtClean="0">
                <a:solidFill>
                  <a:srgbClr val="002060"/>
                </a:solidFill>
              </a:rPr>
              <a:t>mysql_secure_installation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ru-RU" dirty="0"/>
          </a:p>
        </p:txBody>
      </p:sp>
      <p:pic>
        <p:nvPicPr>
          <p:cNvPr id="23555" name="Picture 3" descr="E:\Desktop\logo-php-adbac7823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4480" y="4978168"/>
            <a:ext cx="2571768" cy="1762947"/>
          </a:xfrm>
          <a:prstGeom prst="rect">
            <a:avLst/>
          </a:prstGeom>
          <a:noFill/>
        </p:spPr>
      </p:pic>
      <p:pic>
        <p:nvPicPr>
          <p:cNvPr id="23556" name="Picture 4" descr="E:\Desktop\Mysql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86314" y="5214950"/>
            <a:ext cx="2714644" cy="14031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43174" y="0"/>
            <a:ext cx="4143404" cy="928670"/>
          </a:xfrm>
        </p:spPr>
        <p:txBody>
          <a:bodyPr/>
          <a:lstStyle/>
          <a:p>
            <a:r>
              <a:rPr lang="ru-RU" sz="4000" dirty="0" smtClean="0"/>
              <a:t>Как научиться?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57488" y="5143512"/>
            <a:ext cx="5229212" cy="150019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https://www.virtualbox.org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https://www.debian.org</a:t>
            </a:r>
            <a:endParaRPr lang="ru-RU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http://ubuntu.ru</a:t>
            </a:r>
            <a:endParaRPr lang="ru-RU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https://www.centos.org</a:t>
            </a:r>
            <a:endParaRPr lang="ru-RU" dirty="0" smtClean="0">
              <a:solidFill>
                <a:srgbClr val="002060"/>
              </a:solidFill>
            </a:endParaRPr>
          </a:p>
          <a:p>
            <a:endParaRPr lang="ru-RU" dirty="0"/>
          </a:p>
        </p:txBody>
      </p:sp>
      <p:pic>
        <p:nvPicPr>
          <p:cNvPr id="24578" name="Picture 2" descr="E:\Desktop\Virtualbox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2357430"/>
            <a:ext cx="1785950" cy="1785950"/>
          </a:xfrm>
          <a:prstGeom prst="rect">
            <a:avLst/>
          </a:prstGeom>
          <a:noFill/>
        </p:spPr>
      </p:pic>
      <p:pic>
        <p:nvPicPr>
          <p:cNvPr id="24579" name="Picture 3" descr="E:\Desktop\Debian-Open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2357430"/>
            <a:ext cx="1000132" cy="1322488"/>
          </a:xfrm>
          <a:prstGeom prst="rect">
            <a:avLst/>
          </a:prstGeom>
          <a:noFill/>
        </p:spPr>
      </p:pic>
      <p:pic>
        <p:nvPicPr>
          <p:cNvPr id="24580" name="Picture 4" descr="E:\Desktop\centos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14678" y="1000108"/>
            <a:ext cx="2666987" cy="900108"/>
          </a:xfrm>
          <a:prstGeom prst="rect">
            <a:avLst/>
          </a:prstGeom>
          <a:noFill/>
        </p:spPr>
      </p:pic>
      <p:pic>
        <p:nvPicPr>
          <p:cNvPr id="24581" name="Picture 5" descr="E:\Desktop\ubuntu-logo3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43636" y="2428868"/>
            <a:ext cx="1198852" cy="1198852"/>
          </a:xfrm>
          <a:prstGeom prst="rect">
            <a:avLst/>
          </a:prstGeom>
          <a:noFill/>
        </p:spPr>
      </p:pic>
      <p:pic>
        <p:nvPicPr>
          <p:cNvPr id="24582" name="Picture 6" descr="E:\Desktop\Linux_Mint_logo_submission.svg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71802" y="4214818"/>
            <a:ext cx="3000364" cy="9451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4643446"/>
            <a:ext cx="8858312" cy="714380"/>
          </a:xfrm>
        </p:spPr>
        <p:txBody>
          <a:bodyPr>
            <a:noAutofit/>
          </a:bodyPr>
          <a:lstStyle/>
          <a:p>
            <a:r>
              <a:rPr lang="en-US" sz="2400" dirty="0" smtClean="0"/>
              <a:t>https://github.com/adeveloper24/centos_guide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>
                <a:solidFill>
                  <a:srgbClr val="002060"/>
                </a:solidFill>
              </a:rPr>
              <a:t>1. Знакомство с ОС </a:t>
            </a:r>
            <a:r>
              <a:rPr lang="en-US" dirty="0" smtClean="0">
                <a:solidFill>
                  <a:srgbClr val="002060"/>
                </a:solidFill>
              </a:rPr>
              <a:t>Linux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2</a:t>
            </a:r>
            <a:r>
              <a:rPr lang="ru-RU" dirty="0" smtClean="0">
                <a:solidFill>
                  <a:srgbClr val="002060"/>
                </a:solidFill>
              </a:rPr>
              <a:t>.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ru-RU" dirty="0" smtClean="0">
                <a:solidFill>
                  <a:srgbClr val="002060"/>
                </a:solidFill>
              </a:rPr>
              <a:t>Обзор популярных серверных ОС</a:t>
            </a:r>
          </a:p>
          <a:p>
            <a:pPr>
              <a:buNone/>
            </a:pPr>
            <a:r>
              <a:rPr lang="ru-RU" dirty="0" smtClean="0">
                <a:solidFill>
                  <a:srgbClr val="002060"/>
                </a:solidFill>
              </a:rPr>
              <a:t>3. </a:t>
            </a:r>
            <a:r>
              <a:rPr lang="en-US" dirty="0" smtClean="0">
                <a:solidFill>
                  <a:srgbClr val="002060"/>
                </a:solidFill>
              </a:rPr>
              <a:t>VPS </a:t>
            </a:r>
            <a:r>
              <a:rPr lang="ru-RU" dirty="0" smtClean="0">
                <a:solidFill>
                  <a:srgbClr val="002060"/>
                </a:solidFill>
              </a:rPr>
              <a:t>сервера. Преимущества и недостатки</a:t>
            </a:r>
          </a:p>
          <a:p>
            <a:pPr>
              <a:buNone/>
            </a:pPr>
            <a:r>
              <a:rPr lang="ru-RU" dirty="0" smtClean="0">
                <a:solidFill>
                  <a:srgbClr val="002060"/>
                </a:solidFill>
              </a:rPr>
              <a:t>4. Настройка </a:t>
            </a:r>
            <a:r>
              <a:rPr lang="en-US" dirty="0" smtClean="0">
                <a:solidFill>
                  <a:srgbClr val="002060"/>
                </a:solidFill>
              </a:rPr>
              <a:t>VPS </a:t>
            </a:r>
            <a:r>
              <a:rPr lang="ru-RU" dirty="0" smtClean="0">
                <a:solidFill>
                  <a:srgbClr val="002060"/>
                </a:solidFill>
              </a:rPr>
              <a:t>сервера с ОС </a:t>
            </a:r>
            <a:r>
              <a:rPr lang="en-US" dirty="0" smtClean="0">
                <a:solidFill>
                  <a:srgbClr val="002060"/>
                </a:solidFill>
              </a:rPr>
              <a:t>SentOS7</a:t>
            </a:r>
          </a:p>
          <a:p>
            <a:pPr>
              <a:buNone/>
            </a:pPr>
            <a:r>
              <a:rPr lang="ru-RU" dirty="0" smtClean="0">
                <a:solidFill>
                  <a:srgbClr val="002060"/>
                </a:solidFill>
              </a:rPr>
              <a:t>    </a:t>
            </a:r>
            <a:r>
              <a:rPr lang="en-US" sz="2000" dirty="0" smtClean="0">
                <a:solidFill>
                  <a:srgbClr val="002060"/>
                </a:solidFill>
              </a:rPr>
              <a:t>4.1  </a:t>
            </a:r>
            <a:r>
              <a:rPr lang="ru-RU" sz="2000" dirty="0" smtClean="0">
                <a:solidFill>
                  <a:srgbClr val="002060"/>
                </a:solidFill>
              </a:rPr>
              <a:t>Настройка и повышение безопасности </a:t>
            </a:r>
            <a:r>
              <a:rPr lang="en-US" sz="2000" dirty="0" smtClean="0">
                <a:solidFill>
                  <a:srgbClr val="002060"/>
                </a:solidFill>
              </a:rPr>
              <a:t>SSH</a:t>
            </a:r>
          </a:p>
          <a:p>
            <a:pPr>
              <a:buNone/>
            </a:pPr>
            <a:r>
              <a:rPr lang="ru-RU" sz="2000" dirty="0" smtClean="0">
                <a:solidFill>
                  <a:srgbClr val="002060"/>
                </a:solidFill>
              </a:rPr>
              <a:t>     </a:t>
            </a:r>
            <a:r>
              <a:rPr lang="en-US" sz="2000" dirty="0" smtClean="0">
                <a:solidFill>
                  <a:srgbClr val="002060"/>
                </a:solidFill>
              </a:rPr>
              <a:t>4.2  </a:t>
            </a:r>
            <a:r>
              <a:rPr lang="ru-RU" sz="2000" dirty="0" smtClean="0">
                <a:solidFill>
                  <a:srgbClr val="002060"/>
                </a:solidFill>
              </a:rPr>
              <a:t>Настройка</a:t>
            </a:r>
            <a:r>
              <a:rPr lang="en-US" sz="2000" dirty="0" smtClean="0">
                <a:solidFill>
                  <a:srgbClr val="002060"/>
                </a:solidFill>
              </a:rPr>
              <a:t> LAMP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5</a:t>
            </a:r>
            <a:r>
              <a:rPr lang="ru-RU" dirty="0" smtClean="0">
                <a:solidFill>
                  <a:srgbClr val="002060"/>
                </a:solidFill>
              </a:rPr>
              <a:t>.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ru-RU" dirty="0" smtClean="0">
                <a:solidFill>
                  <a:srgbClr val="002060"/>
                </a:solidFill>
              </a:rPr>
              <a:t>Как научиться?  </a:t>
            </a:r>
            <a:endParaRPr lang="ru-RU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ru-RU" dirty="0" smtClean="0"/>
              <a:t>Знакомство с ОС </a:t>
            </a:r>
            <a:r>
              <a:rPr lang="en-US" dirty="0" smtClean="0"/>
              <a:t>Linux</a:t>
            </a:r>
            <a:endParaRPr lang="ru-RU" dirty="0"/>
          </a:p>
        </p:txBody>
      </p:sp>
      <p:pic>
        <p:nvPicPr>
          <p:cNvPr id="1026" name="Picture 2" descr="E:\Desktop\Linux_Distribution_Timeline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000108"/>
            <a:ext cx="1570909" cy="5572140"/>
          </a:xfrm>
          <a:prstGeom prst="rect">
            <a:avLst/>
          </a:prstGeom>
          <a:noFill/>
        </p:spPr>
      </p:pic>
      <p:pic>
        <p:nvPicPr>
          <p:cNvPr id="3" name="Picture 2" descr="E:\Desktop\linux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4357694"/>
            <a:ext cx="4071966" cy="2307448"/>
          </a:xfrm>
          <a:prstGeom prst="rect">
            <a:avLst/>
          </a:prstGeom>
          <a:noFill/>
        </p:spPr>
      </p:pic>
      <p:pic>
        <p:nvPicPr>
          <p:cNvPr id="1027" name="Picture 3" descr="E:\Desktop\37455c7725f448d9931e17fbe173484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6116" y="1071546"/>
            <a:ext cx="3810000" cy="254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/>
              <a:t>Серверные операционные системы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err="1" smtClean="0">
                <a:solidFill>
                  <a:srgbClr val="002060"/>
                </a:solidFill>
              </a:rPr>
              <a:t>CentOS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solidFill>
                  <a:srgbClr val="FF0000"/>
                </a:solidFill>
              </a:rPr>
              <a:t>Debian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solidFill>
                  <a:srgbClr val="FFC000"/>
                </a:solidFill>
              </a:rPr>
              <a:t>Ubuntu</a:t>
            </a:r>
            <a:r>
              <a:rPr lang="en-US" dirty="0" smtClean="0">
                <a:solidFill>
                  <a:srgbClr val="FFC000"/>
                </a:solidFill>
              </a:rPr>
              <a:t> Server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C00000"/>
                </a:solidFill>
              </a:rPr>
              <a:t>FreeBSD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1027" name="Picture 3" descr="E:\Desktop\cento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857628"/>
            <a:ext cx="1638095" cy="2260318"/>
          </a:xfrm>
          <a:prstGeom prst="rect">
            <a:avLst/>
          </a:prstGeom>
          <a:noFill/>
        </p:spPr>
      </p:pic>
      <p:pic>
        <p:nvPicPr>
          <p:cNvPr id="1028" name="Picture 4" descr="E:\Desktop\debia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3929066"/>
            <a:ext cx="1549206" cy="2095238"/>
          </a:xfrm>
          <a:prstGeom prst="rect">
            <a:avLst/>
          </a:prstGeom>
          <a:noFill/>
        </p:spPr>
      </p:pic>
      <p:pic>
        <p:nvPicPr>
          <p:cNvPr id="1029" name="Picture 5" descr="E:\Desktop\ubuntu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3929066"/>
            <a:ext cx="1536508" cy="2107937"/>
          </a:xfrm>
          <a:prstGeom prst="rect">
            <a:avLst/>
          </a:prstGeom>
          <a:noFill/>
        </p:spPr>
      </p:pic>
      <p:pic>
        <p:nvPicPr>
          <p:cNvPr id="1030" name="Picture 6" descr="E:\Desktop\freebsd_bumper.sh-600x600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86512" y="3929066"/>
            <a:ext cx="2071702" cy="20717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14612" y="0"/>
            <a:ext cx="4257684" cy="1071546"/>
          </a:xfrm>
        </p:spPr>
        <p:txBody>
          <a:bodyPr/>
          <a:lstStyle/>
          <a:p>
            <a:r>
              <a:rPr lang="en-US" sz="4000" dirty="0" smtClean="0"/>
              <a:t>VPS </a:t>
            </a:r>
            <a:r>
              <a:rPr lang="ru-RU" sz="4000" dirty="0" smtClean="0"/>
              <a:t>Сервера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0034" y="1500174"/>
            <a:ext cx="8072494" cy="3786214"/>
          </a:xfrm>
        </p:spPr>
        <p:txBody>
          <a:bodyPr>
            <a:normAutofit fontScale="85000" lnSpcReduction="10000"/>
          </a:bodyPr>
          <a:lstStyle/>
          <a:p>
            <a:r>
              <a:rPr lang="ru-RU" sz="3800" b="1" u="sng" dirty="0" smtClean="0">
                <a:solidFill>
                  <a:srgbClr val="05FF05"/>
                </a:solidFill>
              </a:rPr>
              <a:t>Преимущества: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solidFill>
                  <a:srgbClr val="05FF05"/>
                </a:solidFill>
              </a:rPr>
              <a:t> возможность установить именно то программное обеспечение, которое необходимо для данного сайта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solidFill>
                  <a:srgbClr val="05FF05"/>
                </a:solidFill>
              </a:rPr>
              <a:t> нет ограничения на число сайтов на сервере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solidFill>
                  <a:srgbClr val="05FF05"/>
                </a:solidFill>
              </a:rPr>
              <a:t> нет ограничения на число баз данных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solidFill>
                  <a:srgbClr val="05FF05"/>
                </a:solidFill>
              </a:rPr>
              <a:t> настройка </a:t>
            </a:r>
            <a:r>
              <a:rPr lang="en-US" sz="2400" dirty="0" smtClean="0">
                <a:solidFill>
                  <a:srgbClr val="05FF05"/>
                </a:solidFill>
              </a:rPr>
              <a:t>“</a:t>
            </a:r>
            <a:r>
              <a:rPr lang="ru-RU" sz="2400" dirty="0" smtClean="0">
                <a:solidFill>
                  <a:srgbClr val="05FF05"/>
                </a:solidFill>
              </a:rPr>
              <a:t>под себя</a:t>
            </a:r>
            <a:r>
              <a:rPr lang="en-US" sz="2400" dirty="0" smtClean="0">
                <a:solidFill>
                  <a:srgbClr val="05FF05"/>
                </a:solidFill>
              </a:rPr>
              <a:t>”</a:t>
            </a:r>
            <a:r>
              <a:rPr lang="ru-RU" sz="2400" dirty="0" smtClean="0">
                <a:solidFill>
                  <a:srgbClr val="05FF05"/>
                </a:solidFill>
              </a:rPr>
              <a:t>, доступ ко всем конфигурационным файлам</a:t>
            </a:r>
          </a:p>
          <a:p>
            <a:endParaRPr lang="ru-RU" sz="2400" dirty="0" smtClean="0">
              <a:solidFill>
                <a:srgbClr val="05FF05"/>
              </a:solidFill>
            </a:endParaRPr>
          </a:p>
          <a:p>
            <a:r>
              <a:rPr lang="ru-RU" sz="3800" b="1" u="sng" dirty="0" smtClean="0">
                <a:solidFill>
                  <a:srgbClr val="FF0000"/>
                </a:solidFill>
              </a:rPr>
              <a:t>Недостатки: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solidFill>
                  <a:srgbClr val="FF0000"/>
                </a:solidFill>
              </a:rPr>
              <a:t> сложность в настройке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solidFill>
                  <a:srgbClr val="FF0000"/>
                </a:solidFill>
              </a:rPr>
              <a:t> затраты времени на настройку сервера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9001156" cy="928694"/>
          </a:xfrm>
        </p:spPr>
        <p:txBody>
          <a:bodyPr/>
          <a:lstStyle/>
          <a:p>
            <a:r>
              <a:rPr lang="ru-RU" sz="4000" dirty="0" smtClean="0"/>
              <a:t>Настройка сервера с ОС </a:t>
            </a:r>
            <a:r>
              <a:rPr lang="en-US" sz="4000" dirty="0" smtClean="0"/>
              <a:t>SentOS7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14282" y="1571612"/>
            <a:ext cx="8572560" cy="5000660"/>
          </a:xfrm>
        </p:spPr>
        <p:txBody>
          <a:bodyPr/>
          <a:lstStyle/>
          <a:p>
            <a:r>
              <a:rPr lang="ru-RU" sz="3600" dirty="0" smtClean="0">
                <a:solidFill>
                  <a:srgbClr val="002060"/>
                </a:solidFill>
              </a:rPr>
              <a:t>План:</a:t>
            </a:r>
          </a:p>
          <a:p>
            <a:pPr marL="530352" indent="-457200">
              <a:buFont typeface="Arial" pitchFamily="34" charset="0"/>
              <a:buChar char="•"/>
            </a:pPr>
            <a:r>
              <a:rPr lang="ru-RU" sz="2400" dirty="0" smtClean="0">
                <a:solidFill>
                  <a:srgbClr val="002060"/>
                </a:solidFill>
              </a:rPr>
              <a:t>Настройка и повышение безопасности </a:t>
            </a:r>
            <a:r>
              <a:rPr lang="en-US" sz="2400" dirty="0" err="1" smtClean="0">
                <a:solidFill>
                  <a:srgbClr val="002060"/>
                </a:solidFill>
              </a:rPr>
              <a:t>ssh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530352" indent="-457200">
              <a:buFont typeface="Arial" pitchFamily="34" charset="0"/>
              <a:buChar char="•"/>
            </a:pPr>
            <a:r>
              <a:rPr lang="ru-RU" sz="2400" dirty="0" smtClean="0">
                <a:solidFill>
                  <a:srgbClr val="002060"/>
                </a:solidFill>
              </a:rPr>
              <a:t>Настройка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ru-RU" sz="2400" dirty="0" smtClean="0">
                <a:solidFill>
                  <a:srgbClr val="002060"/>
                </a:solidFill>
              </a:rPr>
              <a:t>и повышение безопасности </a:t>
            </a:r>
            <a:r>
              <a:rPr lang="ru-RU" sz="2400" dirty="0" err="1" smtClean="0">
                <a:solidFill>
                  <a:srgbClr val="002060"/>
                </a:solidFill>
              </a:rPr>
              <a:t>веб-сервера</a:t>
            </a:r>
            <a:r>
              <a:rPr lang="ru-RU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apache. </a:t>
            </a:r>
            <a:r>
              <a:rPr lang="ru-RU" sz="2400" dirty="0" smtClean="0">
                <a:solidFill>
                  <a:srgbClr val="002060"/>
                </a:solidFill>
              </a:rPr>
              <a:t>Настройка виртуальных хостов. Подключение и отключение модулей.</a:t>
            </a:r>
          </a:p>
          <a:p>
            <a:pPr marL="530352" indent="-457200">
              <a:buFont typeface="Arial" pitchFamily="34" charset="0"/>
              <a:buChar char="•"/>
            </a:pPr>
            <a:r>
              <a:rPr lang="ru-RU" sz="2400" dirty="0" smtClean="0">
                <a:solidFill>
                  <a:srgbClr val="002060"/>
                </a:solidFill>
              </a:rPr>
              <a:t>Установка сервера баз данных </a:t>
            </a:r>
            <a:r>
              <a:rPr lang="en-US" sz="2400" dirty="0" err="1" smtClean="0">
                <a:solidFill>
                  <a:srgbClr val="002060"/>
                </a:solidFill>
              </a:rPr>
              <a:t>MySQL</a:t>
            </a:r>
            <a:r>
              <a:rPr lang="en-US" sz="2400" dirty="0" smtClean="0">
                <a:solidFill>
                  <a:srgbClr val="002060"/>
                </a:solidFill>
              </a:rPr>
              <a:t> 5.7</a:t>
            </a:r>
          </a:p>
          <a:p>
            <a:pPr marL="530352" indent="-457200">
              <a:buFont typeface="Arial" pitchFamily="34" charset="0"/>
              <a:buChar char="•"/>
            </a:pPr>
            <a:r>
              <a:rPr lang="ru-RU" sz="2400" dirty="0" smtClean="0">
                <a:solidFill>
                  <a:srgbClr val="002060"/>
                </a:solidFill>
              </a:rPr>
              <a:t>Установка </a:t>
            </a:r>
            <a:r>
              <a:rPr lang="en-US" sz="2400" dirty="0" smtClean="0">
                <a:solidFill>
                  <a:srgbClr val="002060"/>
                </a:solidFill>
              </a:rPr>
              <a:t>PHP 7.0</a:t>
            </a:r>
            <a:endParaRPr lang="ru-RU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348" y="0"/>
            <a:ext cx="8215370" cy="1104888"/>
          </a:xfrm>
        </p:spPr>
        <p:txBody>
          <a:bodyPr/>
          <a:lstStyle/>
          <a:p>
            <a:r>
              <a:rPr lang="ru-RU" sz="4000" dirty="0" smtClean="0"/>
              <a:t>Предварительная подготовка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42910" y="1357298"/>
            <a:ext cx="8215370" cy="4643470"/>
          </a:xfrm>
        </p:spPr>
        <p:txBody>
          <a:bodyPr>
            <a:normAutofit fontScale="85000" lnSpcReduction="10000"/>
          </a:bodyPr>
          <a:lstStyle/>
          <a:p>
            <a:r>
              <a:rPr lang="ru-RU" u="sng" dirty="0" smtClean="0">
                <a:solidFill>
                  <a:srgbClr val="05FF05"/>
                </a:solidFill>
              </a:rPr>
              <a:t>Подключаемся к серверу по </a:t>
            </a:r>
            <a:r>
              <a:rPr lang="en-US" u="sng" dirty="0" err="1" smtClean="0">
                <a:solidFill>
                  <a:srgbClr val="05FF05"/>
                </a:solidFill>
              </a:rPr>
              <a:t>ssh</a:t>
            </a:r>
            <a:r>
              <a:rPr lang="en-US" u="sng" dirty="0" smtClean="0">
                <a:solidFill>
                  <a:srgbClr val="05FF05"/>
                </a:solidFill>
              </a:rPr>
              <a:t>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$</a:t>
            </a:r>
            <a:r>
              <a:rPr lang="en-US" dirty="0" err="1" smtClean="0">
                <a:solidFill>
                  <a:schemeClr val="bg1"/>
                </a:solidFill>
              </a:rPr>
              <a:t>ssh</a:t>
            </a:r>
            <a:r>
              <a:rPr lang="en-US" dirty="0" smtClean="0">
                <a:solidFill>
                  <a:schemeClr val="bg1"/>
                </a:solidFill>
              </a:rPr>
              <a:t> root@192.168.1.64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u="sng" dirty="0" smtClean="0">
              <a:solidFill>
                <a:srgbClr val="05FF05"/>
              </a:solidFill>
            </a:endParaRPr>
          </a:p>
          <a:p>
            <a:r>
              <a:rPr lang="ru-RU" u="sng" dirty="0" smtClean="0">
                <a:solidFill>
                  <a:srgbClr val="05FF05"/>
                </a:solidFill>
              </a:rPr>
              <a:t>Устанавливаем свой любимый консольный редактор: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#yum install </a:t>
            </a:r>
            <a:r>
              <a:rPr lang="en-US" dirty="0" err="1" smtClean="0">
                <a:solidFill>
                  <a:schemeClr val="bg1"/>
                </a:solidFill>
              </a:rPr>
              <a:t>nano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/>
          </a:p>
          <a:p>
            <a:r>
              <a:rPr lang="ru-RU" u="sng" dirty="0" smtClean="0">
                <a:solidFill>
                  <a:srgbClr val="05FF05"/>
                </a:solidFill>
              </a:rPr>
              <a:t>Отключаем обновление ядра при </a:t>
            </a:r>
            <a:r>
              <a:rPr lang="en-US" u="sng" dirty="0" smtClean="0">
                <a:solidFill>
                  <a:srgbClr val="05FF05"/>
                </a:solidFill>
              </a:rPr>
              <a:t>yum update: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nano</a:t>
            </a:r>
            <a:r>
              <a:rPr lang="en-US" dirty="0" smtClean="0">
                <a:solidFill>
                  <a:schemeClr val="bg1"/>
                </a:solidFill>
              </a:rPr>
              <a:t> /etc/</a:t>
            </a:r>
            <a:r>
              <a:rPr lang="en-US" dirty="0" err="1" smtClean="0">
                <a:solidFill>
                  <a:schemeClr val="bg1"/>
                </a:solidFill>
              </a:rPr>
              <a:t>yum.conf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rgbClr val="05FF05"/>
                </a:solidFill>
              </a:rPr>
              <a:t>после </a:t>
            </a:r>
            <a:r>
              <a:rPr lang="en-US" dirty="0" err="1" smtClean="0">
                <a:solidFill>
                  <a:srgbClr val="05FF05"/>
                </a:solidFill>
              </a:rPr>
              <a:t>logfile</a:t>
            </a:r>
            <a:r>
              <a:rPr lang="en-US" dirty="0" smtClean="0">
                <a:solidFill>
                  <a:srgbClr val="05FF05"/>
                </a:solidFill>
              </a:rPr>
              <a:t> </a:t>
            </a:r>
            <a:r>
              <a:rPr lang="ru-RU" dirty="0" smtClean="0">
                <a:solidFill>
                  <a:srgbClr val="05FF05"/>
                </a:solidFill>
              </a:rPr>
              <a:t>добавляем</a:t>
            </a:r>
            <a:endParaRPr lang="en-US" dirty="0" smtClean="0">
              <a:solidFill>
                <a:srgbClr val="05FF05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exclude=kernel* </a:t>
            </a:r>
            <a:r>
              <a:rPr lang="en-US" dirty="0" err="1" smtClean="0">
                <a:solidFill>
                  <a:schemeClr val="bg1"/>
                </a:solidFill>
              </a:rPr>
              <a:t>redhat</a:t>
            </a:r>
            <a:r>
              <a:rPr lang="en-US" dirty="0" smtClean="0">
                <a:solidFill>
                  <a:schemeClr val="bg1"/>
                </a:solidFill>
              </a:rPr>
              <a:t>-release*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u="sng" dirty="0" smtClean="0">
                <a:solidFill>
                  <a:srgbClr val="05FF05"/>
                </a:solidFill>
              </a:rPr>
              <a:t>Установим дополнительный </a:t>
            </a:r>
            <a:r>
              <a:rPr lang="ru-RU" u="sng" dirty="0" err="1" smtClean="0">
                <a:solidFill>
                  <a:srgbClr val="05FF05"/>
                </a:solidFill>
              </a:rPr>
              <a:t>репозиторий</a:t>
            </a:r>
            <a:r>
              <a:rPr lang="ru-RU" u="sng" dirty="0" smtClean="0">
                <a:solidFill>
                  <a:srgbClr val="05FF05"/>
                </a:solidFill>
              </a:rPr>
              <a:t>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#yum install </a:t>
            </a:r>
            <a:r>
              <a:rPr lang="en-US" dirty="0" err="1" smtClean="0">
                <a:solidFill>
                  <a:schemeClr val="bg1"/>
                </a:solidFill>
              </a:rPr>
              <a:t>epel</a:t>
            </a:r>
            <a:r>
              <a:rPr lang="en-US" dirty="0" smtClean="0">
                <a:solidFill>
                  <a:schemeClr val="bg1"/>
                </a:solidFill>
              </a:rPr>
              <a:t>-release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u="sng" dirty="0" smtClean="0">
                <a:solidFill>
                  <a:srgbClr val="05FF05"/>
                </a:solidFill>
              </a:rPr>
              <a:t>Установим </a:t>
            </a:r>
            <a:r>
              <a:rPr lang="ru-RU" u="sng" dirty="0" err="1" smtClean="0">
                <a:solidFill>
                  <a:srgbClr val="05FF05"/>
                </a:solidFill>
              </a:rPr>
              <a:t>net-tools</a:t>
            </a:r>
            <a:r>
              <a:rPr lang="ru-RU" u="sng" dirty="0" smtClean="0">
                <a:solidFill>
                  <a:srgbClr val="05FF05"/>
                </a:solidFill>
              </a:rPr>
              <a:t>, чтобы получить команду </a:t>
            </a:r>
            <a:r>
              <a:rPr lang="ru-RU" u="sng" dirty="0" err="1" smtClean="0">
                <a:solidFill>
                  <a:srgbClr val="05FF05"/>
                </a:solidFill>
              </a:rPr>
              <a:t>ifconfig</a:t>
            </a:r>
            <a:r>
              <a:rPr lang="en-US" u="sng" dirty="0" smtClean="0">
                <a:solidFill>
                  <a:srgbClr val="05FF05"/>
                </a:solidFill>
              </a:rPr>
              <a:t>:</a:t>
            </a:r>
            <a:endParaRPr lang="ru-RU" u="sng" dirty="0" smtClean="0">
              <a:solidFill>
                <a:srgbClr val="05FF05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#yum install net-tools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0"/>
            <a:ext cx="8472518" cy="890574"/>
          </a:xfrm>
        </p:spPr>
        <p:txBody>
          <a:bodyPr/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Настройка </a:t>
            </a:r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ssh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сертификатам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0034" y="1071546"/>
            <a:ext cx="5500726" cy="535785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5FF05"/>
                </a:solidFill>
              </a:rPr>
              <a:t>На домашнем </a:t>
            </a:r>
            <a:r>
              <a:rPr lang="ru-RU" dirty="0" err="1" smtClean="0">
                <a:solidFill>
                  <a:srgbClr val="05FF05"/>
                </a:solidFill>
              </a:rPr>
              <a:t>пк</a:t>
            </a:r>
            <a:r>
              <a:rPr lang="ru-RU" dirty="0" smtClean="0">
                <a:solidFill>
                  <a:srgbClr val="05FF05"/>
                </a:solidFill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$</a:t>
            </a:r>
            <a:r>
              <a:rPr lang="en-US" dirty="0" err="1" smtClean="0">
                <a:solidFill>
                  <a:schemeClr val="bg1"/>
                </a:solidFill>
              </a:rPr>
              <a:t>mkdir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serverkeys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$</a:t>
            </a:r>
            <a:r>
              <a:rPr lang="en-US" dirty="0" err="1" smtClean="0">
                <a:solidFill>
                  <a:schemeClr val="bg1"/>
                </a:solidFill>
              </a:rPr>
              <a:t>cd</a:t>
            </a:r>
            <a:r>
              <a:rPr lang="en-US" dirty="0" smtClean="0">
                <a:solidFill>
                  <a:schemeClr val="bg1"/>
                </a:solidFill>
              </a:rPr>
              <a:t> /</a:t>
            </a:r>
            <a:r>
              <a:rPr lang="en-US" dirty="0" err="1" smtClean="0">
                <a:solidFill>
                  <a:schemeClr val="bg1"/>
                </a:solidFill>
              </a:rPr>
              <a:t>serverkeys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$</a:t>
            </a:r>
            <a:r>
              <a:rPr lang="en-US" dirty="0" err="1" smtClean="0">
                <a:solidFill>
                  <a:schemeClr val="bg1"/>
                </a:solidFill>
              </a:rPr>
              <a:t>ssh-keygen</a:t>
            </a:r>
            <a:r>
              <a:rPr lang="en-US" dirty="0" smtClean="0">
                <a:solidFill>
                  <a:schemeClr val="bg1"/>
                </a:solidFill>
              </a:rPr>
              <a:t> -t </a:t>
            </a:r>
            <a:r>
              <a:rPr lang="en-US" dirty="0" err="1" smtClean="0">
                <a:solidFill>
                  <a:schemeClr val="bg1"/>
                </a:solidFill>
              </a:rPr>
              <a:t>rsa</a:t>
            </a:r>
            <a:r>
              <a:rPr lang="en-US" dirty="0" smtClean="0">
                <a:solidFill>
                  <a:schemeClr val="bg1"/>
                </a:solidFill>
              </a:rPr>
              <a:t> -b 4096 -f </a:t>
            </a:r>
            <a:r>
              <a:rPr lang="en-US" dirty="0" err="1" smtClean="0">
                <a:solidFill>
                  <a:schemeClr val="bg1"/>
                </a:solidFill>
              </a:rPr>
              <a:t>id_rsa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$</a:t>
            </a:r>
            <a:r>
              <a:rPr lang="en-US" dirty="0" err="1" smtClean="0">
                <a:solidFill>
                  <a:schemeClr val="bg1"/>
                </a:solidFill>
              </a:rPr>
              <a:t>ssh</a:t>
            </a:r>
            <a:r>
              <a:rPr lang="en-US" dirty="0" smtClean="0">
                <a:solidFill>
                  <a:schemeClr val="bg1"/>
                </a:solidFill>
              </a:rPr>
              <a:t>-copy-id -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id_rsa.pub 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root@192.168.1.64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r>
              <a:rPr lang="ru-RU" dirty="0" smtClean="0">
                <a:solidFill>
                  <a:srgbClr val="05FF05"/>
                </a:solidFill>
              </a:rPr>
              <a:t>На сервере: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nano</a:t>
            </a:r>
            <a:r>
              <a:rPr lang="en-US" dirty="0" smtClean="0">
                <a:solidFill>
                  <a:schemeClr val="bg1"/>
                </a:solidFill>
              </a:rPr>
              <a:t> .</a:t>
            </a:r>
            <a:r>
              <a:rPr lang="en-US" dirty="0" err="1" smtClean="0">
                <a:solidFill>
                  <a:schemeClr val="bg1"/>
                </a:solidFill>
              </a:rPr>
              <a:t>ssh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authorized_keys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nano</a:t>
            </a:r>
            <a:r>
              <a:rPr lang="en-US" dirty="0" smtClean="0">
                <a:solidFill>
                  <a:schemeClr val="bg1"/>
                </a:solidFill>
              </a:rPr>
              <a:t> /etc/</a:t>
            </a:r>
            <a:r>
              <a:rPr lang="en-US" dirty="0" err="1" smtClean="0">
                <a:solidFill>
                  <a:schemeClr val="bg1"/>
                </a:solidFill>
              </a:rPr>
              <a:t>ssh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sshd_config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/>
              <a:t>     </a:t>
            </a:r>
            <a:r>
              <a:rPr lang="en-US" dirty="0" err="1" smtClean="0">
                <a:solidFill>
                  <a:srgbClr val="7030A0"/>
                </a:solidFill>
              </a:rPr>
              <a:t>RSAAuthentication</a:t>
            </a:r>
            <a:r>
              <a:rPr lang="en-US" dirty="0" smtClean="0">
                <a:solidFill>
                  <a:srgbClr val="7030A0"/>
                </a:solidFill>
              </a:rPr>
              <a:t> yes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     </a:t>
            </a:r>
            <a:r>
              <a:rPr lang="en-US" dirty="0" err="1" smtClean="0">
                <a:solidFill>
                  <a:srgbClr val="7030A0"/>
                </a:solidFill>
              </a:rPr>
              <a:t>PasswordAuthentication</a:t>
            </a:r>
            <a:r>
              <a:rPr lang="en-US" dirty="0" smtClean="0">
                <a:solidFill>
                  <a:srgbClr val="7030A0"/>
                </a:solidFill>
              </a:rPr>
              <a:t> no</a:t>
            </a:r>
            <a:endParaRPr lang="ru-RU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systemctl</a:t>
            </a:r>
            <a:r>
              <a:rPr lang="en-US" dirty="0" smtClean="0">
                <a:solidFill>
                  <a:schemeClr val="bg1"/>
                </a:solidFill>
              </a:rPr>
              <a:t> restart </a:t>
            </a:r>
            <a:r>
              <a:rPr lang="en-US" dirty="0" err="1" smtClean="0">
                <a:solidFill>
                  <a:schemeClr val="bg1"/>
                </a:solidFill>
              </a:rPr>
              <a:t>sshd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rgbClr val="05FF05"/>
                </a:solidFill>
              </a:rPr>
              <a:t>$</a:t>
            </a:r>
            <a:r>
              <a:rPr lang="en-US" dirty="0" err="1" smtClean="0">
                <a:solidFill>
                  <a:srgbClr val="05FF05"/>
                </a:solidFill>
              </a:rPr>
              <a:t>ssh</a:t>
            </a:r>
            <a:r>
              <a:rPr lang="en-US" dirty="0" smtClean="0">
                <a:solidFill>
                  <a:srgbClr val="05FF05"/>
                </a:solidFill>
              </a:rPr>
              <a:t>-add </a:t>
            </a:r>
            <a:r>
              <a:rPr lang="en-US" dirty="0" err="1" smtClean="0">
                <a:solidFill>
                  <a:srgbClr val="05FF05"/>
                </a:solidFill>
              </a:rPr>
              <a:t>serverkeys</a:t>
            </a:r>
            <a:r>
              <a:rPr lang="en-US" dirty="0" smtClean="0">
                <a:solidFill>
                  <a:srgbClr val="05FF05"/>
                </a:solidFill>
              </a:rPr>
              <a:t>/</a:t>
            </a:r>
            <a:r>
              <a:rPr lang="en-US" dirty="0" err="1" smtClean="0">
                <a:solidFill>
                  <a:srgbClr val="05FF05"/>
                </a:solidFill>
              </a:rPr>
              <a:t>id_rsa</a:t>
            </a:r>
            <a:endParaRPr lang="ru-RU" dirty="0">
              <a:solidFill>
                <a:srgbClr val="05FF05"/>
              </a:solidFill>
            </a:endParaRPr>
          </a:p>
        </p:txBody>
      </p:sp>
      <p:pic>
        <p:nvPicPr>
          <p:cNvPr id="2050" name="Picture 2" descr="E:\Desktop\Screenshot_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50" y="1142984"/>
            <a:ext cx="1867161" cy="5010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0"/>
            <a:ext cx="8372484" cy="857232"/>
          </a:xfrm>
        </p:spPr>
        <p:txBody>
          <a:bodyPr/>
          <a:lstStyle/>
          <a:p>
            <a:r>
              <a:rPr lang="ru-RU" sz="4000" dirty="0" smtClean="0"/>
              <a:t>Настройка </a:t>
            </a:r>
            <a:r>
              <a:rPr lang="ru-RU" sz="4000" dirty="0" err="1" smtClean="0"/>
              <a:t>веб-сервера</a:t>
            </a:r>
            <a:r>
              <a:rPr lang="ru-RU" sz="4000" dirty="0" smtClean="0"/>
              <a:t> </a:t>
            </a:r>
            <a:r>
              <a:rPr lang="en-US" sz="4000" dirty="0" smtClean="0"/>
              <a:t>APACHE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14282" y="1142984"/>
            <a:ext cx="8786874" cy="571501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#yum install -y </a:t>
            </a:r>
            <a:r>
              <a:rPr lang="en-US" dirty="0" err="1" smtClean="0">
                <a:solidFill>
                  <a:schemeClr val="bg1"/>
                </a:solidFill>
              </a:rPr>
              <a:t>httpd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systemctl</a:t>
            </a:r>
            <a:r>
              <a:rPr lang="en-US" dirty="0" smtClean="0">
                <a:solidFill>
                  <a:schemeClr val="bg1"/>
                </a:solidFill>
              </a:rPr>
              <a:t> enable </a:t>
            </a:r>
            <a:r>
              <a:rPr lang="en-US" dirty="0" err="1" smtClean="0">
                <a:solidFill>
                  <a:schemeClr val="bg1"/>
                </a:solidFill>
              </a:rPr>
              <a:t>httpd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systemctl</a:t>
            </a:r>
            <a:r>
              <a:rPr lang="en-US" dirty="0" smtClean="0">
                <a:solidFill>
                  <a:schemeClr val="bg1"/>
                </a:solidFill>
              </a:rPr>
              <a:t> start </a:t>
            </a:r>
            <a:r>
              <a:rPr lang="en-US" dirty="0" err="1" smtClean="0">
                <a:solidFill>
                  <a:schemeClr val="bg1"/>
                </a:solidFill>
              </a:rPr>
              <a:t>httpd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rgbClr val="05FF05"/>
                </a:solidFill>
              </a:rPr>
              <a:t>Настройка виртуальных хостов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mkdir</a:t>
            </a:r>
            <a:r>
              <a:rPr lang="en-US" dirty="0" smtClean="0">
                <a:solidFill>
                  <a:schemeClr val="bg1"/>
                </a:solidFill>
              </a:rPr>
              <a:t> -p /</a:t>
            </a:r>
            <a:r>
              <a:rPr lang="en-US" dirty="0" err="1" smtClean="0">
                <a:solidFill>
                  <a:schemeClr val="bg1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/www/example.com/</a:t>
            </a:r>
            <a:r>
              <a:rPr lang="en-US" dirty="0" err="1" smtClean="0">
                <a:solidFill>
                  <a:schemeClr val="bg1"/>
                </a:solidFill>
              </a:rPr>
              <a:t>public_html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mkdir</a:t>
            </a:r>
            <a:r>
              <a:rPr lang="en-US" dirty="0" smtClean="0">
                <a:solidFill>
                  <a:schemeClr val="bg1"/>
                </a:solidFill>
              </a:rPr>
              <a:t> /etc/</a:t>
            </a:r>
            <a:r>
              <a:rPr lang="en-US" dirty="0" err="1" smtClean="0">
                <a:solidFill>
                  <a:schemeClr val="bg1"/>
                </a:solidFill>
              </a:rPr>
              <a:t>httpd</a:t>
            </a:r>
            <a:r>
              <a:rPr lang="en-US" dirty="0" smtClean="0">
                <a:solidFill>
                  <a:schemeClr val="bg1"/>
                </a:solidFill>
              </a:rPr>
              <a:t>/sites-available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mkdir</a:t>
            </a:r>
            <a:r>
              <a:rPr lang="en-US" dirty="0" smtClean="0">
                <a:solidFill>
                  <a:schemeClr val="bg1"/>
                </a:solidFill>
              </a:rPr>
              <a:t> /etc/</a:t>
            </a:r>
            <a:r>
              <a:rPr lang="en-US" dirty="0" err="1" smtClean="0">
                <a:solidFill>
                  <a:schemeClr val="bg1"/>
                </a:solidFill>
              </a:rPr>
              <a:t>httpd</a:t>
            </a:r>
            <a:r>
              <a:rPr lang="en-US" dirty="0" smtClean="0">
                <a:solidFill>
                  <a:schemeClr val="bg1"/>
                </a:solidFill>
              </a:rPr>
              <a:t>/sites-enabled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nano</a:t>
            </a:r>
            <a:r>
              <a:rPr lang="en-US" dirty="0" smtClean="0">
                <a:solidFill>
                  <a:schemeClr val="bg1"/>
                </a:solidFill>
              </a:rPr>
              <a:t> /etc/</a:t>
            </a:r>
            <a:r>
              <a:rPr lang="en-US" dirty="0" err="1" smtClean="0">
                <a:solidFill>
                  <a:schemeClr val="bg1"/>
                </a:solidFill>
              </a:rPr>
              <a:t>httpd</a:t>
            </a:r>
            <a:r>
              <a:rPr lang="en-US" dirty="0" smtClean="0">
                <a:solidFill>
                  <a:schemeClr val="bg1"/>
                </a:solidFill>
              </a:rPr>
              <a:t>/conf/</a:t>
            </a:r>
            <a:r>
              <a:rPr lang="en-US" dirty="0" err="1" smtClean="0">
                <a:solidFill>
                  <a:schemeClr val="bg1"/>
                </a:solidFill>
              </a:rPr>
              <a:t>httpd.conf</a:t>
            </a:r>
            <a:r>
              <a:rPr lang="en-US" dirty="0" smtClean="0">
                <a:solidFill>
                  <a:schemeClr val="bg1"/>
                </a:solidFill>
              </a:rPr>
              <a:t> ‘</a:t>
            </a:r>
            <a:r>
              <a:rPr lang="en-US" dirty="0" err="1" smtClean="0">
                <a:solidFill>
                  <a:schemeClr val="bg1"/>
                </a:solidFill>
              </a:rPr>
              <a:t>IncludeOptional</a:t>
            </a:r>
            <a:r>
              <a:rPr lang="en-US" dirty="0" smtClean="0">
                <a:solidFill>
                  <a:schemeClr val="bg1"/>
                </a:solidFill>
              </a:rPr>
              <a:t> sites-enabled/*.conf’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nano</a:t>
            </a:r>
            <a:r>
              <a:rPr lang="en-US" dirty="0" smtClean="0">
                <a:solidFill>
                  <a:schemeClr val="bg1"/>
                </a:solidFill>
              </a:rPr>
              <a:t> /etc/</a:t>
            </a:r>
            <a:r>
              <a:rPr lang="en-US" dirty="0" err="1" smtClean="0">
                <a:solidFill>
                  <a:schemeClr val="bg1"/>
                </a:solidFill>
              </a:rPr>
              <a:t>httpd</a:t>
            </a:r>
            <a:r>
              <a:rPr lang="en-US" dirty="0" smtClean="0">
                <a:solidFill>
                  <a:schemeClr val="bg1"/>
                </a:solidFill>
              </a:rPr>
              <a:t>/sites-available/</a:t>
            </a:r>
            <a:r>
              <a:rPr lang="en-US" dirty="0" err="1" smtClean="0">
                <a:solidFill>
                  <a:schemeClr val="bg1"/>
                </a:solidFill>
              </a:rPr>
              <a:t>example.com.conf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1800" dirty="0" smtClean="0"/>
              <a:t>&lt;</a:t>
            </a:r>
            <a:r>
              <a:rPr lang="en-US" sz="1800" dirty="0" err="1" smtClean="0"/>
              <a:t>VirtualHost</a:t>
            </a:r>
            <a:r>
              <a:rPr lang="en-US" sz="1800" dirty="0" smtClean="0"/>
              <a:t> *:80&gt;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    </a:t>
            </a:r>
            <a:r>
              <a:rPr lang="en-US" sz="1800" dirty="0" err="1" smtClean="0"/>
              <a:t>ServerName</a:t>
            </a:r>
            <a:r>
              <a:rPr lang="en-US" sz="1800" dirty="0" smtClean="0"/>
              <a:t> example.com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    </a:t>
            </a:r>
            <a:r>
              <a:rPr lang="en-US" sz="1800" dirty="0" err="1" smtClean="0"/>
              <a:t>ServerAlias</a:t>
            </a:r>
            <a:r>
              <a:rPr lang="en-US" sz="1800" dirty="0" smtClean="0"/>
              <a:t> </a:t>
            </a:r>
            <a:r>
              <a:rPr lang="en-US" sz="1800" dirty="0" smtClean="0">
                <a:hlinkClick r:id="rId2"/>
              </a:rPr>
              <a:t>www.example.com</a:t>
            </a:r>
            <a:endParaRPr lang="en-US" sz="1800" dirty="0" smtClean="0"/>
          </a:p>
          <a:p>
            <a:r>
              <a:rPr lang="en-US" sz="1800" dirty="0" smtClean="0"/>
              <a:t>    </a:t>
            </a:r>
            <a:r>
              <a:rPr lang="en-US" sz="1800" dirty="0" err="1" smtClean="0"/>
              <a:t>DocumentRoot</a:t>
            </a:r>
            <a:r>
              <a:rPr lang="en-US" sz="1800" dirty="0" smtClean="0"/>
              <a:t> /</a:t>
            </a:r>
            <a:r>
              <a:rPr lang="en-US" sz="1800" dirty="0" err="1" smtClean="0"/>
              <a:t>var</a:t>
            </a:r>
            <a:r>
              <a:rPr lang="en-US" sz="1800" dirty="0" smtClean="0"/>
              <a:t>/www/example.com/</a:t>
            </a:r>
            <a:r>
              <a:rPr lang="en-US" sz="1800" dirty="0" err="1" smtClean="0"/>
              <a:t>public_html</a:t>
            </a:r>
            <a:endParaRPr lang="en-US" sz="1800" dirty="0" smtClean="0"/>
          </a:p>
          <a:p>
            <a:r>
              <a:rPr lang="en-US" sz="1800" dirty="0" smtClean="0"/>
              <a:t>    </a:t>
            </a:r>
            <a:r>
              <a:rPr lang="en-US" sz="1800" dirty="0" err="1" smtClean="0"/>
              <a:t>ErrorLog</a:t>
            </a:r>
            <a:r>
              <a:rPr lang="en-US" sz="1800" dirty="0" smtClean="0"/>
              <a:t> /</a:t>
            </a:r>
            <a:r>
              <a:rPr lang="en-US" sz="1800" dirty="0" err="1" smtClean="0"/>
              <a:t>var</a:t>
            </a:r>
            <a:r>
              <a:rPr lang="en-US" sz="1800" dirty="0" smtClean="0"/>
              <a:t>/www/example.com/error.log</a:t>
            </a:r>
          </a:p>
          <a:p>
            <a:r>
              <a:rPr lang="en-US" sz="1800" dirty="0" smtClean="0"/>
              <a:t>&lt;/</a:t>
            </a:r>
            <a:r>
              <a:rPr lang="en-US" sz="1800" dirty="0" err="1" smtClean="0"/>
              <a:t>VirtualHost</a:t>
            </a:r>
            <a:r>
              <a:rPr lang="en-US" sz="1800" dirty="0" smtClean="0"/>
              <a:t>&gt;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074" name="Picture 2" descr="E:\Desktop\apache_webserver_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8" y="1071546"/>
            <a:ext cx="2357454" cy="19274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375</TotalTime>
  <Words>410</Words>
  <Application>Microsoft Office PowerPoint</Application>
  <PresentationFormat>Экран (4:3)</PresentationFormat>
  <Paragraphs>106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Апекс</vt:lpstr>
      <vt:lpstr>Настройка и использование сетевых утилит в операционной системе CENTOS7 </vt:lpstr>
      <vt:lpstr>Содержание:</vt:lpstr>
      <vt:lpstr>Знакомство с ОС Linux</vt:lpstr>
      <vt:lpstr>Серверные операционные системы</vt:lpstr>
      <vt:lpstr>VPS Сервера</vt:lpstr>
      <vt:lpstr>Настройка сервера с ОС SentOS7</vt:lpstr>
      <vt:lpstr>Предварительная подготовка</vt:lpstr>
      <vt:lpstr>Настройка ssh по сертификатам</vt:lpstr>
      <vt:lpstr>Настройка веб-сервера APACHE</vt:lpstr>
      <vt:lpstr>Повышение безопасности APACHE</vt:lpstr>
      <vt:lpstr>Установка MySQL и PHP</vt:lpstr>
      <vt:lpstr>Как научиться?</vt:lpstr>
      <vt:lpstr>https://github.com/adeveloper24/centos_guide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Настройка и использование сетевых утилит в операционной системе CENTOS7</dc:title>
  <dc:creator>Asus</dc:creator>
  <cp:lastModifiedBy>Asus</cp:lastModifiedBy>
  <cp:revision>54</cp:revision>
  <dcterms:created xsi:type="dcterms:W3CDTF">2017-04-08T19:00:20Z</dcterms:created>
  <dcterms:modified xsi:type="dcterms:W3CDTF">2017-04-09T13:43:26Z</dcterms:modified>
</cp:coreProperties>
</file>