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6C9F4E-4E0A-760F-07AA-B888AA513A85}" v="17" dt="2023-09-26T03:45:59.646"/>
    <p1510:client id="{4A0BBD99-8068-3295-FFA4-CC2E7102B9B9}" v="56" dt="2023-09-26T04:41:52.372"/>
    <p1510:client id="{6E273720-6069-7CF9-775E-A2EFE1D000A8}" v="9" dt="2023-09-26T04:39:48.710"/>
    <p1510:client id="{AE94D917-34B2-4692-95DD-AF5224D7D5C1}" v="501" dt="2023-09-26T01:37:59.4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a:ea typeface="Calibri Light"/>
                <a:cs typeface="Calibri Light"/>
              </a:rPr>
              <a:t>Nose Shape</a:t>
            </a:r>
            <a:endParaRPr lang="en-US">
              <a:latin typeface="Times New Roman"/>
              <a:cs typeface="Times New Roman"/>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sz="3200" dirty="0">
                <a:latin typeface="Times New Roman"/>
                <a:ea typeface="Calibri"/>
                <a:cs typeface="Calibri"/>
              </a:rPr>
              <a:t>By: Brandon Henry</a:t>
            </a:r>
            <a:endParaRPr lang="en-US" sz="3200">
              <a:latin typeface="Times New Roman"/>
              <a:cs typeface="Times New Roman"/>
            </a:endParaRPr>
          </a:p>
        </p:txBody>
      </p:sp>
      <p:pic>
        <p:nvPicPr>
          <p:cNvPr id="4" name="Picture 3" descr="A diagram of a nose shape&#10;&#10;Description automatically generated">
            <a:extLst>
              <a:ext uri="{FF2B5EF4-FFF2-40B4-BE49-F238E27FC236}">
                <a16:creationId xmlns:a16="http://schemas.microsoft.com/office/drawing/2014/main" id="{212C9063-B265-9EA2-8FA4-6FB18DEB060D}"/>
              </a:ext>
            </a:extLst>
          </p:cNvPr>
          <p:cNvPicPr>
            <a:picLocks noChangeAspect="1"/>
          </p:cNvPicPr>
          <p:nvPr/>
        </p:nvPicPr>
        <p:blipFill>
          <a:blip r:embed="rId2"/>
          <a:stretch>
            <a:fillRect/>
          </a:stretch>
        </p:blipFill>
        <p:spPr>
          <a:xfrm>
            <a:off x="311738" y="3094873"/>
            <a:ext cx="3701341" cy="3561702"/>
          </a:xfrm>
          <a:prstGeom prst="rect">
            <a:avLst/>
          </a:prstGeom>
        </p:spPr>
      </p:pic>
      <p:pic>
        <p:nvPicPr>
          <p:cNvPr id="5" name="Picture 4" descr="A diagram of different shapes&#10;&#10;Description automatically generated">
            <a:extLst>
              <a:ext uri="{FF2B5EF4-FFF2-40B4-BE49-F238E27FC236}">
                <a16:creationId xmlns:a16="http://schemas.microsoft.com/office/drawing/2014/main" id="{DB3D78F4-3FBE-EFF0-4B59-CFB81BD4B302}"/>
              </a:ext>
            </a:extLst>
          </p:cNvPr>
          <p:cNvPicPr>
            <a:picLocks noChangeAspect="1"/>
          </p:cNvPicPr>
          <p:nvPr/>
        </p:nvPicPr>
        <p:blipFill>
          <a:blip r:embed="rId3"/>
          <a:stretch>
            <a:fillRect/>
          </a:stretch>
        </p:blipFill>
        <p:spPr>
          <a:xfrm>
            <a:off x="8120201" y="3151574"/>
            <a:ext cx="4000684" cy="3506679"/>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475DB-194B-8B11-8F3A-FFE497CF1761}"/>
              </a:ext>
            </a:extLst>
          </p:cNvPr>
          <p:cNvSpPr>
            <a:spLocks noGrp="1"/>
          </p:cNvSpPr>
          <p:nvPr>
            <p:ph type="title"/>
          </p:nvPr>
        </p:nvSpPr>
        <p:spPr>
          <a:xfrm>
            <a:off x="841248" y="334644"/>
            <a:ext cx="10509504" cy="1076914"/>
          </a:xfrm>
        </p:spPr>
        <p:txBody>
          <a:bodyPr anchor="ctr">
            <a:normAutofit/>
          </a:bodyPr>
          <a:lstStyle/>
          <a:p>
            <a:pPr algn="ctr"/>
            <a:r>
              <a:rPr lang="en-US" sz="4000">
                <a:ea typeface="Calibri Light" panose="020F0302020204030204"/>
                <a:cs typeface="Calibri Light" panose="020F0302020204030204"/>
              </a:rPr>
              <a:t>Rounded Nose vs. Pointed Nose</a:t>
            </a:r>
            <a:endParaRPr lang="en-US"/>
          </a:p>
        </p:txBody>
      </p:sp>
      <p:sp>
        <p:nvSpPr>
          <p:cNvPr id="20" name="Rectangle 1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3FFEDA-80CB-9B32-CF6D-4A0432EC60A6}"/>
              </a:ext>
            </a:extLst>
          </p:cNvPr>
          <p:cNvSpPr>
            <a:spLocks noGrp="1"/>
          </p:cNvSpPr>
          <p:nvPr>
            <p:ph idx="1"/>
          </p:nvPr>
        </p:nvSpPr>
        <p:spPr>
          <a:xfrm>
            <a:off x="1237510" y="1737360"/>
            <a:ext cx="4526200" cy="4189230"/>
          </a:xfrm>
        </p:spPr>
        <p:txBody>
          <a:bodyPr vert="horz" lIns="91440" tIns="45720" rIns="91440" bIns="45720" rtlCol="0" anchor="t">
            <a:normAutofit/>
          </a:bodyPr>
          <a:lstStyle/>
          <a:p>
            <a:pPr marL="0" indent="0" algn="ctr" defTabSz="877824">
              <a:spcBef>
                <a:spcPts val="960"/>
              </a:spcBef>
              <a:buNone/>
            </a:pPr>
            <a:r>
              <a:rPr lang="en-US" sz="2400" kern="1200" dirty="0">
                <a:latin typeface="Times New Roman"/>
                <a:cs typeface="Calibri" panose="020F0502020204030204"/>
              </a:rPr>
              <a:t>Rounded Nose</a:t>
            </a:r>
          </a:p>
          <a:p>
            <a:pPr marL="0" indent="0" defTabSz="877824">
              <a:spcBef>
                <a:spcPts val="960"/>
              </a:spcBef>
              <a:buNone/>
            </a:pPr>
            <a:r>
              <a:rPr lang="en-US" sz="1800" kern="1200" dirty="0">
                <a:latin typeface="Times New Roman"/>
                <a:cs typeface="Calibri" panose="020F0502020204030204"/>
              </a:rPr>
              <a:t>Attributes:</a:t>
            </a:r>
            <a:endParaRPr lang="en-US" sz="1800" dirty="0">
              <a:latin typeface="Times New Roman"/>
              <a:ea typeface="Calibri" panose="020F0502020204030204"/>
              <a:cs typeface="Calibri" panose="020F0502020204030204"/>
            </a:endParaRPr>
          </a:p>
          <a:p>
            <a:pPr defTabSz="877824">
              <a:spcBef>
                <a:spcPts val="960"/>
              </a:spcBef>
            </a:pPr>
            <a:r>
              <a:rPr lang="en-US" sz="1800" dirty="0">
                <a:latin typeface="Times New Roman"/>
                <a:cs typeface="Calibri" panose="020F0502020204030204"/>
              </a:rPr>
              <a:t>Has a higher mass </a:t>
            </a:r>
          </a:p>
          <a:p>
            <a:pPr defTabSz="877824">
              <a:spcBef>
                <a:spcPts val="960"/>
              </a:spcBef>
            </a:pPr>
            <a:r>
              <a:rPr lang="en-US" sz="1800" dirty="0">
                <a:latin typeface="Times New Roman"/>
                <a:ea typeface="Calibri" panose="020F0502020204030204"/>
                <a:cs typeface="Calibri" panose="020F0502020204030204"/>
              </a:rPr>
              <a:t>Effective in Subsonic settings</a:t>
            </a:r>
          </a:p>
          <a:p>
            <a:pPr defTabSz="877824">
              <a:spcBef>
                <a:spcPts val="960"/>
              </a:spcBef>
            </a:pPr>
            <a:r>
              <a:rPr lang="en-US" sz="1800" dirty="0">
                <a:latin typeface="Times New Roman"/>
                <a:ea typeface="Calibri" panose="020F0502020204030204"/>
                <a:cs typeface="Calibri" panose="020F0502020204030204"/>
              </a:rPr>
              <a:t>Emulates a parabolic nose shape</a:t>
            </a:r>
          </a:p>
          <a:p>
            <a:pPr defTabSz="877824">
              <a:spcBef>
                <a:spcPts val="960"/>
              </a:spcBef>
            </a:pPr>
            <a:r>
              <a:rPr lang="en-US" sz="1800" dirty="0">
                <a:latin typeface="Times New Roman"/>
                <a:ea typeface="Calibri" panose="020F0502020204030204"/>
                <a:cs typeface="Calibri" panose="020F0502020204030204"/>
              </a:rPr>
              <a:t>Pushes air in front to allow air to roll over the fuselage  </a:t>
            </a:r>
          </a:p>
        </p:txBody>
      </p:sp>
      <p:pic>
        <p:nvPicPr>
          <p:cNvPr id="4" name="Picture 3" descr="aerodynamics - Why does the bottom part of an aircraft nose curve upwards?  - Aviation Stack Exchange">
            <a:extLst>
              <a:ext uri="{FF2B5EF4-FFF2-40B4-BE49-F238E27FC236}">
                <a16:creationId xmlns:a16="http://schemas.microsoft.com/office/drawing/2014/main" id="{D44748B2-D189-8004-704D-B7C6237C8472}"/>
              </a:ext>
            </a:extLst>
          </p:cNvPr>
          <p:cNvPicPr>
            <a:picLocks noChangeAspect="1"/>
          </p:cNvPicPr>
          <p:nvPr/>
        </p:nvPicPr>
        <p:blipFill>
          <a:blip r:embed="rId2"/>
          <a:stretch>
            <a:fillRect/>
          </a:stretch>
        </p:blipFill>
        <p:spPr>
          <a:xfrm>
            <a:off x="1430336" y="4492676"/>
            <a:ext cx="3391886" cy="2091149"/>
          </a:xfrm>
          <a:prstGeom prst="rect">
            <a:avLst/>
          </a:prstGeom>
        </p:spPr>
      </p:pic>
      <p:sp>
        <p:nvSpPr>
          <p:cNvPr id="5" name="TextBox 4">
            <a:extLst>
              <a:ext uri="{FF2B5EF4-FFF2-40B4-BE49-F238E27FC236}">
                <a16:creationId xmlns:a16="http://schemas.microsoft.com/office/drawing/2014/main" id="{96FD38F3-9196-009D-D1ED-6BBDA4DD6193}"/>
              </a:ext>
            </a:extLst>
          </p:cNvPr>
          <p:cNvSpPr txBox="1"/>
          <p:nvPr/>
        </p:nvSpPr>
        <p:spPr>
          <a:xfrm>
            <a:off x="6514542" y="1734882"/>
            <a:ext cx="471505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877824">
              <a:spcAft>
                <a:spcPts val="600"/>
              </a:spcAft>
            </a:pPr>
            <a:r>
              <a:rPr lang="en-US" sz="2400" kern="1200" dirty="0">
                <a:latin typeface="Times New Roman"/>
                <a:cs typeface="Calibri" panose="020F0502020204030204"/>
              </a:rPr>
              <a:t>Pointed Nose</a:t>
            </a:r>
          </a:p>
          <a:p>
            <a:pPr defTabSz="877824">
              <a:spcAft>
                <a:spcPts val="600"/>
              </a:spcAft>
            </a:pPr>
            <a:r>
              <a:rPr lang="en-US" kern="1200" dirty="0">
                <a:latin typeface="Times New Roman"/>
                <a:cs typeface="Calibri" panose="020F0502020204030204"/>
              </a:rPr>
              <a:t>Attributes:</a:t>
            </a:r>
          </a:p>
          <a:p>
            <a:pPr marL="438785" indent="-438785" defTabSz="877824">
              <a:spcAft>
                <a:spcPts val="600"/>
              </a:spcAft>
              <a:buFont typeface="Arial"/>
              <a:buChar char="•"/>
            </a:pPr>
            <a:r>
              <a:rPr lang="en-US" kern="1200" dirty="0">
                <a:latin typeface="Times New Roman"/>
                <a:cs typeface="Calibri" panose="020F0502020204030204"/>
              </a:rPr>
              <a:t>Uses more material</a:t>
            </a:r>
            <a:r>
              <a:rPr lang="en-US" dirty="0">
                <a:latin typeface="Times New Roman"/>
                <a:cs typeface="Calibri" panose="020F0502020204030204"/>
              </a:rPr>
              <a:t> to make up the length of the nose</a:t>
            </a:r>
            <a:endParaRPr lang="en-US" dirty="0">
              <a:latin typeface="Times New Roman"/>
              <a:ea typeface="Calibri" panose="020F0502020204030204"/>
              <a:cs typeface="Calibri" panose="020F0502020204030204"/>
            </a:endParaRPr>
          </a:p>
          <a:p>
            <a:pPr marL="438785" indent="-438785" defTabSz="877824">
              <a:spcAft>
                <a:spcPts val="600"/>
              </a:spcAft>
              <a:buFont typeface="Arial"/>
              <a:buChar char="•"/>
            </a:pPr>
            <a:r>
              <a:rPr lang="en-US" dirty="0">
                <a:latin typeface="Times New Roman"/>
                <a:ea typeface="Calibri" panose="020F0502020204030204"/>
                <a:cs typeface="Calibri" panose="020F0502020204030204"/>
              </a:rPr>
              <a:t>Effective in Supersonic settings </a:t>
            </a:r>
          </a:p>
          <a:p>
            <a:pPr marL="438785" indent="-438785" defTabSz="877824">
              <a:spcAft>
                <a:spcPts val="600"/>
              </a:spcAft>
              <a:buFont typeface="Arial"/>
              <a:buChar char="•"/>
            </a:pPr>
            <a:r>
              <a:rPr lang="en-US">
                <a:latin typeface="Times New Roman"/>
                <a:ea typeface="Calibri" panose="020F0502020204030204"/>
                <a:cs typeface="Calibri" panose="020F0502020204030204"/>
              </a:rPr>
              <a:t>Keeps Shockwave away from aircraft</a:t>
            </a:r>
          </a:p>
          <a:p>
            <a:pPr marL="438785" indent="-438785" defTabSz="877824">
              <a:spcAft>
                <a:spcPts val="600"/>
              </a:spcAft>
              <a:buFont typeface="Arial"/>
              <a:buChar char="•"/>
            </a:pPr>
            <a:r>
              <a:rPr lang="en-US" dirty="0">
                <a:latin typeface="Times New Roman"/>
                <a:ea typeface="Calibri" panose="020F0502020204030204"/>
                <a:cs typeface="Calibri" panose="020F0502020204030204"/>
              </a:rPr>
              <a:t>Conic Shape</a:t>
            </a:r>
          </a:p>
          <a:p>
            <a:pPr marL="438785" indent="-438785" defTabSz="877824">
              <a:spcAft>
                <a:spcPts val="600"/>
              </a:spcAft>
              <a:buFont typeface="Arial"/>
              <a:buChar char="•"/>
            </a:pPr>
            <a:endParaRPr lang="en-US" dirty="0">
              <a:latin typeface="Times New Roman"/>
              <a:ea typeface="Calibri" panose="020F0502020204030204"/>
              <a:cs typeface="Calibri" panose="020F0502020204030204"/>
            </a:endParaRPr>
          </a:p>
        </p:txBody>
      </p:sp>
      <p:pic>
        <p:nvPicPr>
          <p:cNvPr id="6" name="Picture 5" descr="Aerospaceweb.org | Ask Us - Rocket Nose Cones and Altitude">
            <a:extLst>
              <a:ext uri="{FF2B5EF4-FFF2-40B4-BE49-F238E27FC236}">
                <a16:creationId xmlns:a16="http://schemas.microsoft.com/office/drawing/2014/main" id="{70E8DD9F-0661-EDCE-9123-27014155BE42}"/>
              </a:ext>
            </a:extLst>
          </p:cNvPr>
          <p:cNvPicPr>
            <a:picLocks noChangeAspect="1"/>
          </p:cNvPicPr>
          <p:nvPr/>
        </p:nvPicPr>
        <p:blipFill>
          <a:blip r:embed="rId3"/>
          <a:stretch>
            <a:fillRect/>
          </a:stretch>
        </p:blipFill>
        <p:spPr>
          <a:xfrm>
            <a:off x="7733795" y="4274364"/>
            <a:ext cx="2730573" cy="2529899"/>
          </a:xfrm>
          <a:prstGeom prst="rect">
            <a:avLst/>
          </a:prstGeom>
        </p:spPr>
      </p:pic>
    </p:spTree>
    <p:extLst>
      <p:ext uri="{BB962C8B-B14F-4D97-AF65-F5344CB8AC3E}">
        <p14:creationId xmlns:p14="http://schemas.microsoft.com/office/powerpoint/2010/main" val="2194313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314469-F5E5-EC56-B5C3-6BDD587E9C2A}"/>
              </a:ext>
            </a:extLst>
          </p:cNvPr>
          <p:cNvSpPr>
            <a:spLocks noGrp="1"/>
          </p:cNvSpPr>
          <p:nvPr>
            <p:ph type="title"/>
          </p:nvPr>
        </p:nvSpPr>
        <p:spPr>
          <a:xfrm>
            <a:off x="686834" y="1153572"/>
            <a:ext cx="3200400" cy="4461163"/>
          </a:xfrm>
        </p:spPr>
        <p:txBody>
          <a:bodyPr>
            <a:normAutofit/>
          </a:bodyPr>
          <a:lstStyle/>
          <a:p>
            <a:r>
              <a:rPr lang="en-US">
                <a:solidFill>
                  <a:srgbClr val="FFFFFF"/>
                </a:solidFill>
                <a:ea typeface="Calibri Light"/>
                <a:cs typeface="Calibri Light"/>
              </a:rPr>
              <a:t>Rounded Noses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C54176C-B1D8-044D-11E3-A3FB7B121EDA}"/>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dirty="0">
                <a:latin typeface="Times New Roman"/>
                <a:cs typeface="Arial"/>
              </a:rPr>
              <a:t>Since we’re worried about lap time, we want the plane to have as little drag as possible. Rounded noses push the air in front of them allowing it to roll over the fuselage with little resistance. In Subsonic speed setting this is extremely useful (this is why commercial airplanes use this nose model) </a:t>
            </a:r>
            <a:br>
              <a:rPr lang="en-US" dirty="0">
                <a:latin typeface="Times New Roman"/>
              </a:rPr>
            </a:br>
            <a:endParaRPr lang="en-US">
              <a:ea typeface="Calibri" panose="020F0502020204030204"/>
              <a:cs typeface="Calibri" panose="020F0502020204030204"/>
            </a:endParaRPr>
          </a:p>
        </p:txBody>
      </p:sp>
    </p:spTree>
    <p:extLst>
      <p:ext uri="{BB962C8B-B14F-4D97-AF65-F5344CB8AC3E}">
        <p14:creationId xmlns:p14="http://schemas.microsoft.com/office/powerpoint/2010/main" val="115292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44AF9A-5A42-BB7B-C730-69070630676E}"/>
              </a:ext>
            </a:extLst>
          </p:cNvPr>
          <p:cNvSpPr>
            <a:spLocks noGrp="1"/>
          </p:cNvSpPr>
          <p:nvPr>
            <p:ph type="title"/>
          </p:nvPr>
        </p:nvSpPr>
        <p:spPr>
          <a:xfrm>
            <a:off x="686834" y="1153572"/>
            <a:ext cx="3200400" cy="4461163"/>
          </a:xfrm>
        </p:spPr>
        <p:txBody>
          <a:bodyPr>
            <a:normAutofit/>
          </a:bodyPr>
          <a:lstStyle/>
          <a:p>
            <a:r>
              <a:rPr lang="en-US">
                <a:solidFill>
                  <a:srgbClr val="FFFFFF"/>
                </a:solidFill>
                <a:ea typeface="Calibri Light"/>
                <a:cs typeface="Calibri Light"/>
              </a:rPr>
              <a:t>Pointed Noses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2E7ECCE6-1B68-3361-4916-78E7992774FD}"/>
              </a:ext>
            </a:extLst>
          </p:cNvPr>
          <p:cNvSpPr txBox="1"/>
          <p:nvPr/>
        </p:nvSpPr>
        <p:spPr>
          <a:xfrm>
            <a:off x="4879361" y="1408739"/>
            <a:ext cx="6147226"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cs typeface="Times New Roman"/>
              </a:rPr>
              <a:t>We do want the plane to have as little drag as possible to achieve the best lap time. Pointed noses are most effective at reducing drag in supersonic speed settings, HOWEVER the plane we build is NOT going to be flying at supersonic speeds.  </a:t>
            </a:r>
            <a:endParaRPr lang="en-US" dirty="0"/>
          </a:p>
          <a:p>
            <a:pPr algn="l"/>
            <a:endParaRPr lang="en-US" dirty="0">
              <a:ea typeface="Calibri"/>
              <a:cs typeface="Calibri"/>
            </a:endParaRPr>
          </a:p>
        </p:txBody>
      </p:sp>
    </p:spTree>
    <p:extLst>
      <p:ext uri="{BB962C8B-B14F-4D97-AF65-F5344CB8AC3E}">
        <p14:creationId xmlns:p14="http://schemas.microsoft.com/office/powerpoint/2010/main" val="1948825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4C661-72E4-B20A-4E5B-21628551B785}"/>
              </a:ext>
            </a:extLst>
          </p:cNvPr>
          <p:cNvSpPr>
            <a:spLocks noGrp="1"/>
          </p:cNvSpPr>
          <p:nvPr>
            <p:ph type="title"/>
          </p:nvPr>
        </p:nvSpPr>
        <p:spPr/>
        <p:txBody>
          <a:bodyPr/>
          <a:lstStyle/>
          <a:p>
            <a:pPr algn="ctr"/>
            <a:r>
              <a:rPr lang="en-US" dirty="0">
                <a:latin typeface="Times New Roman"/>
                <a:ea typeface="Calibri Light" panose="020F0302020204030204"/>
                <a:cs typeface="Calibri Light" panose="020F0302020204030204"/>
              </a:rPr>
              <a:t>A </a:t>
            </a:r>
            <a:r>
              <a:rPr lang="en-US" u="sng" dirty="0">
                <a:latin typeface="Times New Roman"/>
                <a:ea typeface="Calibri Light" panose="020F0302020204030204"/>
                <a:cs typeface="Calibri Light" panose="020F0302020204030204"/>
              </a:rPr>
              <a:t>Rounded Nose</a:t>
            </a:r>
            <a:r>
              <a:rPr lang="en-US" dirty="0">
                <a:latin typeface="Times New Roman"/>
                <a:ea typeface="Calibri Light" panose="020F0302020204030204"/>
                <a:cs typeface="Calibri Light" panose="020F0302020204030204"/>
              </a:rPr>
              <a:t> should be used for out Plane</a:t>
            </a:r>
            <a:endParaRPr lang="en-US" dirty="0">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5D457928-4879-13B4-4D35-676539C0B582}"/>
              </a:ext>
            </a:extLst>
          </p:cNvPr>
          <p:cNvSpPr>
            <a:spLocks noGrp="1"/>
          </p:cNvSpPr>
          <p:nvPr>
            <p:ph idx="1"/>
          </p:nvPr>
        </p:nvSpPr>
        <p:spPr/>
        <p:txBody>
          <a:bodyPr vert="horz" lIns="91440" tIns="45720" rIns="91440" bIns="45720" rtlCol="0" anchor="t">
            <a:normAutofit/>
          </a:bodyPr>
          <a:lstStyle/>
          <a:p>
            <a:pPr marL="0" indent="0">
              <a:buNone/>
            </a:pPr>
            <a:r>
              <a:rPr lang="en-US" dirty="0">
                <a:latin typeface="Times New Roman"/>
                <a:ea typeface="Calibri" panose="020F0502020204030204"/>
                <a:cs typeface="Calibri" panose="020F0502020204030204"/>
              </a:rPr>
              <a:t>We should try to emulate the nose of a Boeing commercial airplane because it takes into account the need for a small window for a pilot to see through. </a:t>
            </a:r>
          </a:p>
        </p:txBody>
      </p:sp>
    </p:spTree>
    <p:extLst>
      <p:ext uri="{BB962C8B-B14F-4D97-AF65-F5344CB8AC3E}">
        <p14:creationId xmlns:p14="http://schemas.microsoft.com/office/powerpoint/2010/main" val="42869718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Nose Shape</vt:lpstr>
      <vt:lpstr>Rounded Nose vs. Pointed Nose</vt:lpstr>
      <vt:lpstr>Rounded Noses</vt:lpstr>
      <vt:lpstr>Pointed Noses</vt:lpstr>
      <vt:lpstr>A Rounded Nose should be used for out Plane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143</cp:revision>
  <dcterms:created xsi:type="dcterms:W3CDTF">2023-09-26T00:55:02Z</dcterms:created>
  <dcterms:modified xsi:type="dcterms:W3CDTF">2023-09-26T18:24:10Z</dcterms:modified>
</cp:coreProperties>
</file>