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9" r:id="rId7"/>
    <p:sldId id="264" r:id="rId8"/>
    <p:sldId id="265" r:id="rId9"/>
    <p:sldId id="266" r:id="rId10"/>
    <p:sldId id="262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3EDA-5FAD-279B-2113-C74E1E8C0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DE21-4DF8-00E8-333B-ECEF839D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64DE-C4B6-D56F-8445-ED07C526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C796-D315-194C-6341-CD69BC8A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DB48-DEDA-65C2-0161-85AD0AF3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61B2-6A45-0FD0-7CB9-5E414DF5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51271-D52F-8BA7-1953-54296737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6A88-2457-F78C-9755-9063365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BF9E-29BD-0D58-7D7D-F076EA05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178F-CD7D-40B4-7AD5-71C5E2E1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A03F0-49E8-1B93-8746-7EC55A34C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977B3-C3A0-5C33-B011-419159355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D5CE-2E07-171A-F6C8-4D828781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C799-239C-82CD-2572-7D4D6C64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E9E-3CCB-1F7C-659B-8490C577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011D-3F89-BB51-E0DE-430CEE72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7D25-D4F7-6F95-9808-0CE5808B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D063-276E-3C1C-42B5-D5A265DE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92EA-6263-AAC0-082F-2B4B6AD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D957-5EBA-16A5-D0C7-D902C791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A2B-A5B0-957C-05EB-83F41A90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F468-8A77-FEF3-79DD-EC989D7B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EDF5-C07E-1A75-9052-0929BB27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5EF0-1A0D-9EA8-F544-AC4C5227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C8E0-8AFE-E6CB-9FFA-F362854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A97-D96B-5475-3163-D3C7743B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F6B3-188C-65B6-C0FF-66CAA684B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3FC13-CDCE-1DF3-C030-4784F635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5867-F861-C1FC-D4C9-C219149B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D24C2-26B1-7C13-E330-D1C6D573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CA86-76D7-4AF2-1A5C-B475FF5A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A960-3DAC-B050-3E6E-B409196C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332B0-5318-3B38-A434-B8440C2C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1411-60D8-8610-560B-ABDDFC40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53C66-101E-1E43-DD07-95E0F0084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CF82-7937-8439-96EA-6857BF7D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4F700-FBA7-447F-86E3-6E565CB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85491-55EB-EEBB-E1AF-BDCDA1B1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4DB50-A11C-BD7E-2EC5-3A92EFAB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F73-225F-2A61-3147-5EE36A12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F7354-E442-4168-0CC8-C00C84FE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7F74-EBC2-367B-BED1-337FB0EB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428FE-4101-76BF-B066-6F68797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F2A41-0C5C-3051-C196-48CD82B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AE8C6-6CEB-7389-5E88-08A70EF3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40EF-2ADB-EEA9-C645-2D843ABE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8F45-E96A-ACCC-D44D-9AD443F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DC34-D736-C62E-51B7-211EFB71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E99B-A9A3-F8C8-29F2-128F5F8EC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A32CD-D5DF-84A1-02D2-091CD89E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6F93-E8E9-FF36-53F0-879B8BCC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F0CF-A954-B8B6-CAA6-BC8C3CA7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7B57-11A7-0DCF-97F6-731CFAE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869E4-16B0-A894-EF03-34CABBAE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8321-511B-4E13-74B9-2D48B411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CEB3-D928-4A2A-1397-EA2743E3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4C968-8120-0273-82C9-84B8AFE5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5105-DC78-284D-4FD6-DD928C0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33DA2-0B1B-3111-8EAE-E1D925AB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6C2AD-A4ED-FFDC-A0FB-ACA82333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ADD0-C15C-8989-51A4-A69BF0CC6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D8B7-C887-4696-8F2C-3894CA9D160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6723-2EFA-65F0-DE77-12A663FEC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02AE-AEDA-6273-4B9D-B5516FC5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DE5C-B2E4-4CAA-8C7C-63154B7B1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trs.nasa.gov/api/citations/19810003504/downloads/1981000350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ok.org/bitstream/handle/11244/10086/Weierman_okstate_0664M_10946.pdf;jsessionid=BF9FEEA16206F017E796C54CCC6138A0?sequence=1" TargetMode="External"/><Relationship Id="rId2" Type="http://schemas.openxmlformats.org/officeDocument/2006/relationships/hyperlink" Target="https://doi.org/10.1016/j.ast.2014.09.0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6BF-EA6D-DB57-B98C-5824BD9CF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DBF Winglet Trade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61D5C-6042-8EE3-F15A-E949DBE6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Het Ghadia</a:t>
            </a:r>
          </a:p>
        </p:txBody>
      </p:sp>
    </p:spTree>
    <p:extLst>
      <p:ext uri="{BB962C8B-B14F-4D97-AF65-F5344CB8AC3E}">
        <p14:creationId xmlns:p14="http://schemas.microsoft.com/office/powerpoint/2010/main" val="1144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EB40-A3F8-2071-FF68-AD833927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Winglets – Gudmundsson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80DD1-2325-F21C-DED4-2D81505D2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99" y="1872759"/>
            <a:ext cx="514001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1D651-AA49-8285-64B7-02F326F14479}"/>
              </a:ext>
            </a:extLst>
          </p:cNvPr>
          <p:cNvSpPr txBox="1"/>
          <p:nvPr/>
        </p:nvSpPr>
        <p:spPr>
          <a:xfrm>
            <a:off x="6617985" y="2740638"/>
            <a:ext cx="27977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 103:</a:t>
            </a:r>
          </a:p>
          <a:p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https://ntrs.nasa.gov/api/citations/19810003504/downloads/19810003504.pdf</a:t>
            </a: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70FE0-160B-8DD6-C149-5252D97E46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12024" y="2850776"/>
            <a:ext cx="2305961" cy="103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CD1E8E-D567-5041-08EE-728E9C001D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4251" y="3554897"/>
            <a:ext cx="3641703" cy="1531969"/>
          </a:xfrm>
          <a:prstGeom prst="bentConnector3">
            <a:avLst>
              <a:gd name="adj1" fmla="val 2833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0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3AAA-B748-EC98-BBEB-01A5C815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Winglet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F4B7-2B4F-583C-30F9-E21608C4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Whitcomb Winglet</a:t>
            </a:r>
          </a:p>
          <a:p>
            <a:r>
              <a:rPr lang="en-US" dirty="0"/>
              <a:t>Split Winglet</a:t>
            </a:r>
          </a:p>
          <a:p>
            <a:r>
              <a:rPr lang="en-US" dirty="0"/>
              <a:t>Blended Winglet</a:t>
            </a:r>
          </a:p>
        </p:txBody>
      </p:sp>
      <p:pic>
        <p:nvPicPr>
          <p:cNvPr id="7" name="Picture 6" descr="A diagram of a plane&#10;&#10;Description automatically generated">
            <a:extLst>
              <a:ext uri="{FF2B5EF4-FFF2-40B4-BE49-F238E27FC236}">
                <a16:creationId xmlns:a16="http://schemas.microsoft.com/office/drawing/2014/main" id="{363E8CE4-7C80-F921-1BB0-A1B306E2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35" y="1027906"/>
            <a:ext cx="4126991" cy="20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1463-DA68-5AA1-7121-5D93D714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Whitcomb Winglet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E8A3-EE66-ED26-FD67-BED06CD7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First-time winglets considered on large aircraft.</a:t>
            </a:r>
          </a:p>
          <a:p>
            <a:r>
              <a:rPr lang="en-US" dirty="0"/>
              <a:t>Generates less drag than a wing extension</a:t>
            </a:r>
          </a:p>
          <a:p>
            <a:r>
              <a:rPr lang="en-US" dirty="0"/>
              <a:t>May be difficult to manufacture</a:t>
            </a:r>
          </a:p>
          <a:p>
            <a:r>
              <a:rPr lang="en-US" dirty="0"/>
              <a:t>Lower winglet is only small to avoid wing strike – does not have to be small</a:t>
            </a:r>
          </a:p>
        </p:txBody>
      </p:sp>
      <p:pic>
        <p:nvPicPr>
          <p:cNvPr id="7" name="Picture 6" descr="The tail of an airplane&#10;&#10;Description automatically generated">
            <a:extLst>
              <a:ext uri="{FF2B5EF4-FFF2-40B4-BE49-F238E27FC236}">
                <a16:creationId xmlns:a16="http://schemas.microsoft.com/office/drawing/2014/main" id="{ED5D02BD-B77C-94BE-400C-6193A664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924" y="285160"/>
            <a:ext cx="3325876" cy="2491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64AD1-5433-E9FF-49A8-C7545E52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98" y="3401227"/>
            <a:ext cx="4759268" cy="27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2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A258-FC9D-5297-D427-7BF09D3F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Winglet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C57C-A78F-F21E-6C99-44FE04B4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upper winglet expands the low-pressure region above the wing—the lower expands the high-pressure region below the wing. Thus, it improves the effective AR.</a:t>
            </a:r>
          </a:p>
          <a:p>
            <a:endParaRPr lang="en-US" dirty="0"/>
          </a:p>
        </p:txBody>
      </p:sp>
      <p:pic>
        <p:nvPicPr>
          <p:cNvPr id="5" name="Picture 4" descr="The tail of an airplane&#10;&#10;Description automatically generated">
            <a:extLst>
              <a:ext uri="{FF2B5EF4-FFF2-40B4-BE49-F238E27FC236}">
                <a16:creationId xmlns:a16="http://schemas.microsoft.com/office/drawing/2014/main" id="{E073F5B5-C35C-6797-75BD-2010150BF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97" y="2286794"/>
            <a:ext cx="544711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2954-F20F-AAD1-6FC0-5C5B7041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Winglet - </a:t>
            </a:r>
          </a:p>
        </p:txBody>
      </p:sp>
      <p:pic>
        <p:nvPicPr>
          <p:cNvPr id="10" name="Content Placeholder 9" descr="A blue sky with clouds and a white object&#10;&#10;Description automatically generated">
            <a:extLst>
              <a:ext uri="{FF2B5EF4-FFF2-40B4-BE49-F238E27FC236}">
                <a16:creationId xmlns:a16="http://schemas.microsoft.com/office/drawing/2014/main" id="{260D7C65-8032-12E3-2B1A-CA10B3D5C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80" y="1690688"/>
            <a:ext cx="2524801" cy="4351338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7B5390-CCFC-5973-F106-3482E61DCBF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Difference in drag is marginal compared to Whitcomb Winglet at cruise</a:t>
            </a:r>
          </a:p>
          <a:p>
            <a:r>
              <a:rPr lang="en-US" dirty="0"/>
              <a:t>Smoother airfoil transition from wing airfoil to winglet airfoil</a:t>
            </a:r>
          </a:p>
          <a:p>
            <a:r>
              <a:rPr lang="en-US" dirty="0"/>
              <a:t>Reduce pressure peaks compared to Whitcomb Design</a:t>
            </a:r>
          </a:p>
          <a:p>
            <a:r>
              <a:rPr lang="en-US" dirty="0"/>
              <a:t>Easier to manufacture – 3D 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D7CE6-0EA7-F403-8497-8805F443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65" y="643466"/>
            <a:ext cx="96468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9001-CE0F-A11A-94A5-674B8E7A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0DDA-06B5-1B13-4B7B-363C9A7B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Winglet is not</a:t>
            </a:r>
            <a:r>
              <a:rPr lang="en-US" i="1" dirty="0"/>
              <a:t> needed </a:t>
            </a:r>
            <a:r>
              <a:rPr lang="en-US" dirty="0"/>
              <a:t>on this plane</a:t>
            </a:r>
          </a:p>
          <a:p>
            <a:pPr lvl="1"/>
            <a:r>
              <a:rPr lang="en-US" dirty="0"/>
              <a:t>It would be an additional weight that </a:t>
            </a:r>
            <a:r>
              <a:rPr lang="en-US" i="1" dirty="0"/>
              <a:t>may not </a:t>
            </a:r>
            <a:r>
              <a:rPr lang="en-US" dirty="0"/>
              <a:t>be worth the reduction on drag</a:t>
            </a:r>
          </a:p>
          <a:p>
            <a:pPr lvl="1"/>
            <a:r>
              <a:rPr lang="en-US" dirty="0"/>
              <a:t>And if designed wrong, it would increase drag</a:t>
            </a:r>
          </a:p>
          <a:p>
            <a:r>
              <a:rPr lang="en-US" dirty="0"/>
              <a:t>Having said that, a blended winglet should be chosen since it can be easier to manufacture for the plane</a:t>
            </a:r>
          </a:p>
        </p:txBody>
      </p:sp>
    </p:spTree>
    <p:extLst>
      <p:ext uri="{BB962C8B-B14F-4D97-AF65-F5344CB8AC3E}">
        <p14:creationId xmlns:p14="http://schemas.microsoft.com/office/powerpoint/2010/main" val="191821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7A21-31E1-82AF-0009-D794359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F323-EDA0-6F0B-6BFC-932C84F1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https://doi.org/10.1016/j.ast.2014.09.006</a:t>
            </a:r>
            <a:endParaRPr lang="en-US" dirty="0"/>
          </a:p>
          <a:p>
            <a:r>
              <a:rPr lang="en-US" dirty="0">
                <a:hlinkClick r:id="rId3"/>
              </a:rPr>
              <a:t>https://shareok.org/bitstream/handle/11244/10086/Weierman_okstate_0664M_10946.pdf;jsessionid=BF9FEEA16206F017E796C54CCC6138A0?sequence=1</a:t>
            </a:r>
            <a:endParaRPr lang="en-US" dirty="0"/>
          </a:p>
          <a:p>
            <a:r>
              <a:rPr lang="en-US" dirty="0"/>
              <a:t>Gudmundsson, General Aviation Aircraft Design, Chapter 10 p470-477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5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7DAC2B170E746863C4E45908EEB99" ma:contentTypeVersion="16" ma:contentTypeDescription="Create a new document." ma:contentTypeScope="" ma:versionID="54216b632ecd89293eceabe7f7ba31aa">
  <xsd:schema xmlns:xsd="http://www.w3.org/2001/XMLSchema" xmlns:xs="http://www.w3.org/2001/XMLSchema" xmlns:p="http://schemas.microsoft.com/office/2006/metadata/properties" xmlns:ns3="c42daed2-b696-4d4d-bf7b-38742997fa9d" xmlns:ns4="161044b4-a74f-4aa8-bb10-2b1dd73971fc" targetNamespace="http://schemas.microsoft.com/office/2006/metadata/properties" ma:root="true" ma:fieldsID="a43c345cc49b62854b5a3d4b468275f5" ns3:_="" ns4:_="">
    <xsd:import namespace="c42daed2-b696-4d4d-bf7b-38742997fa9d"/>
    <xsd:import namespace="161044b4-a74f-4aa8-bb10-2b1dd73971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daed2-b696-4d4d-bf7b-38742997fa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044b4-a74f-4aa8-bb10-2b1dd7397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1044b4-a74f-4aa8-bb10-2b1dd73971fc" xsi:nil="true"/>
  </documentManagement>
</p:properties>
</file>

<file path=customXml/itemProps1.xml><?xml version="1.0" encoding="utf-8"?>
<ds:datastoreItem xmlns:ds="http://schemas.openxmlformats.org/officeDocument/2006/customXml" ds:itemID="{E9EE059C-AA9A-4660-81F6-B967E3F7E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2daed2-b696-4d4d-bf7b-38742997fa9d"/>
    <ds:schemaRef ds:uri="161044b4-a74f-4aa8-bb10-2b1dd73971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45C8C-9764-4FD7-BDF9-869F11A8AA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1733CD-08C7-413E-887E-E2B79FEF53BC}">
  <ds:schemaRefs>
    <ds:schemaRef ds:uri="http://schemas.microsoft.com/office/2006/metadata/properties"/>
    <ds:schemaRef ds:uri="161044b4-a74f-4aa8-bb10-2b1dd73971f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c42daed2-b696-4d4d-bf7b-38742997fa9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DBF Winglet Trade Study</vt:lpstr>
      <vt:lpstr>Pros and Cons of Winglets – Gudmundsson </vt:lpstr>
      <vt:lpstr>Winglet Designs</vt:lpstr>
      <vt:lpstr>Whitcomb Winglet</vt:lpstr>
      <vt:lpstr>Split Winglet</vt:lpstr>
      <vt:lpstr>Blended Winglet - </vt:lpstr>
      <vt:lpstr>PowerPoint Presentation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 Winglet Trade Study</dc:title>
  <dc:creator>Hetkumar J. Ghadia</dc:creator>
  <cp:lastModifiedBy>Hetkumar J. Ghadia</cp:lastModifiedBy>
  <cp:revision>1</cp:revision>
  <dcterms:created xsi:type="dcterms:W3CDTF">2023-10-15T22:38:19Z</dcterms:created>
  <dcterms:modified xsi:type="dcterms:W3CDTF">2023-10-16T00:04:58Z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0x01010091C7DAC2B170E746863C4E45908EEB99</vt:lpwstr>
  </property>
</Properties>
</file>