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68C49C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61" r:id="rId5"/>
    <p:sldId id="264" r:id="rId6"/>
    <p:sldId id="262" r:id="rId7"/>
    <p:sldId id="266" r:id="rId8"/>
    <p:sldId id="267" r:id="rId9"/>
    <p:sldId id="269" r:id="rId10"/>
    <p:sldId id="271" r:id="rId11"/>
    <p:sldId id="270"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8DF434-5DF2-E64E-0A0F-6C8A6277129A}" name="Brandon G. Henry" initials="BH" userId="S::bghenry@cpp.edu::77544bfd-14c6-48e3-b980-2d814ba4466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091DD-E8B4-1D30-914E-5252FB99BF1E}" v="128" dt="2023-09-28T23:04:11.903"/>
    <p1510:client id="{1A75FEEF-A09A-31A2-BAE3-57EC30650A9C}" v="525" dt="2023-09-26T19:40:19.772"/>
    <p1510:client id="{336C9F4E-4E0A-760F-07AA-B888AA513A85}" v="17" dt="2023-09-26T03:45:59.646"/>
    <p1510:client id="{4A0BBD99-8068-3295-FFA4-CC2E7102B9B9}" v="56" dt="2023-09-26T04:41:52.372"/>
    <p1510:client id="{5F90DCA1-CBBA-EA55-CA12-F08B2582B268}" v="118" dt="2023-10-01T02:29:25.047"/>
    <p1510:client id="{6E273720-6069-7CF9-775E-A2EFE1D000A8}" v="9" dt="2023-09-26T04:39:48.710"/>
    <p1510:client id="{6FD75477-D6AA-E748-AFEE-67CCF30CA2DE}" v="2" dt="2023-09-27T23:43:11.149"/>
    <p1510:client id="{ABF420A3-9980-D082-A548-5C7380A7E952}" v="761" dt="2023-10-01T01:54:19.304"/>
    <p1510:client id="{AE94D917-34B2-4692-95DD-AF5224D7D5C1}" v="501" dt="2023-09-26T01:37:59.466"/>
    <p1510:client id="{B30EE2DE-5A41-F5FE-DB05-BDD5B780A345}" v="853" dt="2023-10-02T22:13:00.498"/>
    <p1510:client id="{C67643EC-5C54-2678-71C9-3AD07FAEFF7C}" v="136" dt="2023-09-30T02:48:52.323"/>
    <p1510:client id="{D4526DD2-5912-38BF-D72A-71FCFE73ADD8}" v="619" dt="2023-10-05T00:56:11.216"/>
    <p1510:client id="{E488ADDB-80FC-A799-A509-6B1BA1AC00D8}" v="78" dt="2023-10-07T21:06:04.017"/>
    <p1510:client id="{E6B2BD58-8CEF-5C5F-CB9F-475B5C05735A}" v="2" dt="2023-10-15T23:23:12.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0_68C49C6.xml><?xml version="1.0" encoding="utf-8"?>
<p188:cmLst xmlns:a="http://schemas.openxmlformats.org/drawingml/2006/main" xmlns:r="http://schemas.openxmlformats.org/officeDocument/2006/relationships" xmlns:p188="http://schemas.microsoft.com/office/powerpoint/2018/8/main">
  <p188:cm id="{F3C32C8D-8A47-411F-95F2-A2455750F370}" authorId="{FD8DF434-5DF2-E64E-0A0F-6C8A6277129A}" created="2023-10-02T22:13:00.498">
    <pc:sldMkLst xmlns:pc="http://schemas.microsoft.com/office/powerpoint/2013/main/command">
      <pc:docMk/>
      <pc:sldMk cId="109857222" sldId="256"/>
    </pc:sldMkLst>
    <p188:txBody>
      <a:bodyPr/>
      <a:lstStyle/>
      <a:p>
        <a:r>
          <a:rPr lang="en-US"/>
          <a:t>Lookup Tandem wings and see how they are connected to nose's attributes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68C49C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kscst.org.in/spp/45_series/SPP45S/02_Exhibition_Projects/143_45S_BE_4055.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latin typeface="Times New Roman"/>
                <a:ea typeface="Calibri Light"/>
                <a:cs typeface="Calibri Light"/>
              </a:rPr>
              <a:t>Nose Shape</a:t>
            </a:r>
            <a:endParaRPr lang="en-US" sz="8000">
              <a:latin typeface="Times New Roman"/>
              <a:cs typeface="Times New Roman"/>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sz="4400" dirty="0">
                <a:latin typeface="Times New Roman"/>
                <a:ea typeface="Calibri"/>
                <a:cs typeface="Calibri"/>
              </a:rPr>
              <a:t>By: Brandon Henry</a:t>
            </a:r>
            <a:endParaRPr lang="en-US" sz="4400">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47BB-3949-7FD4-4EDE-0898F443E128}"/>
              </a:ext>
            </a:extLst>
          </p:cNvPr>
          <p:cNvSpPr>
            <a:spLocks noGrp="1"/>
          </p:cNvSpPr>
          <p:nvPr>
            <p:ph type="title"/>
          </p:nvPr>
        </p:nvSpPr>
        <p:spPr/>
        <p:txBody>
          <a:bodyPr/>
          <a:lstStyle/>
          <a:p>
            <a:r>
              <a:rPr lang="en-US" dirty="0">
                <a:latin typeface="Times New Roman"/>
                <a:cs typeface="Times New Roman"/>
              </a:rPr>
              <a:t>Candidate 4</a:t>
            </a:r>
            <a:endParaRPr lang="en-US" dirty="0"/>
          </a:p>
        </p:txBody>
      </p:sp>
      <p:sp>
        <p:nvSpPr>
          <p:cNvPr id="3" name="Content Placeholder 2">
            <a:extLst>
              <a:ext uri="{FF2B5EF4-FFF2-40B4-BE49-F238E27FC236}">
                <a16:creationId xmlns:a16="http://schemas.microsoft.com/office/drawing/2014/main" id="{F64A54A1-A689-6162-0DFB-2CE1EA2EB734}"/>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a:ea typeface="Calibri" panose="020F0502020204030204"/>
                <a:cs typeface="Calibri" panose="020F0502020204030204"/>
              </a:rPr>
              <a:t>While on the pointier side of the considered candidates the Global 6000 still performs the same characteristics of the previous candidates, but can also serve as a hybrid between the blunt nose and pointy nose architects</a:t>
            </a:r>
            <a:endParaRPr lang="en-US" dirty="0"/>
          </a:p>
        </p:txBody>
      </p:sp>
      <p:pic>
        <p:nvPicPr>
          <p:cNvPr id="7" name="Picture 6" descr="A close up of a plane&#10;&#10;Description automatically generated">
            <a:extLst>
              <a:ext uri="{FF2B5EF4-FFF2-40B4-BE49-F238E27FC236}">
                <a16:creationId xmlns:a16="http://schemas.microsoft.com/office/drawing/2014/main" id="{8F614CE7-591F-DDA7-AAC2-C8DA2FC3AF21}"/>
              </a:ext>
            </a:extLst>
          </p:cNvPr>
          <p:cNvPicPr>
            <a:picLocks noChangeAspect="1"/>
          </p:cNvPicPr>
          <p:nvPr/>
        </p:nvPicPr>
        <p:blipFill>
          <a:blip r:embed="rId2"/>
          <a:stretch>
            <a:fillRect/>
          </a:stretch>
        </p:blipFill>
        <p:spPr>
          <a:xfrm>
            <a:off x="6288848" y="3941942"/>
            <a:ext cx="3692614" cy="2494342"/>
          </a:xfrm>
          <a:prstGeom prst="rect">
            <a:avLst/>
          </a:prstGeom>
        </p:spPr>
      </p:pic>
      <p:pic>
        <p:nvPicPr>
          <p:cNvPr id="6" name="Picture 5" descr="A white question mark in a yellow circle&#10;&#10;Description automatically generated">
            <a:extLst>
              <a:ext uri="{FF2B5EF4-FFF2-40B4-BE49-F238E27FC236}">
                <a16:creationId xmlns:a16="http://schemas.microsoft.com/office/drawing/2014/main" id="{7FA489A0-D59C-20AA-62C5-EE29A4A7E25D}"/>
              </a:ext>
            </a:extLst>
          </p:cNvPr>
          <p:cNvPicPr>
            <a:picLocks noChangeAspect="1"/>
          </p:cNvPicPr>
          <p:nvPr/>
        </p:nvPicPr>
        <p:blipFill>
          <a:blip r:embed="rId3"/>
          <a:stretch>
            <a:fillRect/>
          </a:stretch>
        </p:blipFill>
        <p:spPr>
          <a:xfrm>
            <a:off x="1302626" y="3873620"/>
            <a:ext cx="2479301" cy="2469776"/>
          </a:xfrm>
          <a:prstGeom prst="rect">
            <a:avLst/>
          </a:prstGeom>
        </p:spPr>
      </p:pic>
    </p:spTree>
    <p:extLst>
      <p:ext uri="{BB962C8B-B14F-4D97-AF65-F5344CB8AC3E}">
        <p14:creationId xmlns:p14="http://schemas.microsoft.com/office/powerpoint/2010/main" val="281564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A518-30DA-DC20-9758-E6CC1B26D3C9}"/>
              </a:ext>
            </a:extLst>
          </p:cNvPr>
          <p:cNvSpPr>
            <a:spLocks noGrp="1"/>
          </p:cNvSpPr>
          <p:nvPr>
            <p:ph type="title"/>
          </p:nvPr>
        </p:nvSpPr>
        <p:spPr>
          <a:xfrm>
            <a:off x="7756504" y="741391"/>
            <a:ext cx="3597296" cy="1616203"/>
          </a:xfrm>
        </p:spPr>
        <p:txBody>
          <a:bodyPr anchor="b">
            <a:normAutofit/>
          </a:bodyPr>
          <a:lstStyle/>
          <a:p>
            <a:r>
              <a:rPr lang="en-US" u="sng" dirty="0">
                <a:latin typeface="Times New Roman"/>
                <a:ea typeface="Calibri Light"/>
                <a:cs typeface="Calibri Light"/>
              </a:rPr>
              <a:t>Summary</a:t>
            </a:r>
            <a:endParaRPr lang="en-US" u="sng">
              <a:latin typeface="Times New Roman"/>
              <a:cs typeface="Times New Roman"/>
            </a:endParaRPr>
          </a:p>
        </p:txBody>
      </p:sp>
      <p:pic>
        <p:nvPicPr>
          <p:cNvPr id="6" name="Picture 5" descr="A close up of a plane&#10;&#10;Description automatically generated">
            <a:extLst>
              <a:ext uri="{FF2B5EF4-FFF2-40B4-BE49-F238E27FC236}">
                <a16:creationId xmlns:a16="http://schemas.microsoft.com/office/drawing/2014/main" id="{03391216-B7D7-E8B5-596E-C2EFD4C74E53}"/>
              </a:ext>
            </a:extLst>
          </p:cNvPr>
          <p:cNvPicPr>
            <a:picLocks noChangeAspect="1"/>
          </p:cNvPicPr>
          <p:nvPr/>
        </p:nvPicPr>
        <p:blipFill rotWithShape="1">
          <a:blip r:embed="rId2"/>
          <a:srcRect r="15744" b="-1"/>
          <a:stretch/>
        </p:blipFill>
        <p:spPr>
          <a:xfrm>
            <a:off x="876300" y="879253"/>
            <a:ext cx="3083745" cy="2435571"/>
          </a:xfrm>
          <a:prstGeom prst="rect">
            <a:avLst/>
          </a:prstGeom>
        </p:spPr>
      </p:pic>
      <p:pic>
        <p:nvPicPr>
          <p:cNvPr id="9" name="Picture 8" descr="A nose of a plane&#10;&#10;Description automatically generated">
            <a:extLst>
              <a:ext uri="{FF2B5EF4-FFF2-40B4-BE49-F238E27FC236}">
                <a16:creationId xmlns:a16="http://schemas.microsoft.com/office/drawing/2014/main" id="{9A775407-CD32-39B9-64CB-BE05FA79A723}"/>
              </a:ext>
            </a:extLst>
          </p:cNvPr>
          <p:cNvPicPr>
            <a:picLocks noChangeAspect="1"/>
          </p:cNvPicPr>
          <p:nvPr/>
        </p:nvPicPr>
        <p:blipFill rotWithShape="1">
          <a:blip r:embed="rId3"/>
          <a:srcRect t="5695" r="-5" b="-5"/>
          <a:stretch/>
        </p:blipFill>
        <p:spPr>
          <a:xfrm>
            <a:off x="4035868" y="879259"/>
            <a:ext cx="3083744" cy="2435571"/>
          </a:xfrm>
          <a:prstGeom prst="rect">
            <a:avLst/>
          </a:prstGeom>
        </p:spPr>
      </p:pic>
      <p:pic>
        <p:nvPicPr>
          <p:cNvPr id="7" name="Picture 6" descr="A close up of a bomb&#10;&#10;Description automatically generated">
            <a:extLst>
              <a:ext uri="{FF2B5EF4-FFF2-40B4-BE49-F238E27FC236}">
                <a16:creationId xmlns:a16="http://schemas.microsoft.com/office/drawing/2014/main" id="{B1415C54-FEF6-8385-0115-F0CCA6ADEA2E}"/>
              </a:ext>
            </a:extLst>
          </p:cNvPr>
          <p:cNvPicPr>
            <a:picLocks noChangeAspect="1"/>
          </p:cNvPicPr>
          <p:nvPr/>
        </p:nvPicPr>
        <p:blipFill rotWithShape="1">
          <a:blip r:embed="rId4"/>
          <a:srcRect r="19684"/>
          <a:stretch/>
        </p:blipFill>
        <p:spPr>
          <a:xfrm>
            <a:off x="876300" y="3393485"/>
            <a:ext cx="3081840" cy="2435571"/>
          </a:xfrm>
          <a:prstGeom prst="rect">
            <a:avLst/>
          </a:prstGeom>
        </p:spPr>
      </p:pic>
      <p:pic>
        <p:nvPicPr>
          <p:cNvPr id="5" name="Picture 4" descr="A cardboard airplane with a propeller&#10;&#10;Description automatically generated">
            <a:extLst>
              <a:ext uri="{FF2B5EF4-FFF2-40B4-BE49-F238E27FC236}">
                <a16:creationId xmlns:a16="http://schemas.microsoft.com/office/drawing/2014/main" id="{72051698-AB06-0CDC-E1F7-F85C34C653A6}"/>
              </a:ext>
            </a:extLst>
          </p:cNvPr>
          <p:cNvPicPr>
            <a:picLocks noChangeAspect="1"/>
          </p:cNvPicPr>
          <p:nvPr/>
        </p:nvPicPr>
        <p:blipFill rotWithShape="1">
          <a:blip r:embed="rId5"/>
          <a:srcRect t="5828" r="2" b="6081"/>
          <a:stretch/>
        </p:blipFill>
        <p:spPr>
          <a:xfrm>
            <a:off x="4035868" y="3393483"/>
            <a:ext cx="3083744" cy="2437934"/>
          </a:xfrm>
          <a:prstGeom prst="rect">
            <a:avLst/>
          </a:prstGeom>
        </p:spPr>
      </p:pic>
      <p:sp>
        <p:nvSpPr>
          <p:cNvPr id="3" name="Content Placeholder 2">
            <a:extLst>
              <a:ext uri="{FF2B5EF4-FFF2-40B4-BE49-F238E27FC236}">
                <a16:creationId xmlns:a16="http://schemas.microsoft.com/office/drawing/2014/main" id="{A882D523-B70E-D3EE-C981-FF59FB094660}"/>
              </a:ext>
            </a:extLst>
          </p:cNvPr>
          <p:cNvSpPr>
            <a:spLocks noGrp="1"/>
          </p:cNvSpPr>
          <p:nvPr>
            <p:ph idx="1"/>
          </p:nvPr>
        </p:nvSpPr>
        <p:spPr>
          <a:xfrm>
            <a:off x="7756502" y="2533476"/>
            <a:ext cx="3597296" cy="3447832"/>
          </a:xfrm>
        </p:spPr>
        <p:txBody>
          <a:bodyPr vert="horz" lIns="91440" tIns="45720" rIns="91440" bIns="45720" rtlCol="0" anchor="t">
            <a:normAutofit/>
          </a:bodyPr>
          <a:lstStyle/>
          <a:p>
            <a:pPr marL="0" indent="0">
              <a:buNone/>
            </a:pPr>
            <a:r>
              <a:rPr lang="en-US" sz="3200" dirty="0">
                <a:latin typeface="Times New Roman"/>
                <a:ea typeface="Calibri" panose="020F0502020204030204"/>
                <a:cs typeface="Calibri" panose="020F0502020204030204"/>
              </a:rPr>
              <a:t>Each design will need to be slightly modified, so that a window can be made for our dummy pilot.</a:t>
            </a:r>
            <a:endParaRPr lang="en-US" sz="3200" dirty="0"/>
          </a:p>
          <a:p>
            <a:endParaRPr lang="en-US" sz="2000">
              <a:latin typeface="Times New Roman"/>
              <a:ea typeface="Calibri" panose="020F0502020204030204"/>
              <a:cs typeface="Calibri" panose="020F0502020204030204"/>
            </a:endParaRPr>
          </a:p>
        </p:txBody>
      </p:sp>
      <p:grpSp>
        <p:nvGrpSpPr>
          <p:cNvPr id="14" name="Group 13">
            <a:extLst>
              <a:ext uri="{FF2B5EF4-FFF2-40B4-BE49-F238E27FC236}">
                <a16:creationId xmlns:a16="http://schemas.microsoft.com/office/drawing/2014/main" id="{360ABAB5-F0ED-1EAD-3BE4-2CA2485A6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5" name="Rectangle 14">
              <a:extLst>
                <a:ext uri="{FF2B5EF4-FFF2-40B4-BE49-F238E27FC236}">
                  <a16:creationId xmlns:a16="http://schemas.microsoft.com/office/drawing/2014/main" id="{0F9A1F85-4AEF-5F2B-A14D-CAE562605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025C00-5FFF-746D-078E-2A2A5DFE4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60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1534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F942-2D2B-E2F0-774F-C7C624D46C5D}"/>
              </a:ext>
            </a:extLst>
          </p:cNvPr>
          <p:cNvSpPr>
            <a:spLocks noGrp="1"/>
          </p:cNvSpPr>
          <p:nvPr>
            <p:ph type="title"/>
          </p:nvPr>
        </p:nvSpPr>
        <p:spPr/>
        <p:txBody>
          <a:bodyPr/>
          <a:lstStyle/>
          <a:p>
            <a:r>
              <a:rPr lang="en-US" dirty="0">
                <a:latin typeface="Times New Roman"/>
                <a:ea typeface="Calibri Light"/>
                <a:cs typeface="Calibri Light"/>
              </a:rPr>
              <a:t>Order of Best Options</a:t>
            </a:r>
          </a:p>
        </p:txBody>
      </p:sp>
      <p:sp>
        <p:nvSpPr>
          <p:cNvPr id="3" name="Content Placeholder 2">
            <a:extLst>
              <a:ext uri="{FF2B5EF4-FFF2-40B4-BE49-F238E27FC236}">
                <a16:creationId xmlns:a16="http://schemas.microsoft.com/office/drawing/2014/main" id="{0CF93D5E-7D13-5818-E1E1-0DA232D54E9F}"/>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latin typeface="Times New Roman"/>
                <a:ea typeface="Calibri" panose="020F0502020204030204"/>
                <a:cs typeface="Calibri" panose="020F0502020204030204"/>
              </a:rPr>
              <a:t>Candidate 1 (Cessna model)-has greatest stability</a:t>
            </a:r>
          </a:p>
          <a:p>
            <a:pPr marL="514350" indent="-514350">
              <a:buAutoNum type="arabicPeriod"/>
            </a:pPr>
            <a:r>
              <a:rPr lang="en-US" dirty="0">
                <a:latin typeface="Times New Roman"/>
                <a:ea typeface="Calibri" panose="020F0502020204030204"/>
                <a:cs typeface="Calibri" panose="020F0502020204030204"/>
              </a:rPr>
              <a:t>Candidate 3 (A380)- easiest to manufacture</a:t>
            </a:r>
          </a:p>
          <a:p>
            <a:pPr marL="514350" indent="-514350">
              <a:buAutoNum type="arabicPeriod"/>
            </a:pPr>
            <a:r>
              <a:rPr lang="en-US" dirty="0">
                <a:latin typeface="Times New Roman"/>
                <a:ea typeface="Calibri" panose="020F0502020204030204"/>
                <a:cs typeface="Calibri" panose="020F0502020204030204"/>
              </a:rPr>
              <a:t>Candidate 2 (737)-  Decent Drag Coefficient</a:t>
            </a:r>
          </a:p>
          <a:p>
            <a:pPr marL="514350" indent="-514350">
              <a:buAutoNum type="arabicPeriod"/>
            </a:pPr>
            <a:r>
              <a:rPr lang="en-US" dirty="0">
                <a:latin typeface="Times New Roman"/>
                <a:ea typeface="Calibri" panose="020F0502020204030204"/>
                <a:cs typeface="Calibri" panose="020F0502020204030204"/>
              </a:rPr>
              <a:t>Candidate 4 (Global 6000)- Slimmest design and would require the least amount of material</a:t>
            </a:r>
          </a:p>
          <a:p>
            <a:pPr marL="514350" indent="-514350">
              <a:buAutoNum type="arabicPeriod"/>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00459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CD5C-E81F-54C4-09B9-357BB84D3251}"/>
              </a:ext>
            </a:extLst>
          </p:cNvPr>
          <p:cNvSpPr>
            <a:spLocks noGrp="1"/>
          </p:cNvSpPr>
          <p:nvPr>
            <p:ph type="title"/>
          </p:nvPr>
        </p:nvSpPr>
        <p:spPr>
          <a:xfrm>
            <a:off x="891862" y="429519"/>
            <a:ext cx="5889939" cy="1325563"/>
          </a:xfrm>
        </p:spPr>
        <p:txBody>
          <a:bodyPr/>
          <a:lstStyle/>
          <a:p>
            <a:r>
              <a:rPr lang="en-US" dirty="0">
                <a:latin typeface="Times New Roman"/>
                <a:cs typeface="Times New Roman"/>
              </a:rPr>
              <a:t>Tandem Wings Design </a:t>
            </a:r>
          </a:p>
        </p:txBody>
      </p:sp>
      <p:sp>
        <p:nvSpPr>
          <p:cNvPr id="5" name="TextBox 4">
            <a:extLst>
              <a:ext uri="{FF2B5EF4-FFF2-40B4-BE49-F238E27FC236}">
                <a16:creationId xmlns:a16="http://schemas.microsoft.com/office/drawing/2014/main" id="{30D07E39-139A-1094-9169-FF0A6E5460D8}"/>
              </a:ext>
            </a:extLst>
          </p:cNvPr>
          <p:cNvSpPr txBox="1"/>
          <p:nvPr/>
        </p:nvSpPr>
        <p:spPr>
          <a:xfrm>
            <a:off x="587598" y="3219718"/>
            <a:ext cx="1102753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ea typeface="Calibri" panose="020F0502020204030204"/>
                <a:cs typeface="Calibri" panose="020F0502020204030204"/>
              </a:rPr>
              <a:t>Tandem Wings provide a high lift while maintaining relatively good stability, due to the increased amount of wing surface area from having two pairs of wings. A potential drawback in this design is the fact that stability is not as stable as other potential designs. Having Tandem wings means that the Plane does not need to have as large of a wingspan. (keep in mind that this design approach require more material overall)</a:t>
            </a:r>
          </a:p>
        </p:txBody>
      </p:sp>
      <p:sp>
        <p:nvSpPr>
          <p:cNvPr id="6" name="TextBox 5">
            <a:extLst>
              <a:ext uri="{FF2B5EF4-FFF2-40B4-BE49-F238E27FC236}">
                <a16:creationId xmlns:a16="http://schemas.microsoft.com/office/drawing/2014/main" id="{B88CFF03-5596-1F0C-C2B7-1BD13362882D}"/>
              </a:ext>
            </a:extLst>
          </p:cNvPr>
          <p:cNvSpPr txBox="1"/>
          <p:nvPr/>
        </p:nvSpPr>
        <p:spPr>
          <a:xfrm>
            <a:off x="364900" y="6106732"/>
            <a:ext cx="11389753"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ea typeface="Calibri"/>
                <a:cs typeface="Calibri"/>
              </a:rPr>
              <a:t>Reference: </a:t>
            </a:r>
            <a:r>
              <a:rPr lang="en-US" sz="1400" i="1" dirty="0">
                <a:ea typeface="+mn-lt"/>
                <a:cs typeface="+mn-lt"/>
              </a:rPr>
              <a:t>Design and Optimization of a Tandem Wing Aircraft - KSCST</a:t>
            </a:r>
            <a:r>
              <a:rPr lang="en-US" sz="1400" dirty="0">
                <a:ea typeface="+mn-lt"/>
                <a:cs typeface="+mn-lt"/>
              </a:rPr>
              <a:t>, </a:t>
            </a:r>
            <a:r>
              <a:rPr lang="en-US" sz="1400" dirty="0">
                <a:ea typeface="+mn-lt"/>
                <a:cs typeface="+mn-lt"/>
                <a:hlinkClick r:id="rId2"/>
              </a:rPr>
              <a:t>www.kscst.org.in/spp/45_series/SPP45S/02_Exhibition_Projects/143_45S_BE_4055.pdf</a:t>
            </a:r>
            <a:r>
              <a:rPr lang="en-US" sz="1400" dirty="0">
                <a:ea typeface="+mn-lt"/>
                <a:cs typeface="+mn-lt"/>
              </a:rPr>
              <a:t>. Accessed 5 Oct. 2023. </a:t>
            </a:r>
            <a:endParaRPr lang="en-US" sz="1400">
              <a:latin typeface="Calibri" panose="020F0502020204030204"/>
              <a:ea typeface="Calibri"/>
              <a:cs typeface="Calibri"/>
            </a:endParaRPr>
          </a:p>
          <a:p>
            <a:endParaRPr lang="en-US" dirty="0">
              <a:latin typeface="Times New Roman"/>
              <a:ea typeface="Calibri"/>
              <a:cs typeface="Calibri"/>
            </a:endParaRPr>
          </a:p>
        </p:txBody>
      </p:sp>
      <p:pic>
        <p:nvPicPr>
          <p:cNvPr id="9" name="Picture 8" descr="A drawing of a plane&#10;&#10;Description automatically generated">
            <a:extLst>
              <a:ext uri="{FF2B5EF4-FFF2-40B4-BE49-F238E27FC236}">
                <a16:creationId xmlns:a16="http://schemas.microsoft.com/office/drawing/2014/main" id="{AE70B81D-03D5-E625-831C-4B25FD99A6B3}"/>
              </a:ext>
            </a:extLst>
          </p:cNvPr>
          <p:cNvPicPr>
            <a:picLocks noChangeAspect="1"/>
          </p:cNvPicPr>
          <p:nvPr/>
        </p:nvPicPr>
        <p:blipFill>
          <a:blip r:embed="rId3"/>
          <a:stretch>
            <a:fillRect/>
          </a:stretch>
        </p:blipFill>
        <p:spPr>
          <a:xfrm>
            <a:off x="6785021" y="135157"/>
            <a:ext cx="4814550" cy="2691827"/>
          </a:xfrm>
          <a:prstGeom prst="rect">
            <a:avLst/>
          </a:prstGeom>
        </p:spPr>
      </p:pic>
    </p:spTree>
    <p:extLst>
      <p:ext uri="{BB962C8B-B14F-4D97-AF65-F5344CB8AC3E}">
        <p14:creationId xmlns:p14="http://schemas.microsoft.com/office/powerpoint/2010/main" val="197902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D2B8-DEE0-6613-5F14-46E1C77033AF}"/>
              </a:ext>
            </a:extLst>
          </p:cNvPr>
          <p:cNvSpPr>
            <a:spLocks noGrp="1"/>
          </p:cNvSpPr>
          <p:nvPr>
            <p:ph type="title"/>
          </p:nvPr>
        </p:nvSpPr>
        <p:spPr>
          <a:xfrm>
            <a:off x="917369" y="-1031"/>
            <a:ext cx="10515600" cy="1325563"/>
          </a:xfrm>
        </p:spPr>
        <p:txBody>
          <a:bodyPr>
            <a:normAutofit/>
          </a:bodyPr>
          <a:lstStyle/>
          <a:p>
            <a:pPr algn="ctr"/>
            <a:r>
              <a:rPr lang="en-US" sz="5400" dirty="0">
                <a:latin typeface="Times New Roman"/>
                <a:cs typeface="Times New Roman"/>
              </a:rPr>
              <a:t>Tandem Wing Designs</a:t>
            </a:r>
            <a:endParaRPr lang="en-US" sz="5400" dirty="0">
              <a:ea typeface="Calibri Light" panose="020F0302020204030204"/>
              <a:cs typeface="Calibri Light" panose="020F0302020204030204"/>
            </a:endParaRPr>
          </a:p>
        </p:txBody>
      </p:sp>
      <p:pic>
        <p:nvPicPr>
          <p:cNvPr id="5" name="Picture 4" descr="A drawing of a plane&#10;&#10;Description automatically generated">
            <a:extLst>
              <a:ext uri="{FF2B5EF4-FFF2-40B4-BE49-F238E27FC236}">
                <a16:creationId xmlns:a16="http://schemas.microsoft.com/office/drawing/2014/main" id="{3A5B6423-C139-1E36-1940-7F4FE8ECE58B}"/>
              </a:ext>
            </a:extLst>
          </p:cNvPr>
          <p:cNvPicPr>
            <a:picLocks noChangeAspect="1"/>
          </p:cNvPicPr>
          <p:nvPr/>
        </p:nvPicPr>
        <p:blipFill>
          <a:blip r:embed="rId2"/>
          <a:stretch>
            <a:fillRect/>
          </a:stretch>
        </p:blipFill>
        <p:spPr>
          <a:xfrm>
            <a:off x="102920" y="1124002"/>
            <a:ext cx="3732809" cy="2155766"/>
          </a:xfrm>
          <a:prstGeom prst="rect">
            <a:avLst/>
          </a:prstGeom>
        </p:spPr>
      </p:pic>
      <p:pic>
        <p:nvPicPr>
          <p:cNvPr id="6" name="Picture 5" descr="A green and purple airplane flying over a land&#10;&#10;Description automatically generated">
            <a:extLst>
              <a:ext uri="{FF2B5EF4-FFF2-40B4-BE49-F238E27FC236}">
                <a16:creationId xmlns:a16="http://schemas.microsoft.com/office/drawing/2014/main" id="{15029448-4FCE-637D-9697-C89352A2559E}"/>
              </a:ext>
            </a:extLst>
          </p:cNvPr>
          <p:cNvPicPr>
            <a:picLocks noChangeAspect="1"/>
          </p:cNvPicPr>
          <p:nvPr/>
        </p:nvPicPr>
        <p:blipFill>
          <a:blip r:embed="rId3"/>
          <a:stretch>
            <a:fillRect/>
          </a:stretch>
        </p:blipFill>
        <p:spPr>
          <a:xfrm>
            <a:off x="7940634" y="1123541"/>
            <a:ext cx="4009901" cy="2057722"/>
          </a:xfrm>
          <a:prstGeom prst="rect">
            <a:avLst/>
          </a:prstGeom>
        </p:spPr>
      </p:pic>
      <p:pic>
        <p:nvPicPr>
          <p:cNvPr id="7" name="Picture 6" descr="A white airplane flying in the sky&#10;&#10;Description automatically generated">
            <a:extLst>
              <a:ext uri="{FF2B5EF4-FFF2-40B4-BE49-F238E27FC236}">
                <a16:creationId xmlns:a16="http://schemas.microsoft.com/office/drawing/2014/main" id="{811A2214-2108-76CC-7BF8-9A2B317CD1F4}"/>
              </a:ext>
            </a:extLst>
          </p:cNvPr>
          <p:cNvPicPr>
            <a:picLocks noChangeAspect="1"/>
          </p:cNvPicPr>
          <p:nvPr/>
        </p:nvPicPr>
        <p:blipFill>
          <a:blip r:embed="rId4"/>
          <a:stretch>
            <a:fillRect/>
          </a:stretch>
        </p:blipFill>
        <p:spPr>
          <a:xfrm>
            <a:off x="7940634" y="4273547"/>
            <a:ext cx="3960420" cy="2299034"/>
          </a:xfrm>
          <a:prstGeom prst="rect">
            <a:avLst/>
          </a:prstGeom>
        </p:spPr>
      </p:pic>
      <p:pic>
        <p:nvPicPr>
          <p:cNvPr id="8" name="Picture 7" descr="A white airplane in the sky&#10;&#10;Description automatically generated">
            <a:extLst>
              <a:ext uri="{FF2B5EF4-FFF2-40B4-BE49-F238E27FC236}">
                <a16:creationId xmlns:a16="http://schemas.microsoft.com/office/drawing/2014/main" id="{E8547425-F088-D349-7B9A-27EDCF7A0735}"/>
              </a:ext>
            </a:extLst>
          </p:cNvPr>
          <p:cNvPicPr>
            <a:picLocks noChangeAspect="1"/>
          </p:cNvPicPr>
          <p:nvPr/>
        </p:nvPicPr>
        <p:blipFill>
          <a:blip r:embed="rId5"/>
          <a:stretch>
            <a:fillRect/>
          </a:stretch>
        </p:blipFill>
        <p:spPr>
          <a:xfrm>
            <a:off x="160070" y="3994998"/>
            <a:ext cx="3628405" cy="2579046"/>
          </a:xfrm>
          <a:prstGeom prst="rect">
            <a:avLst/>
          </a:prstGeom>
        </p:spPr>
      </p:pic>
    </p:spTree>
    <p:extLst>
      <p:ext uri="{BB962C8B-B14F-4D97-AF65-F5344CB8AC3E}">
        <p14:creationId xmlns:p14="http://schemas.microsoft.com/office/powerpoint/2010/main" val="329681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14469-F5E5-EC56-B5C3-6BDD587E9C2A}"/>
              </a:ext>
            </a:extLst>
          </p:cNvPr>
          <p:cNvSpPr>
            <a:spLocks noGrp="1"/>
          </p:cNvSpPr>
          <p:nvPr>
            <p:ph type="title"/>
          </p:nvPr>
        </p:nvSpPr>
        <p:spPr>
          <a:xfrm>
            <a:off x="630936" y="639520"/>
            <a:ext cx="3429000" cy="1719072"/>
          </a:xfrm>
        </p:spPr>
        <p:txBody>
          <a:bodyPr anchor="b">
            <a:normAutofit/>
          </a:bodyPr>
          <a:lstStyle/>
          <a:p>
            <a:r>
              <a:rPr lang="en-US" sz="5400" dirty="0">
                <a:latin typeface="Times New Roman"/>
                <a:ea typeface="Calibri Light"/>
                <a:cs typeface="Calibri Light"/>
              </a:rPr>
              <a:t>Rounded Noses</a:t>
            </a:r>
            <a:endParaRPr lang="en-US" sz="5400" dirty="0">
              <a:latin typeface="Times New Roman"/>
              <a:cs typeface="Times New Roman"/>
            </a:endParaRP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54176C-B1D8-044D-11E3-A3FB7B121EDA}"/>
              </a:ext>
            </a:extLst>
          </p:cNvPr>
          <p:cNvSpPr>
            <a:spLocks noGrp="1"/>
          </p:cNvSpPr>
          <p:nvPr>
            <p:ph idx="1"/>
          </p:nvPr>
        </p:nvSpPr>
        <p:spPr>
          <a:xfrm>
            <a:off x="637339" y="2807208"/>
            <a:ext cx="3998899" cy="3410712"/>
          </a:xfrm>
        </p:spPr>
        <p:txBody>
          <a:bodyPr vert="horz" lIns="91440" tIns="45720" rIns="91440" bIns="45720" rtlCol="0" anchor="t">
            <a:noAutofit/>
          </a:bodyPr>
          <a:lstStyle/>
          <a:p>
            <a:pPr marL="0" indent="0">
              <a:buNone/>
            </a:pPr>
            <a:r>
              <a:rPr lang="en-US" sz="2400" dirty="0">
                <a:latin typeface="Times New Roman"/>
                <a:cs typeface="Arial"/>
              </a:rPr>
              <a:t>Since we’re worried about lap time, we want the plane to have as little drag as possible. Rounded noses push the air in front of them allowing it to roll over the fuselage with little resistance. In a Subsonic speed setting this is extremely useful (this is why commercial airplanes use this nose model) </a:t>
            </a:r>
            <a:br>
              <a:rPr lang="en-US" sz="2400" dirty="0">
                <a:latin typeface="Times New Roman"/>
              </a:rPr>
            </a:br>
            <a:endParaRPr lang="en-US" sz="2000">
              <a:latin typeface="Times New Roman"/>
              <a:ea typeface="Calibri" panose="020F0502020204030204"/>
              <a:cs typeface="Calibri" panose="020F0502020204030204"/>
            </a:endParaRPr>
          </a:p>
        </p:txBody>
      </p:sp>
      <p:pic>
        <p:nvPicPr>
          <p:cNvPr id="4" name="Picture 3" descr="A diagram of a rectangular object with arrows and a rectangular object with a rectangular object with a rectangular object with a rectangular object with a rectangular object with a rectangular object with a rectangular object with a rectangular&#10;&#10;Description automatically generated">
            <a:extLst>
              <a:ext uri="{FF2B5EF4-FFF2-40B4-BE49-F238E27FC236}">
                <a16:creationId xmlns:a16="http://schemas.microsoft.com/office/drawing/2014/main" id="{97680DDD-2598-3702-61AB-9700F0F4ABB1}"/>
              </a:ext>
            </a:extLst>
          </p:cNvPr>
          <p:cNvPicPr>
            <a:picLocks noChangeAspect="1"/>
          </p:cNvPicPr>
          <p:nvPr/>
        </p:nvPicPr>
        <p:blipFill>
          <a:blip r:embed="rId2"/>
          <a:stretch>
            <a:fillRect/>
          </a:stretch>
        </p:blipFill>
        <p:spPr>
          <a:xfrm>
            <a:off x="4781307" y="2887292"/>
            <a:ext cx="6778948" cy="2811206"/>
          </a:xfrm>
          <a:prstGeom prst="rect">
            <a:avLst/>
          </a:prstGeom>
        </p:spPr>
      </p:pic>
      <p:pic>
        <p:nvPicPr>
          <p:cNvPr id="6" name="Picture 5" descr="Green check mark 3 icon - Free green check mark icons">
            <a:extLst>
              <a:ext uri="{FF2B5EF4-FFF2-40B4-BE49-F238E27FC236}">
                <a16:creationId xmlns:a16="http://schemas.microsoft.com/office/drawing/2014/main" id="{A956EBBF-D8DD-A5E0-049C-CAC5CE758A06}"/>
              </a:ext>
            </a:extLst>
          </p:cNvPr>
          <p:cNvPicPr>
            <a:picLocks noChangeAspect="1"/>
          </p:cNvPicPr>
          <p:nvPr/>
        </p:nvPicPr>
        <p:blipFill>
          <a:blip r:embed="rId3"/>
          <a:stretch>
            <a:fillRect/>
          </a:stretch>
        </p:blipFill>
        <p:spPr>
          <a:xfrm>
            <a:off x="7223153" y="448490"/>
            <a:ext cx="2143125" cy="2143125"/>
          </a:xfrm>
          <a:prstGeom prst="rect">
            <a:avLst/>
          </a:prstGeom>
        </p:spPr>
      </p:pic>
    </p:spTree>
    <p:extLst>
      <p:ext uri="{BB962C8B-B14F-4D97-AF65-F5344CB8AC3E}">
        <p14:creationId xmlns:p14="http://schemas.microsoft.com/office/powerpoint/2010/main" val="11529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D955-1722-B855-71FB-E69FBBA14A9A}"/>
              </a:ext>
            </a:extLst>
          </p:cNvPr>
          <p:cNvSpPr>
            <a:spLocks noGrp="1"/>
          </p:cNvSpPr>
          <p:nvPr>
            <p:ph type="title"/>
          </p:nvPr>
        </p:nvSpPr>
        <p:spPr>
          <a:xfrm>
            <a:off x="1939201" y="247700"/>
            <a:ext cx="7187930" cy="1025922"/>
          </a:xfrm>
        </p:spPr>
        <p:txBody>
          <a:bodyPr anchor="b">
            <a:normAutofit/>
          </a:bodyPr>
          <a:lstStyle/>
          <a:p>
            <a:r>
              <a:rPr lang="en-US" sz="4800" u="sng" dirty="0">
                <a:latin typeface="Times New Roman"/>
                <a:cs typeface="Times New Roman"/>
              </a:rPr>
              <a:t>Candidate 1 (Cessna Nose) </a:t>
            </a:r>
          </a:p>
        </p:txBody>
      </p:sp>
      <p:sp>
        <p:nvSpPr>
          <p:cNvPr id="8" name="Content Placeholder 7">
            <a:extLst>
              <a:ext uri="{FF2B5EF4-FFF2-40B4-BE49-F238E27FC236}">
                <a16:creationId xmlns:a16="http://schemas.microsoft.com/office/drawing/2014/main" id="{7EF9D2AA-484C-DCF6-7DA0-D4DCAF58E01C}"/>
              </a:ext>
            </a:extLst>
          </p:cNvPr>
          <p:cNvSpPr>
            <a:spLocks noGrp="1"/>
          </p:cNvSpPr>
          <p:nvPr>
            <p:ph idx="1"/>
          </p:nvPr>
        </p:nvSpPr>
        <p:spPr>
          <a:xfrm>
            <a:off x="329341" y="2458348"/>
            <a:ext cx="5128539" cy="1719917"/>
          </a:xfrm>
        </p:spPr>
        <p:txBody>
          <a:bodyPr vert="horz" lIns="91440" tIns="45720" rIns="91440" bIns="45720" rtlCol="0" anchor="t">
            <a:noAutofit/>
          </a:bodyPr>
          <a:lstStyle/>
          <a:p>
            <a:r>
              <a:rPr lang="en-US" dirty="0">
                <a:latin typeface="Times New Roman"/>
                <a:ea typeface="Calibri"/>
                <a:cs typeface="Calibri"/>
              </a:rPr>
              <a:t>Averages 140 mph (120 knots)</a:t>
            </a:r>
          </a:p>
          <a:p>
            <a:r>
              <a:rPr lang="en-US" dirty="0">
                <a:latin typeface="Times New Roman"/>
                <a:ea typeface="Calibri"/>
                <a:cs typeface="Calibri"/>
              </a:rPr>
              <a:t>Extremely Blunt nose</a:t>
            </a:r>
          </a:p>
          <a:p>
            <a:r>
              <a:rPr lang="en-US" dirty="0">
                <a:latin typeface="Times New Roman"/>
                <a:ea typeface="Calibri"/>
                <a:cs typeface="Calibri"/>
              </a:rPr>
              <a:t>Parasite Drag: 91.2 </a:t>
            </a:r>
            <a:r>
              <a:rPr lang="en-US" err="1">
                <a:latin typeface="Times New Roman"/>
                <a:ea typeface="Calibri"/>
                <a:cs typeface="Calibri"/>
              </a:rPr>
              <a:t>lbf</a:t>
            </a:r>
            <a:endParaRPr lang="en-US">
              <a:latin typeface="Times New Roman"/>
              <a:ea typeface="Calibri"/>
              <a:cs typeface="Calibri"/>
            </a:endParaRPr>
          </a:p>
          <a:p>
            <a:r>
              <a:rPr lang="en-US" dirty="0">
                <a:latin typeface="Times New Roman"/>
                <a:ea typeface="Calibri"/>
                <a:cs typeface="Calibri"/>
              </a:rPr>
              <a:t>Takeoff Distance: 1,620 feet</a:t>
            </a:r>
          </a:p>
          <a:p>
            <a:r>
              <a:rPr lang="en-US" dirty="0">
                <a:latin typeface="Times New Roman"/>
                <a:ea typeface="Calibri"/>
                <a:cs typeface="Calibri"/>
              </a:rPr>
              <a:t>Drag Coefficient: .029</a:t>
            </a:r>
          </a:p>
        </p:txBody>
      </p:sp>
      <p:pic>
        <p:nvPicPr>
          <p:cNvPr id="4" name="Content Placeholder 3" descr="A small airplane on a runway&#10;&#10;Description automatically generated">
            <a:extLst>
              <a:ext uri="{FF2B5EF4-FFF2-40B4-BE49-F238E27FC236}">
                <a16:creationId xmlns:a16="http://schemas.microsoft.com/office/drawing/2014/main" id="{F3920B41-4BB6-3AC4-55E9-D18400B1D467}"/>
              </a:ext>
            </a:extLst>
          </p:cNvPr>
          <p:cNvPicPr>
            <a:picLocks noChangeAspect="1"/>
          </p:cNvPicPr>
          <p:nvPr/>
        </p:nvPicPr>
        <p:blipFill rotWithShape="1">
          <a:blip r:embed="rId2"/>
          <a:srcRect l="6683" r="10457"/>
          <a:stretch/>
        </p:blipFill>
        <p:spPr>
          <a:xfrm>
            <a:off x="5679525" y="1650146"/>
            <a:ext cx="5192318" cy="4205969"/>
          </a:xfrm>
          <a:prstGeom prst="rect">
            <a:avLst/>
          </a:prstGeom>
        </p:spPr>
      </p:pic>
      <p:grpSp>
        <p:nvGrpSpPr>
          <p:cNvPr id="11" name="Group 10">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2" name="Rectangle 11">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1C5B5DBC-8051-6E3F-F714-281A90049F52}"/>
              </a:ext>
            </a:extLst>
          </p:cNvPr>
          <p:cNvSpPr txBox="1"/>
          <p:nvPr/>
        </p:nvSpPr>
        <p:spPr>
          <a:xfrm>
            <a:off x="7163872" y="6211373"/>
            <a:ext cx="2562359" cy="3756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Times New Roman"/>
                <a:ea typeface="Calibri"/>
                <a:cs typeface="Calibri"/>
              </a:rPr>
              <a:t>Cessna 172</a:t>
            </a:r>
            <a:endParaRPr lang="en-US" b="1">
              <a:ea typeface="Calibri"/>
              <a:cs typeface="Calibri"/>
            </a:endParaRPr>
          </a:p>
        </p:txBody>
      </p:sp>
    </p:spTree>
    <p:extLst>
      <p:ext uri="{BB962C8B-B14F-4D97-AF65-F5344CB8AC3E}">
        <p14:creationId xmlns:p14="http://schemas.microsoft.com/office/powerpoint/2010/main" val="238534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3BD4-8676-BC3D-6D97-A78BF9A7EDB2}"/>
              </a:ext>
            </a:extLst>
          </p:cNvPr>
          <p:cNvSpPr>
            <a:spLocks noGrp="1"/>
          </p:cNvSpPr>
          <p:nvPr>
            <p:ph type="title"/>
          </p:nvPr>
        </p:nvSpPr>
        <p:spPr>
          <a:xfrm>
            <a:off x="838200" y="-57497"/>
            <a:ext cx="10515600" cy="1325563"/>
          </a:xfrm>
        </p:spPr>
        <p:txBody>
          <a:bodyPr/>
          <a:lstStyle/>
          <a:p>
            <a:r>
              <a:rPr lang="en-US" dirty="0">
                <a:latin typeface="Times New Roman"/>
                <a:ea typeface="Calibri Light"/>
                <a:cs typeface="Calibri Light"/>
              </a:rPr>
              <a:t>Candidate 1</a:t>
            </a:r>
            <a:endParaRPr lang="en-US" dirty="0">
              <a:latin typeface="Times New Roman"/>
            </a:endParaRPr>
          </a:p>
        </p:txBody>
      </p:sp>
      <p:pic>
        <p:nvPicPr>
          <p:cNvPr id="5" name="Picture 4" descr="A cardboard airplane with a propeller&#10;&#10;Description automatically generated">
            <a:extLst>
              <a:ext uri="{FF2B5EF4-FFF2-40B4-BE49-F238E27FC236}">
                <a16:creationId xmlns:a16="http://schemas.microsoft.com/office/drawing/2014/main" id="{4A0B14EF-2EC6-BC9A-6DFD-C41DE63BDEA3}"/>
              </a:ext>
            </a:extLst>
          </p:cNvPr>
          <p:cNvPicPr>
            <a:picLocks noChangeAspect="1"/>
          </p:cNvPicPr>
          <p:nvPr/>
        </p:nvPicPr>
        <p:blipFill>
          <a:blip r:embed="rId2"/>
          <a:stretch>
            <a:fillRect/>
          </a:stretch>
        </p:blipFill>
        <p:spPr>
          <a:xfrm>
            <a:off x="1090111" y="3723222"/>
            <a:ext cx="3407115" cy="3068996"/>
          </a:xfrm>
          <a:prstGeom prst="rect">
            <a:avLst/>
          </a:prstGeom>
        </p:spPr>
      </p:pic>
      <p:sp>
        <p:nvSpPr>
          <p:cNvPr id="7" name="Content Placeholder 6">
            <a:extLst>
              <a:ext uri="{FF2B5EF4-FFF2-40B4-BE49-F238E27FC236}">
                <a16:creationId xmlns:a16="http://schemas.microsoft.com/office/drawing/2014/main" id="{DDF7D056-471D-8355-C082-06C84B526B97}"/>
              </a:ext>
            </a:extLst>
          </p:cNvPr>
          <p:cNvSpPr>
            <a:spLocks noGrp="1"/>
          </p:cNvSpPr>
          <p:nvPr>
            <p:ph idx="1"/>
          </p:nvPr>
        </p:nvSpPr>
        <p:spPr>
          <a:xfrm>
            <a:off x="838200" y="1018801"/>
            <a:ext cx="10515600" cy="4351338"/>
          </a:xfrm>
        </p:spPr>
        <p:txBody>
          <a:bodyPr vert="horz" lIns="91440" tIns="45720" rIns="91440" bIns="45720" rtlCol="0" anchor="t">
            <a:normAutofit/>
          </a:bodyPr>
          <a:lstStyle/>
          <a:p>
            <a:pPr marL="0" indent="0">
              <a:buNone/>
            </a:pPr>
            <a:r>
              <a:rPr lang="en-US" dirty="0">
                <a:latin typeface="Times New Roman"/>
                <a:ea typeface="Calibri" panose="020F0502020204030204"/>
                <a:cs typeface="Calibri" panose="020F0502020204030204"/>
              </a:rPr>
              <a:t>With a nose design like this we have the propeller mounted on the blunt nose itself, which can greatly aid with the thrust of plane, along with aiding in overall stability. One thing we will need to keep in mind is the fact that we need to make sure that our pilot dummy can see out of a window at the front of the plane </a:t>
            </a:r>
            <a:endParaRPr lang="en-US" sz="1200" dirty="0">
              <a:latin typeface="Times New Roman"/>
              <a:ea typeface="Calibri" panose="020F0502020204030204"/>
              <a:cs typeface="Calibri" panose="020F0502020204030204"/>
            </a:endParaRPr>
          </a:p>
        </p:txBody>
      </p:sp>
      <p:pic>
        <p:nvPicPr>
          <p:cNvPr id="4" name="Picture 3" descr="A white question mark in a yellow circle&#10;&#10;Description automatically generated">
            <a:extLst>
              <a:ext uri="{FF2B5EF4-FFF2-40B4-BE49-F238E27FC236}">
                <a16:creationId xmlns:a16="http://schemas.microsoft.com/office/drawing/2014/main" id="{1AA790DF-DF6A-129F-BFD6-D83BDD4D018D}"/>
              </a:ext>
            </a:extLst>
          </p:cNvPr>
          <p:cNvPicPr>
            <a:picLocks noChangeAspect="1"/>
          </p:cNvPicPr>
          <p:nvPr/>
        </p:nvPicPr>
        <p:blipFill>
          <a:blip r:embed="rId3"/>
          <a:stretch>
            <a:fillRect/>
          </a:stretch>
        </p:blipFill>
        <p:spPr>
          <a:xfrm>
            <a:off x="7688401" y="3895084"/>
            <a:ext cx="2479301" cy="2469776"/>
          </a:xfrm>
          <a:prstGeom prst="rect">
            <a:avLst/>
          </a:prstGeom>
        </p:spPr>
      </p:pic>
    </p:spTree>
    <p:extLst>
      <p:ext uri="{BB962C8B-B14F-4D97-AF65-F5344CB8AC3E}">
        <p14:creationId xmlns:p14="http://schemas.microsoft.com/office/powerpoint/2010/main" val="17434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3343-64F9-0F58-2B0A-1F1C5E9DDB8E}"/>
              </a:ext>
            </a:extLst>
          </p:cNvPr>
          <p:cNvSpPr>
            <a:spLocks noGrp="1"/>
          </p:cNvSpPr>
          <p:nvPr>
            <p:ph type="title"/>
          </p:nvPr>
        </p:nvSpPr>
        <p:spPr>
          <a:xfrm>
            <a:off x="2690469" y="-170863"/>
            <a:ext cx="6672775" cy="1616203"/>
          </a:xfrm>
        </p:spPr>
        <p:txBody>
          <a:bodyPr anchor="b">
            <a:normAutofit/>
          </a:bodyPr>
          <a:lstStyle/>
          <a:p>
            <a:pPr algn="ctr"/>
            <a:r>
              <a:rPr lang="en-US" sz="4800" u="sng" dirty="0">
                <a:latin typeface="Times New Roman"/>
                <a:cs typeface="Times New Roman"/>
              </a:rPr>
              <a:t>Candidate 2 (Boeing 737)</a:t>
            </a:r>
            <a:endParaRPr lang="en-US" sz="4800" u="sng">
              <a:latin typeface="Times New Roman"/>
              <a:ea typeface="Calibri Light" panose="020F0302020204030204"/>
              <a:cs typeface="Calibri Light" panose="020F0302020204030204"/>
            </a:endParaRPr>
          </a:p>
        </p:txBody>
      </p:sp>
      <p:pic>
        <p:nvPicPr>
          <p:cNvPr id="5" name="Content Placeholder 4" descr="The front of a plane&#10;&#10;Description automatically generated">
            <a:extLst>
              <a:ext uri="{FF2B5EF4-FFF2-40B4-BE49-F238E27FC236}">
                <a16:creationId xmlns:a16="http://schemas.microsoft.com/office/drawing/2014/main" id="{F8391160-5D57-29AB-46EA-63FD6AD4E85F}"/>
              </a:ext>
            </a:extLst>
          </p:cNvPr>
          <p:cNvPicPr>
            <a:picLocks noGrp="1" noChangeAspect="1"/>
          </p:cNvPicPr>
          <p:nvPr>
            <p:ph idx="1"/>
          </p:nvPr>
        </p:nvPicPr>
        <p:blipFill>
          <a:blip r:embed="rId2"/>
          <a:stretch>
            <a:fillRect/>
          </a:stretch>
        </p:blipFill>
        <p:spPr>
          <a:xfrm>
            <a:off x="6018617" y="2092132"/>
            <a:ext cx="4536046" cy="3600718"/>
          </a:xfrm>
        </p:spPr>
      </p:pic>
      <p:grpSp>
        <p:nvGrpSpPr>
          <p:cNvPr id="11" name="Group 10">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2" name="Rectangle 11">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A5DDF6C5-E489-05A9-AB2E-D7334BFBA313}"/>
              </a:ext>
            </a:extLst>
          </p:cNvPr>
          <p:cNvSpPr txBox="1"/>
          <p:nvPr/>
        </p:nvSpPr>
        <p:spPr>
          <a:xfrm>
            <a:off x="582232" y="2844084"/>
            <a:ext cx="4386866" cy="30049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400" dirty="0">
                <a:latin typeface="Times New Roman"/>
                <a:cs typeface="Times New Roman"/>
              </a:rPr>
              <a:t>Averages 601 mph (Mach .79)</a:t>
            </a:r>
          </a:p>
          <a:p>
            <a:pPr marL="285750" indent="-285750">
              <a:lnSpc>
                <a:spcPct val="90000"/>
              </a:lnSpc>
              <a:spcBef>
                <a:spcPts val="1000"/>
              </a:spcBef>
              <a:buFont typeface="Arial"/>
              <a:buChar char="•"/>
            </a:pPr>
            <a:r>
              <a:rPr lang="en-US" sz="2400" dirty="0">
                <a:latin typeface="Times New Roman"/>
                <a:ea typeface="Calibri"/>
                <a:cs typeface="Times New Roman"/>
              </a:rPr>
              <a:t>Drag Coefficient: .031 </a:t>
            </a:r>
          </a:p>
          <a:p>
            <a:pPr marL="285750" indent="-285750">
              <a:lnSpc>
                <a:spcPct val="90000"/>
              </a:lnSpc>
              <a:spcBef>
                <a:spcPts val="1000"/>
              </a:spcBef>
              <a:buFont typeface="Arial"/>
              <a:buChar char="•"/>
            </a:pPr>
            <a:r>
              <a:rPr lang="en-US" sz="2400" dirty="0">
                <a:latin typeface="Times New Roman"/>
                <a:ea typeface="Calibri"/>
                <a:cs typeface="Times New Roman"/>
              </a:rPr>
              <a:t>Sharpens at the end of the Nose</a:t>
            </a:r>
          </a:p>
          <a:p>
            <a:pPr marL="285750" indent="-285750">
              <a:lnSpc>
                <a:spcPct val="90000"/>
              </a:lnSpc>
              <a:spcBef>
                <a:spcPts val="1000"/>
              </a:spcBef>
              <a:buFont typeface="Arial"/>
              <a:buChar char="•"/>
            </a:pPr>
            <a:r>
              <a:rPr lang="en-US" sz="2400" dirty="0">
                <a:latin typeface="Times New Roman"/>
                <a:ea typeface="Calibri"/>
                <a:cs typeface="Times New Roman"/>
              </a:rPr>
              <a:t>Takeoff Distance: 9,700 ft</a:t>
            </a:r>
          </a:p>
          <a:p>
            <a:pPr>
              <a:lnSpc>
                <a:spcPct val="90000"/>
              </a:lnSpc>
              <a:spcBef>
                <a:spcPts val="1000"/>
              </a:spcBef>
            </a:pPr>
            <a:endParaRPr lang="en-US" sz="2400" dirty="0">
              <a:latin typeface="Times New Roman"/>
              <a:ea typeface="Calibri"/>
              <a:cs typeface="Times New Roman"/>
            </a:endParaRPr>
          </a:p>
          <a:p>
            <a:pPr>
              <a:lnSpc>
                <a:spcPct val="90000"/>
              </a:lnSpc>
              <a:spcBef>
                <a:spcPts val="1000"/>
              </a:spcBef>
            </a:pPr>
            <a:endParaRPr lang="en-US" sz="2400" dirty="0">
              <a:latin typeface="Times New Roman"/>
              <a:ea typeface="Calibri"/>
              <a:cs typeface="Times New Roman"/>
            </a:endParaRPr>
          </a:p>
          <a:p>
            <a:endParaRPr lang="en-US" dirty="0">
              <a:ea typeface="Calibri"/>
              <a:cs typeface="Calibri"/>
            </a:endParaRPr>
          </a:p>
        </p:txBody>
      </p:sp>
      <p:sp>
        <p:nvSpPr>
          <p:cNvPr id="7" name="TextBox 6">
            <a:extLst>
              <a:ext uri="{FF2B5EF4-FFF2-40B4-BE49-F238E27FC236}">
                <a16:creationId xmlns:a16="http://schemas.microsoft.com/office/drawing/2014/main" id="{094CC8F9-389F-9100-B083-0A6636474AF2}"/>
              </a:ext>
            </a:extLst>
          </p:cNvPr>
          <p:cNvSpPr txBox="1"/>
          <p:nvPr/>
        </p:nvSpPr>
        <p:spPr>
          <a:xfrm>
            <a:off x="7002887" y="6211372"/>
            <a:ext cx="2857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Calibri" panose="020F0502020204030204"/>
                <a:cs typeface="Calibri" panose="020F0502020204030204"/>
              </a:rPr>
              <a:t>Boeing 737 Max</a:t>
            </a:r>
          </a:p>
        </p:txBody>
      </p:sp>
    </p:spTree>
    <p:extLst>
      <p:ext uri="{BB962C8B-B14F-4D97-AF65-F5344CB8AC3E}">
        <p14:creationId xmlns:p14="http://schemas.microsoft.com/office/powerpoint/2010/main" val="77649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6694-9D83-8503-E1D7-C92248461520}"/>
              </a:ext>
            </a:extLst>
          </p:cNvPr>
          <p:cNvSpPr>
            <a:spLocks noGrp="1"/>
          </p:cNvSpPr>
          <p:nvPr>
            <p:ph type="title"/>
          </p:nvPr>
        </p:nvSpPr>
        <p:spPr/>
        <p:txBody>
          <a:bodyPr/>
          <a:lstStyle/>
          <a:p>
            <a:r>
              <a:rPr lang="en-US" dirty="0">
                <a:latin typeface="Times New Roman"/>
                <a:ea typeface="Calibri Light"/>
                <a:cs typeface="Calibri Light"/>
              </a:rPr>
              <a:t>Candidate 2  </a:t>
            </a:r>
            <a:endParaRPr lang="en-US" dirty="0">
              <a:latin typeface="Times New Roman"/>
            </a:endParaRPr>
          </a:p>
        </p:txBody>
      </p:sp>
      <p:sp>
        <p:nvSpPr>
          <p:cNvPr id="3" name="Content Placeholder 2">
            <a:extLst>
              <a:ext uri="{FF2B5EF4-FFF2-40B4-BE49-F238E27FC236}">
                <a16:creationId xmlns:a16="http://schemas.microsoft.com/office/drawing/2014/main" id="{714C72EB-DA66-670B-DDD4-437324F73010}"/>
              </a:ext>
            </a:extLst>
          </p:cNvPr>
          <p:cNvSpPr>
            <a:spLocks noGrp="1"/>
          </p:cNvSpPr>
          <p:nvPr>
            <p:ph idx="1"/>
          </p:nvPr>
        </p:nvSpPr>
        <p:spPr>
          <a:xfrm>
            <a:off x="838200" y="1367649"/>
            <a:ext cx="10515600" cy="4351338"/>
          </a:xfrm>
        </p:spPr>
        <p:txBody>
          <a:bodyPr vert="horz" lIns="91440" tIns="45720" rIns="91440" bIns="45720" rtlCol="0" anchor="t">
            <a:normAutofit/>
          </a:bodyPr>
          <a:lstStyle/>
          <a:p>
            <a:pPr marL="0" indent="0">
              <a:buNone/>
            </a:pPr>
            <a:r>
              <a:rPr lang="en-US" sz="2600" dirty="0">
                <a:latin typeface="Times New Roman"/>
                <a:ea typeface="Calibri" panose="020F0502020204030204"/>
                <a:cs typeface="Calibri" panose="020F0502020204030204"/>
              </a:rPr>
              <a:t>These blunt noses are modeled more similarly to everyday commercial aircrafts. These shapes are more parabolic and will push more air out of the aircraft's way, as a way of dealing with drag, compared to Candidate 1. This shape will make it easy for manufacturing to make a small window for the plane's pilot to see through </a:t>
            </a:r>
          </a:p>
        </p:txBody>
      </p:sp>
      <p:pic>
        <p:nvPicPr>
          <p:cNvPr id="6" name="Picture 5" descr="A nose of a plane&#10;&#10;Description automatically generated">
            <a:extLst>
              <a:ext uri="{FF2B5EF4-FFF2-40B4-BE49-F238E27FC236}">
                <a16:creationId xmlns:a16="http://schemas.microsoft.com/office/drawing/2014/main" id="{20302E7B-CA8B-F8B8-05CB-C75C616EE881}"/>
              </a:ext>
            </a:extLst>
          </p:cNvPr>
          <p:cNvPicPr>
            <a:picLocks noChangeAspect="1"/>
          </p:cNvPicPr>
          <p:nvPr/>
        </p:nvPicPr>
        <p:blipFill>
          <a:blip r:embed="rId2"/>
          <a:stretch>
            <a:fillRect/>
          </a:stretch>
        </p:blipFill>
        <p:spPr>
          <a:xfrm>
            <a:off x="1463281" y="3603070"/>
            <a:ext cx="3364635" cy="2817310"/>
          </a:xfrm>
          <a:prstGeom prst="rect">
            <a:avLst/>
          </a:prstGeom>
        </p:spPr>
      </p:pic>
      <p:pic>
        <p:nvPicPr>
          <p:cNvPr id="5" name="Picture 4" descr="A white question mark in a yellow circle&#10;&#10;Description automatically generated">
            <a:extLst>
              <a:ext uri="{FF2B5EF4-FFF2-40B4-BE49-F238E27FC236}">
                <a16:creationId xmlns:a16="http://schemas.microsoft.com/office/drawing/2014/main" id="{AD25B2DC-0880-415E-1EB0-6767422B7EFF}"/>
              </a:ext>
            </a:extLst>
          </p:cNvPr>
          <p:cNvPicPr>
            <a:picLocks noChangeAspect="1"/>
          </p:cNvPicPr>
          <p:nvPr/>
        </p:nvPicPr>
        <p:blipFill>
          <a:blip r:embed="rId3"/>
          <a:stretch>
            <a:fillRect/>
          </a:stretch>
        </p:blipFill>
        <p:spPr>
          <a:xfrm>
            <a:off x="7806457" y="3777028"/>
            <a:ext cx="2479301" cy="2469776"/>
          </a:xfrm>
          <a:prstGeom prst="rect">
            <a:avLst/>
          </a:prstGeom>
        </p:spPr>
      </p:pic>
    </p:spTree>
    <p:extLst>
      <p:ext uri="{BB962C8B-B14F-4D97-AF65-F5344CB8AC3E}">
        <p14:creationId xmlns:p14="http://schemas.microsoft.com/office/powerpoint/2010/main" val="56480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3343-64F9-0F58-2B0A-1F1C5E9DDB8E}"/>
              </a:ext>
            </a:extLst>
          </p:cNvPr>
          <p:cNvSpPr>
            <a:spLocks noGrp="1"/>
          </p:cNvSpPr>
          <p:nvPr>
            <p:ph type="title"/>
          </p:nvPr>
        </p:nvSpPr>
        <p:spPr>
          <a:xfrm>
            <a:off x="2261174" y="-170863"/>
            <a:ext cx="7102070" cy="1616203"/>
          </a:xfrm>
        </p:spPr>
        <p:txBody>
          <a:bodyPr anchor="b">
            <a:normAutofit/>
          </a:bodyPr>
          <a:lstStyle/>
          <a:p>
            <a:pPr algn="ctr"/>
            <a:r>
              <a:rPr lang="en-US" sz="4800" u="sng" dirty="0">
                <a:latin typeface="Times New Roman"/>
                <a:cs typeface="Times New Roman"/>
              </a:rPr>
              <a:t>Candidate 3 (Airbus A380)</a:t>
            </a:r>
            <a:endParaRPr lang="en-US" sz="4800" u="sng">
              <a:latin typeface="Times New Roman"/>
              <a:ea typeface="Calibri Light" panose="020F0302020204030204"/>
              <a:cs typeface="Calibri Light" panose="020F0302020204030204"/>
            </a:endParaRPr>
          </a:p>
        </p:txBody>
      </p:sp>
      <p:grpSp>
        <p:nvGrpSpPr>
          <p:cNvPr id="11" name="Group 10">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2" name="Rectangle 11">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A5DDF6C5-E489-05A9-AB2E-D7334BFBA313}"/>
              </a:ext>
            </a:extLst>
          </p:cNvPr>
          <p:cNvSpPr txBox="1"/>
          <p:nvPr/>
        </p:nvSpPr>
        <p:spPr>
          <a:xfrm>
            <a:off x="592965" y="2650900"/>
            <a:ext cx="4386866" cy="25442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400" dirty="0">
                <a:latin typeface="Times New Roman"/>
                <a:cs typeface="Times New Roman"/>
              </a:rPr>
              <a:t>Averages 634 mph (Mach .85)</a:t>
            </a:r>
          </a:p>
          <a:p>
            <a:pPr marL="285750" indent="-285750">
              <a:lnSpc>
                <a:spcPct val="90000"/>
              </a:lnSpc>
              <a:spcBef>
                <a:spcPts val="1000"/>
              </a:spcBef>
              <a:buFont typeface="Arial"/>
              <a:buChar char="•"/>
            </a:pPr>
            <a:r>
              <a:rPr lang="en-US" sz="2400" dirty="0">
                <a:latin typeface="Times New Roman"/>
                <a:ea typeface="Calibri"/>
                <a:cs typeface="Times New Roman"/>
              </a:rPr>
              <a:t>Parasite Drag: 5,000 </a:t>
            </a:r>
            <a:r>
              <a:rPr lang="en-US" sz="2400" dirty="0" err="1">
                <a:latin typeface="Times New Roman"/>
                <a:ea typeface="Calibri"/>
                <a:cs typeface="Times New Roman"/>
              </a:rPr>
              <a:t>lbf</a:t>
            </a:r>
            <a:endParaRPr lang="en-US" sz="2400" dirty="0">
              <a:latin typeface="Times New Roman"/>
              <a:ea typeface="Calibri"/>
              <a:cs typeface="Times New Roman"/>
            </a:endParaRPr>
          </a:p>
          <a:p>
            <a:pPr marL="285750" indent="-285750">
              <a:lnSpc>
                <a:spcPct val="90000"/>
              </a:lnSpc>
              <a:spcBef>
                <a:spcPts val="1000"/>
              </a:spcBef>
              <a:buFont typeface="Arial"/>
              <a:buChar char="•"/>
            </a:pPr>
            <a:r>
              <a:rPr lang="en-US" sz="2400" dirty="0">
                <a:latin typeface="Times New Roman"/>
                <a:ea typeface="Calibri"/>
                <a:cs typeface="Calibri"/>
              </a:rPr>
              <a:t>Take off distance: 9,800 feet</a:t>
            </a:r>
          </a:p>
          <a:p>
            <a:pPr marL="285750" indent="-285750">
              <a:lnSpc>
                <a:spcPct val="90000"/>
              </a:lnSpc>
              <a:spcBef>
                <a:spcPts val="1000"/>
              </a:spcBef>
              <a:buFont typeface="Arial"/>
              <a:buChar char="•"/>
            </a:pPr>
            <a:r>
              <a:rPr lang="en-US" sz="2400" dirty="0">
                <a:latin typeface="Times New Roman"/>
                <a:ea typeface="Calibri"/>
                <a:cs typeface="Calibri"/>
              </a:rPr>
              <a:t>Drag Coefficient: .368</a:t>
            </a:r>
          </a:p>
          <a:p>
            <a:pPr>
              <a:lnSpc>
                <a:spcPct val="90000"/>
              </a:lnSpc>
              <a:spcBef>
                <a:spcPts val="1000"/>
              </a:spcBef>
            </a:pPr>
            <a:endParaRPr lang="en-US" sz="2400" dirty="0">
              <a:latin typeface="Times New Roman"/>
              <a:ea typeface="Calibri"/>
              <a:cs typeface="Times New Roman"/>
            </a:endParaRPr>
          </a:p>
          <a:p>
            <a:endParaRPr lang="en-US" dirty="0">
              <a:ea typeface="Calibri"/>
              <a:cs typeface="Calibri"/>
            </a:endParaRPr>
          </a:p>
        </p:txBody>
      </p:sp>
      <p:sp>
        <p:nvSpPr>
          <p:cNvPr id="7" name="TextBox 6">
            <a:extLst>
              <a:ext uri="{FF2B5EF4-FFF2-40B4-BE49-F238E27FC236}">
                <a16:creationId xmlns:a16="http://schemas.microsoft.com/office/drawing/2014/main" id="{094CC8F9-389F-9100-B083-0A6636474AF2}"/>
              </a:ext>
            </a:extLst>
          </p:cNvPr>
          <p:cNvSpPr txBox="1"/>
          <p:nvPr/>
        </p:nvSpPr>
        <p:spPr>
          <a:xfrm>
            <a:off x="7002887" y="6211372"/>
            <a:ext cx="2857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Calibri" panose="020F0502020204030204"/>
                <a:cs typeface="Calibri" panose="020F0502020204030204"/>
              </a:rPr>
              <a:t>Airbus A380</a:t>
            </a:r>
          </a:p>
        </p:txBody>
      </p:sp>
      <p:pic>
        <p:nvPicPr>
          <p:cNvPr id="8" name="Content Placeholder 7" descr="The front of a plane&#10;&#10;Description automatically generated">
            <a:extLst>
              <a:ext uri="{FF2B5EF4-FFF2-40B4-BE49-F238E27FC236}">
                <a16:creationId xmlns:a16="http://schemas.microsoft.com/office/drawing/2014/main" id="{56B4BD0E-F9B2-F457-05D0-E919074E2E95}"/>
              </a:ext>
            </a:extLst>
          </p:cNvPr>
          <p:cNvPicPr>
            <a:picLocks noGrp="1" noChangeAspect="1"/>
          </p:cNvPicPr>
          <p:nvPr>
            <p:ph idx="1"/>
          </p:nvPr>
        </p:nvPicPr>
        <p:blipFill>
          <a:blip r:embed="rId2"/>
          <a:stretch>
            <a:fillRect/>
          </a:stretch>
        </p:blipFill>
        <p:spPr>
          <a:xfrm>
            <a:off x="6052668" y="1990983"/>
            <a:ext cx="4776720" cy="3408876"/>
          </a:xfrm>
        </p:spPr>
      </p:pic>
    </p:spTree>
    <p:extLst>
      <p:ext uri="{BB962C8B-B14F-4D97-AF65-F5344CB8AC3E}">
        <p14:creationId xmlns:p14="http://schemas.microsoft.com/office/powerpoint/2010/main" val="336214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F8E8-A6B6-E0F8-2A98-9C70F0221E07}"/>
              </a:ext>
            </a:extLst>
          </p:cNvPr>
          <p:cNvSpPr>
            <a:spLocks noGrp="1"/>
          </p:cNvSpPr>
          <p:nvPr>
            <p:ph type="title"/>
          </p:nvPr>
        </p:nvSpPr>
        <p:spPr/>
        <p:txBody>
          <a:bodyPr/>
          <a:lstStyle/>
          <a:p>
            <a:r>
              <a:rPr lang="en-US" dirty="0">
                <a:latin typeface="Times New Roman"/>
                <a:cs typeface="Times New Roman"/>
              </a:rPr>
              <a:t>Candidate 3</a:t>
            </a:r>
            <a:endParaRPr lang="en-US" dirty="0"/>
          </a:p>
        </p:txBody>
      </p:sp>
      <p:sp>
        <p:nvSpPr>
          <p:cNvPr id="3" name="Content Placeholder 2">
            <a:extLst>
              <a:ext uri="{FF2B5EF4-FFF2-40B4-BE49-F238E27FC236}">
                <a16:creationId xmlns:a16="http://schemas.microsoft.com/office/drawing/2014/main" id="{4CD2D33E-EBD3-D65D-24A5-E79A45331DA2}"/>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a:ea typeface="Calibri" panose="020F0502020204030204"/>
                <a:cs typeface="Calibri" panose="020F0502020204030204"/>
              </a:rPr>
              <a:t>Similar to Candidate 2 the nose shape will model another commercial aircraft. </a:t>
            </a:r>
            <a:r>
              <a:rPr lang="en-US" sz="2600" dirty="0">
                <a:latin typeface="Times New Roman"/>
                <a:ea typeface="Calibri" panose="020F0502020204030204"/>
                <a:cs typeface="Times New Roman"/>
              </a:rPr>
              <a:t>This shape will make it easy for manufacturing to make a small window for the plane's pilot to see through </a:t>
            </a:r>
          </a:p>
          <a:p>
            <a:pPr marL="0" indent="0">
              <a:buNone/>
            </a:pPr>
            <a:r>
              <a:rPr lang="en-US" dirty="0">
                <a:latin typeface="Times New Roman"/>
                <a:ea typeface="Calibri" panose="020F0502020204030204"/>
                <a:cs typeface="Calibri" panose="020F0502020204030204"/>
              </a:rPr>
              <a:t>   </a:t>
            </a:r>
            <a:endParaRPr lang="en-US" dirty="0">
              <a:ea typeface="Calibri" panose="020F0502020204030204"/>
              <a:cs typeface="Calibri" panose="020F0502020204030204"/>
            </a:endParaRPr>
          </a:p>
        </p:txBody>
      </p:sp>
      <p:pic>
        <p:nvPicPr>
          <p:cNvPr id="5" name="Picture 4" descr="A close up of a bomb&#10;&#10;Description automatically generated">
            <a:extLst>
              <a:ext uri="{FF2B5EF4-FFF2-40B4-BE49-F238E27FC236}">
                <a16:creationId xmlns:a16="http://schemas.microsoft.com/office/drawing/2014/main" id="{A6BC7F86-BF0A-CFF1-2421-A0CB05144B0B}"/>
              </a:ext>
            </a:extLst>
          </p:cNvPr>
          <p:cNvPicPr>
            <a:picLocks noChangeAspect="1"/>
          </p:cNvPicPr>
          <p:nvPr/>
        </p:nvPicPr>
        <p:blipFill>
          <a:blip r:embed="rId2"/>
          <a:stretch>
            <a:fillRect/>
          </a:stretch>
        </p:blipFill>
        <p:spPr>
          <a:xfrm>
            <a:off x="6972238" y="3499490"/>
            <a:ext cx="4381736" cy="2794390"/>
          </a:xfrm>
          <a:prstGeom prst="rect">
            <a:avLst/>
          </a:prstGeom>
        </p:spPr>
      </p:pic>
      <p:pic>
        <p:nvPicPr>
          <p:cNvPr id="7" name="Picture 6" descr="A white question mark in a yellow circle&#10;&#10;Description automatically generated">
            <a:extLst>
              <a:ext uri="{FF2B5EF4-FFF2-40B4-BE49-F238E27FC236}">
                <a16:creationId xmlns:a16="http://schemas.microsoft.com/office/drawing/2014/main" id="{32567C15-8EE1-1CF0-939A-B1C4A30D87DD}"/>
              </a:ext>
            </a:extLst>
          </p:cNvPr>
          <p:cNvPicPr>
            <a:picLocks noChangeAspect="1"/>
          </p:cNvPicPr>
          <p:nvPr/>
        </p:nvPicPr>
        <p:blipFill>
          <a:blip r:embed="rId3"/>
          <a:stretch>
            <a:fillRect/>
          </a:stretch>
        </p:blipFill>
        <p:spPr>
          <a:xfrm>
            <a:off x="1903640" y="3658972"/>
            <a:ext cx="2479301" cy="2469776"/>
          </a:xfrm>
          <a:prstGeom prst="rect">
            <a:avLst/>
          </a:prstGeom>
        </p:spPr>
      </p:pic>
    </p:spTree>
    <p:extLst>
      <p:ext uri="{BB962C8B-B14F-4D97-AF65-F5344CB8AC3E}">
        <p14:creationId xmlns:p14="http://schemas.microsoft.com/office/powerpoint/2010/main" val="157727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3343-64F9-0F58-2B0A-1F1C5E9DDB8E}"/>
              </a:ext>
            </a:extLst>
          </p:cNvPr>
          <p:cNvSpPr>
            <a:spLocks noGrp="1"/>
          </p:cNvSpPr>
          <p:nvPr>
            <p:ph type="title"/>
          </p:nvPr>
        </p:nvSpPr>
        <p:spPr>
          <a:xfrm>
            <a:off x="1005485" y="140376"/>
            <a:ext cx="10182266" cy="1616203"/>
          </a:xfrm>
        </p:spPr>
        <p:txBody>
          <a:bodyPr anchor="b">
            <a:normAutofit/>
          </a:bodyPr>
          <a:lstStyle/>
          <a:p>
            <a:pPr algn="ctr"/>
            <a:r>
              <a:rPr lang="en-US" u="sng" dirty="0">
                <a:latin typeface="Times New Roman"/>
                <a:ea typeface="Calibri Light" panose="020F0302020204030204"/>
                <a:cs typeface="Times New Roman"/>
              </a:rPr>
              <a:t>Candidate 4 (Bombardier Global 6000)</a:t>
            </a:r>
            <a:endParaRPr lang="en-US" dirty="0">
              <a:latin typeface="Times New Roman"/>
              <a:ea typeface="Calibri Light" panose="020F0302020204030204"/>
              <a:cs typeface="Times New Roman"/>
            </a:endParaRPr>
          </a:p>
          <a:p>
            <a:pPr algn="ctr"/>
            <a:endParaRPr lang="en-US" sz="4800" u="sng" dirty="0">
              <a:latin typeface="Times New Roman"/>
              <a:ea typeface="Calibri Light" panose="020F0302020204030204"/>
              <a:cs typeface="Times New Roman"/>
            </a:endParaRPr>
          </a:p>
        </p:txBody>
      </p:sp>
      <p:grpSp>
        <p:nvGrpSpPr>
          <p:cNvPr id="11" name="Group 10">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2" name="Rectangle 11">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A5DDF6C5-E489-05A9-AB2E-D7334BFBA313}"/>
              </a:ext>
            </a:extLst>
          </p:cNvPr>
          <p:cNvSpPr txBox="1"/>
          <p:nvPr/>
        </p:nvSpPr>
        <p:spPr>
          <a:xfrm>
            <a:off x="592965" y="2650900"/>
            <a:ext cx="4386866" cy="28766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400" dirty="0">
                <a:latin typeface="Times New Roman"/>
                <a:cs typeface="Times New Roman"/>
              </a:rPr>
              <a:t>Averages 590 mph (Mach .85)</a:t>
            </a:r>
          </a:p>
          <a:p>
            <a:pPr marL="285750" indent="-285750">
              <a:lnSpc>
                <a:spcPct val="90000"/>
              </a:lnSpc>
              <a:spcBef>
                <a:spcPts val="1000"/>
              </a:spcBef>
              <a:buFont typeface="Arial"/>
              <a:buChar char="•"/>
            </a:pPr>
            <a:r>
              <a:rPr lang="en-US" sz="2400" dirty="0">
                <a:latin typeface="Times New Roman"/>
                <a:ea typeface="Calibri"/>
                <a:cs typeface="Calibri"/>
              </a:rPr>
              <a:t>Takeoff distance: 6,476 feet</a:t>
            </a:r>
            <a:endParaRPr lang="en-US" dirty="0">
              <a:latin typeface="Times New Roman"/>
              <a:ea typeface="Calibri"/>
              <a:cs typeface="Calibri"/>
            </a:endParaRPr>
          </a:p>
          <a:p>
            <a:pPr marL="285750" indent="-285750">
              <a:lnSpc>
                <a:spcPct val="90000"/>
              </a:lnSpc>
              <a:spcBef>
                <a:spcPts val="1000"/>
              </a:spcBef>
              <a:buFont typeface="Arial"/>
              <a:buChar char="•"/>
            </a:pPr>
            <a:r>
              <a:rPr lang="en-US" sz="2400" dirty="0">
                <a:latin typeface="Times New Roman"/>
                <a:ea typeface="Calibri"/>
                <a:cs typeface="Calibri"/>
              </a:rPr>
              <a:t>Like Candidate 2, but sharper edge</a:t>
            </a:r>
          </a:p>
          <a:p>
            <a:pPr>
              <a:lnSpc>
                <a:spcPct val="90000"/>
              </a:lnSpc>
              <a:spcBef>
                <a:spcPts val="1000"/>
              </a:spcBef>
            </a:pPr>
            <a:endParaRPr lang="en-US" sz="2400">
              <a:latin typeface="Times New Roman"/>
              <a:ea typeface="Calibri"/>
              <a:cs typeface="Calibri"/>
            </a:endParaRPr>
          </a:p>
          <a:p>
            <a:pPr>
              <a:lnSpc>
                <a:spcPct val="90000"/>
              </a:lnSpc>
              <a:spcBef>
                <a:spcPts val="1000"/>
              </a:spcBef>
            </a:pPr>
            <a:endParaRPr lang="en-US" sz="2400" dirty="0">
              <a:latin typeface="Times New Roman"/>
              <a:ea typeface="Calibri"/>
              <a:cs typeface="Times New Roman"/>
            </a:endParaRPr>
          </a:p>
          <a:p>
            <a:endParaRPr lang="en-US" dirty="0">
              <a:ea typeface="Calibri"/>
              <a:cs typeface="Calibri"/>
            </a:endParaRPr>
          </a:p>
        </p:txBody>
      </p:sp>
      <p:sp>
        <p:nvSpPr>
          <p:cNvPr id="7" name="TextBox 6">
            <a:extLst>
              <a:ext uri="{FF2B5EF4-FFF2-40B4-BE49-F238E27FC236}">
                <a16:creationId xmlns:a16="http://schemas.microsoft.com/office/drawing/2014/main" id="{094CC8F9-389F-9100-B083-0A6636474AF2}"/>
              </a:ext>
            </a:extLst>
          </p:cNvPr>
          <p:cNvSpPr txBox="1"/>
          <p:nvPr/>
        </p:nvSpPr>
        <p:spPr>
          <a:xfrm>
            <a:off x="7002887" y="6211372"/>
            <a:ext cx="2857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Calibri" panose="020F0502020204030204"/>
                <a:cs typeface="Calibri" panose="020F0502020204030204"/>
              </a:rPr>
              <a:t>Airbus A380</a:t>
            </a:r>
          </a:p>
        </p:txBody>
      </p:sp>
      <p:pic>
        <p:nvPicPr>
          <p:cNvPr id="10" name="Picture 9" descr="A close up of a plane&#10;&#10;Description automatically generated">
            <a:extLst>
              <a:ext uri="{FF2B5EF4-FFF2-40B4-BE49-F238E27FC236}">
                <a16:creationId xmlns:a16="http://schemas.microsoft.com/office/drawing/2014/main" id="{8ADA7CE8-EC03-5B52-6A50-2E4AD1A7A533}"/>
              </a:ext>
            </a:extLst>
          </p:cNvPr>
          <p:cNvPicPr>
            <a:picLocks noChangeAspect="1"/>
          </p:cNvPicPr>
          <p:nvPr/>
        </p:nvPicPr>
        <p:blipFill>
          <a:blip r:embed="rId2"/>
          <a:stretch>
            <a:fillRect/>
          </a:stretch>
        </p:blipFill>
        <p:spPr>
          <a:xfrm>
            <a:off x="6095665" y="2160365"/>
            <a:ext cx="4529740" cy="3052426"/>
          </a:xfrm>
          <a:prstGeom prst="rect">
            <a:avLst/>
          </a:prstGeom>
        </p:spPr>
      </p:pic>
    </p:spTree>
    <p:extLst>
      <p:ext uri="{BB962C8B-B14F-4D97-AF65-F5344CB8AC3E}">
        <p14:creationId xmlns:p14="http://schemas.microsoft.com/office/powerpoint/2010/main" val="36738087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Nose Shape</vt:lpstr>
      <vt:lpstr>Rounded Noses</vt:lpstr>
      <vt:lpstr>Candidate 1 (Cessna Nose) </vt:lpstr>
      <vt:lpstr>Candidate 1</vt:lpstr>
      <vt:lpstr>Candidate 2 (Boeing 737)</vt:lpstr>
      <vt:lpstr>Candidate 2  </vt:lpstr>
      <vt:lpstr>Candidate 3 (Airbus A380)</vt:lpstr>
      <vt:lpstr>Candidate 3</vt:lpstr>
      <vt:lpstr>Candidate 4 (Bombardier Global 6000) </vt:lpstr>
      <vt:lpstr>Candidate 4</vt:lpstr>
      <vt:lpstr>Summary</vt:lpstr>
      <vt:lpstr>Order of Best Options</vt:lpstr>
      <vt:lpstr>Tandem Wings Design </vt:lpstr>
      <vt:lpstr>Tandem Wing Designs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896</cp:revision>
  <dcterms:created xsi:type="dcterms:W3CDTF">2023-09-26T00:55:02Z</dcterms:created>
  <dcterms:modified xsi:type="dcterms:W3CDTF">2023-10-15T23:23:49Z</dcterms:modified>
</cp:coreProperties>
</file>