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0" r:id="rId5"/>
    <p:sldId id="261" r:id="rId6"/>
    <p:sldId id="263"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E4B54-E2D6-D9E2-F232-A189D2FDE59C}" v="308" dt="2023-10-27T03:00:57.004"/>
    <p1510:client id="{39C6518E-D754-FFC0-F832-EE1F60BD509B}" v="10" dt="2023-10-25T19:47:01.319"/>
    <p1510:client id="{5E1BD49B-ED1D-E316-55DA-88DF24162BFF}" v="306" dt="2023-10-27T22:58:22.603"/>
    <p1510:client id="{8175378D-1683-0797-D652-3E2FEBA00AA4}" v="213" dt="2023-10-25T03:22:00.325"/>
    <p1510:client id="{8B8CA72E-DAF5-4A0F-BB33-73765230BCB6}" v="48" dt="2023-10-24T00:34:18.962"/>
    <p1510:client id="{CC7C4252-DB4C-7DE4-516D-D27211FCB714}" v="28" dt="2023-10-26T04:09:12.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trs.nasa.gov/citations/19930085051" TargetMode="External"/><Relationship Id="rId2" Type="http://schemas.openxmlformats.org/officeDocument/2006/relationships/hyperlink" Target="https://www.boldmethod.com/learn-to-fly/aircraft-systems/how-the-4-types-of-aircraft-flaps-work/"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47523406_Influence_of_a_slotted_flap_gap_size_on_the_aerodynamic_characteristics_of_a_light_aircraft_wing_at_taking_off_and_landing" TargetMode="External"/><Relationship Id="rId4" Type="http://schemas.openxmlformats.org/officeDocument/2006/relationships/hyperlink" Target="https://www.timetravelair.com/techlibrary/FANASA%20-%20Comparison%20of%20Aerodynamic%20Characteristics%20of%20Double%20Slotted%20and%20Single%20Slotted%20Inverting%20Flaps.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854"/>
            <a:ext cx="9144000" cy="2387600"/>
          </a:xfrm>
        </p:spPr>
        <p:txBody>
          <a:bodyPr/>
          <a:lstStyle/>
          <a:p>
            <a:r>
              <a:rPr lang="en-US" dirty="0">
                <a:latin typeface="Times New Roman"/>
                <a:ea typeface="Calibri Light"/>
                <a:cs typeface="Calibri Light"/>
              </a:rPr>
              <a:t>Plain Flaps vs Slotted Flaps</a:t>
            </a:r>
            <a:endParaRPr lang="en-US" dirty="0">
              <a:latin typeface="Times New Roman"/>
              <a:cs typeface="Times New Roman"/>
            </a:endParaRPr>
          </a:p>
        </p:txBody>
      </p:sp>
      <p:sp>
        <p:nvSpPr>
          <p:cNvPr id="3" name="Subtitle 2"/>
          <p:cNvSpPr>
            <a:spLocks noGrp="1"/>
          </p:cNvSpPr>
          <p:nvPr>
            <p:ph type="subTitle" idx="1"/>
          </p:nvPr>
        </p:nvSpPr>
        <p:spPr>
          <a:xfrm>
            <a:off x="1524000" y="6108907"/>
            <a:ext cx="9144000" cy="1655762"/>
          </a:xfrm>
        </p:spPr>
        <p:txBody>
          <a:bodyPr vert="horz" lIns="91440" tIns="45720" rIns="91440" bIns="45720" rtlCol="0" anchor="t">
            <a:normAutofit/>
          </a:bodyPr>
          <a:lstStyle/>
          <a:p>
            <a:r>
              <a:rPr lang="en-US" sz="3200" dirty="0">
                <a:latin typeface="Times New Roman"/>
                <a:cs typeface="Times New Roman"/>
              </a:rPr>
              <a:t>Brandon Henry</a:t>
            </a:r>
            <a:endParaRPr lang="en-US" sz="3200">
              <a:cs typeface="Calibri"/>
            </a:endParaRPr>
          </a:p>
        </p:txBody>
      </p:sp>
      <p:pic>
        <p:nvPicPr>
          <p:cNvPr id="4" name="Picture 3" descr="A blue oval with red arrows and a blue oval with green arrows&#10;&#10;Description automatically generated">
            <a:extLst>
              <a:ext uri="{FF2B5EF4-FFF2-40B4-BE49-F238E27FC236}">
                <a16:creationId xmlns:a16="http://schemas.microsoft.com/office/drawing/2014/main" id="{A4A09552-C352-74D5-FFCF-53DC206E2741}"/>
              </a:ext>
            </a:extLst>
          </p:cNvPr>
          <p:cNvPicPr>
            <a:picLocks noChangeAspect="1"/>
          </p:cNvPicPr>
          <p:nvPr/>
        </p:nvPicPr>
        <p:blipFill>
          <a:blip r:embed="rId2"/>
          <a:stretch>
            <a:fillRect/>
          </a:stretch>
        </p:blipFill>
        <p:spPr>
          <a:xfrm>
            <a:off x="527878" y="2823361"/>
            <a:ext cx="11036851" cy="200640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DADD7-50F7-CA5C-E1AF-C2D436588D93}"/>
              </a:ext>
            </a:extLst>
          </p:cNvPr>
          <p:cNvSpPr>
            <a:spLocks noGrp="1"/>
          </p:cNvSpPr>
          <p:nvPr>
            <p:ph idx="1"/>
          </p:nvPr>
        </p:nvSpPr>
        <p:spPr>
          <a:xfrm>
            <a:off x="838200" y="1549538"/>
            <a:ext cx="10515600" cy="4351338"/>
          </a:xfrm>
        </p:spPr>
        <p:txBody>
          <a:bodyPr vert="horz" lIns="91440" tIns="45720" rIns="91440" bIns="45720" rtlCol="0" anchor="t">
            <a:normAutofit/>
          </a:bodyPr>
          <a:lstStyle/>
          <a:p>
            <a:pPr marL="0" indent="0">
              <a:buNone/>
            </a:pPr>
            <a:r>
              <a:rPr lang="en-US" dirty="0">
                <a:latin typeface="Times New Roman"/>
                <a:cs typeface="Times New Roman"/>
              </a:rPr>
              <a:t>Slotted flaps are an option for the plane, because this design allows high air pressure to flow through the slot, which adds "energy to the wing's boundary layer, delays airflow separation, and produces less drag" </a:t>
            </a:r>
            <a:endParaRPr lang="en-US" dirty="0">
              <a:ea typeface="Calibri" panose="020F0502020204030204"/>
              <a:cs typeface="Calibri" panose="020F0502020204030204"/>
            </a:endParaRPr>
          </a:p>
        </p:txBody>
      </p:sp>
      <p:sp>
        <p:nvSpPr>
          <p:cNvPr id="2" name="TextBox 1">
            <a:extLst>
              <a:ext uri="{FF2B5EF4-FFF2-40B4-BE49-F238E27FC236}">
                <a16:creationId xmlns:a16="http://schemas.microsoft.com/office/drawing/2014/main" id="{9836E200-221E-5831-6591-38462FFB0FD1}"/>
              </a:ext>
            </a:extLst>
          </p:cNvPr>
          <p:cNvSpPr txBox="1"/>
          <p:nvPr/>
        </p:nvSpPr>
        <p:spPr>
          <a:xfrm>
            <a:off x="800652" y="565978"/>
            <a:ext cx="105741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latin typeface="Times New Roman"/>
                <a:cs typeface="Times New Roman"/>
              </a:rPr>
              <a:t>Background</a:t>
            </a:r>
            <a:endParaRPr lang="en-US" sz="4400" dirty="0"/>
          </a:p>
        </p:txBody>
      </p:sp>
      <p:pic>
        <p:nvPicPr>
          <p:cNvPr id="4" name="Picture 3" descr="A diagram of a plane&#10;&#10;Description automatically generated">
            <a:extLst>
              <a:ext uri="{FF2B5EF4-FFF2-40B4-BE49-F238E27FC236}">
                <a16:creationId xmlns:a16="http://schemas.microsoft.com/office/drawing/2014/main" id="{A318F535-0043-2A87-74B8-AAF914591C4D}"/>
              </a:ext>
            </a:extLst>
          </p:cNvPr>
          <p:cNvPicPr>
            <a:picLocks noChangeAspect="1"/>
          </p:cNvPicPr>
          <p:nvPr/>
        </p:nvPicPr>
        <p:blipFill>
          <a:blip r:embed="rId2"/>
          <a:stretch>
            <a:fillRect/>
          </a:stretch>
        </p:blipFill>
        <p:spPr>
          <a:xfrm>
            <a:off x="2802834" y="3277656"/>
            <a:ext cx="6829286" cy="3339647"/>
          </a:xfrm>
          <a:prstGeom prst="rect">
            <a:avLst/>
          </a:prstGeom>
        </p:spPr>
      </p:pic>
    </p:spTree>
    <p:extLst>
      <p:ext uri="{BB962C8B-B14F-4D97-AF65-F5344CB8AC3E}">
        <p14:creationId xmlns:p14="http://schemas.microsoft.com/office/powerpoint/2010/main" val="259858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8D86-E3DA-1AC7-CDEF-15F371ADA183}"/>
              </a:ext>
            </a:extLst>
          </p:cNvPr>
          <p:cNvSpPr>
            <a:spLocks noGrp="1"/>
          </p:cNvSpPr>
          <p:nvPr>
            <p:ph type="title"/>
          </p:nvPr>
        </p:nvSpPr>
        <p:spPr/>
        <p:txBody>
          <a:bodyPr/>
          <a:lstStyle/>
          <a:p>
            <a:r>
              <a:rPr lang="en-US" dirty="0">
                <a:latin typeface="Times New Roman"/>
                <a:cs typeface="Times New Roman"/>
              </a:rPr>
              <a:t>Comparisons (Plain vs. Slotted)</a:t>
            </a:r>
            <a:endParaRPr lang="en-US" dirty="0"/>
          </a:p>
        </p:txBody>
      </p:sp>
      <p:pic>
        <p:nvPicPr>
          <p:cNvPr id="4" name="Content Placeholder 3" descr="A graph with lines and numbers&#10;&#10;Description automatically generated">
            <a:extLst>
              <a:ext uri="{FF2B5EF4-FFF2-40B4-BE49-F238E27FC236}">
                <a16:creationId xmlns:a16="http://schemas.microsoft.com/office/drawing/2014/main" id="{D82AD66B-6BAC-1D66-20CC-7633397F6F45}"/>
              </a:ext>
            </a:extLst>
          </p:cNvPr>
          <p:cNvPicPr>
            <a:picLocks noGrp="1" noChangeAspect="1"/>
          </p:cNvPicPr>
          <p:nvPr>
            <p:ph idx="1"/>
          </p:nvPr>
        </p:nvPicPr>
        <p:blipFill>
          <a:blip r:embed="rId2"/>
          <a:stretch>
            <a:fillRect/>
          </a:stretch>
        </p:blipFill>
        <p:spPr>
          <a:xfrm>
            <a:off x="5199938" y="1383886"/>
            <a:ext cx="6772732" cy="4837251"/>
          </a:xfrm>
        </p:spPr>
      </p:pic>
      <p:sp>
        <p:nvSpPr>
          <p:cNvPr id="5" name="TextBox 4">
            <a:extLst>
              <a:ext uri="{FF2B5EF4-FFF2-40B4-BE49-F238E27FC236}">
                <a16:creationId xmlns:a16="http://schemas.microsoft.com/office/drawing/2014/main" id="{C7EA7C6A-BE75-0F6B-AC4F-A1369458A79A}"/>
              </a:ext>
            </a:extLst>
          </p:cNvPr>
          <p:cNvSpPr txBox="1"/>
          <p:nvPr/>
        </p:nvSpPr>
        <p:spPr>
          <a:xfrm>
            <a:off x="621195" y="1932608"/>
            <a:ext cx="45140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 Plain Flaps produce a higher drag compared to the slotted flaps at a shallower angle of deflection, while also producing left lift</a:t>
            </a:r>
          </a:p>
        </p:txBody>
      </p:sp>
      <p:pic>
        <p:nvPicPr>
          <p:cNvPr id="6" name="Picture 5" descr="A diagram of a flap deflection&#10;&#10;Description automatically generated">
            <a:extLst>
              <a:ext uri="{FF2B5EF4-FFF2-40B4-BE49-F238E27FC236}">
                <a16:creationId xmlns:a16="http://schemas.microsoft.com/office/drawing/2014/main" id="{D93EB8D2-3CE8-F18D-887B-5A77FDF1D0C5}"/>
              </a:ext>
            </a:extLst>
          </p:cNvPr>
          <p:cNvPicPr>
            <a:picLocks noChangeAspect="1"/>
          </p:cNvPicPr>
          <p:nvPr/>
        </p:nvPicPr>
        <p:blipFill>
          <a:blip r:embed="rId3"/>
          <a:stretch>
            <a:fillRect/>
          </a:stretch>
        </p:blipFill>
        <p:spPr>
          <a:xfrm>
            <a:off x="218661" y="3431922"/>
            <a:ext cx="4918764" cy="2920680"/>
          </a:xfrm>
          <a:prstGeom prst="rect">
            <a:avLst/>
          </a:prstGeom>
        </p:spPr>
      </p:pic>
    </p:spTree>
    <p:extLst>
      <p:ext uri="{BB962C8B-B14F-4D97-AF65-F5344CB8AC3E}">
        <p14:creationId xmlns:p14="http://schemas.microsoft.com/office/powerpoint/2010/main" val="62254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06560-F53D-1FE3-8938-C896DAE56629}"/>
              </a:ext>
            </a:extLst>
          </p:cNvPr>
          <p:cNvSpPr>
            <a:spLocks noGrp="1"/>
          </p:cNvSpPr>
          <p:nvPr>
            <p:ph type="title"/>
          </p:nvPr>
        </p:nvSpPr>
        <p:spPr>
          <a:xfrm>
            <a:off x="457201" y="412454"/>
            <a:ext cx="2381250" cy="2101850"/>
          </a:xfrm>
        </p:spPr>
        <p:txBody>
          <a:bodyPr>
            <a:normAutofit/>
          </a:bodyPr>
          <a:lstStyle/>
          <a:p>
            <a:r>
              <a:rPr lang="en-US" sz="3200" dirty="0">
                <a:latin typeface="Times New Roman"/>
                <a:cs typeface="Calibri Light"/>
              </a:rPr>
              <a:t>Types of Slotted Flaps</a:t>
            </a:r>
            <a:endParaRPr lang="en-US" sz="3200" dirty="0">
              <a:ea typeface="Calibri Light"/>
              <a:cs typeface="Calibri Light" panose="020F0302020204030204"/>
            </a:endParaRPr>
          </a:p>
        </p:txBody>
      </p:sp>
      <p:sp>
        <p:nvSpPr>
          <p:cNvPr id="12" name="Rectangle 11">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327568D-B2DB-AFE3-12A0-B63134DE56AE}"/>
              </a:ext>
            </a:extLst>
          </p:cNvPr>
          <p:cNvSpPr>
            <a:spLocks noGrp="1"/>
          </p:cNvSpPr>
          <p:nvPr>
            <p:ph idx="1"/>
          </p:nvPr>
        </p:nvSpPr>
        <p:spPr>
          <a:xfrm>
            <a:off x="3157538" y="412454"/>
            <a:ext cx="3243262" cy="2101850"/>
          </a:xfrm>
        </p:spPr>
        <p:txBody>
          <a:bodyPr vert="horz" lIns="91440" tIns="45720" rIns="91440" bIns="45720" rtlCol="0" anchor="ctr">
            <a:noAutofit/>
          </a:bodyPr>
          <a:lstStyle/>
          <a:p>
            <a:pPr marL="0" indent="0">
              <a:buNone/>
            </a:pPr>
            <a:r>
              <a:rPr lang="en-US" sz="2000" dirty="0">
                <a:latin typeface="Times New Roman"/>
                <a:cs typeface="Times New Roman"/>
              </a:rPr>
              <a:t>Slots can vary based on the spacing between the slots. The difference the between the spacing of the slots is nominal/insignificant. There is another variation of slotted flaps called "Fowler Flaps" which add another slot further down on the airfoil  </a:t>
            </a:r>
          </a:p>
        </p:txBody>
      </p:sp>
      <p:pic>
        <p:nvPicPr>
          <p:cNvPr id="5" name="Picture 4">
            <a:extLst>
              <a:ext uri="{FF2B5EF4-FFF2-40B4-BE49-F238E27FC236}">
                <a16:creationId xmlns:a16="http://schemas.microsoft.com/office/drawing/2014/main" id="{A1650FDB-72CA-60B0-8ECA-AE5931031BE5}"/>
              </a:ext>
            </a:extLst>
          </p:cNvPr>
          <p:cNvPicPr>
            <a:picLocks noChangeAspect="1"/>
          </p:cNvPicPr>
          <p:nvPr/>
        </p:nvPicPr>
        <p:blipFill rotWithShape="1">
          <a:blip r:embed="rId2"/>
          <a:srcRect l="1014" r="12787" b="2"/>
          <a:stretch/>
        </p:blipFill>
        <p:spPr>
          <a:xfrm>
            <a:off x="209846" y="3070064"/>
            <a:ext cx="5881738" cy="3578110"/>
          </a:xfrm>
          <a:prstGeom prst="rect">
            <a:avLst/>
          </a:prstGeom>
        </p:spPr>
      </p:pic>
      <p:pic>
        <p:nvPicPr>
          <p:cNvPr id="6" name="Picture 5" descr="A graph paper with lines and numbers&#10;&#10;Description automatically generated">
            <a:extLst>
              <a:ext uri="{FF2B5EF4-FFF2-40B4-BE49-F238E27FC236}">
                <a16:creationId xmlns:a16="http://schemas.microsoft.com/office/drawing/2014/main" id="{0CFC6726-2B66-6D7C-33E9-38B6245625CF}"/>
              </a:ext>
            </a:extLst>
          </p:cNvPr>
          <p:cNvPicPr>
            <a:picLocks noChangeAspect="1"/>
          </p:cNvPicPr>
          <p:nvPr/>
        </p:nvPicPr>
        <p:blipFill>
          <a:blip r:embed="rId3"/>
          <a:stretch>
            <a:fillRect/>
          </a:stretch>
        </p:blipFill>
        <p:spPr>
          <a:xfrm>
            <a:off x="6612835" y="104440"/>
            <a:ext cx="5128591" cy="6649120"/>
          </a:xfrm>
          <a:prstGeom prst="rect">
            <a:avLst/>
          </a:prstGeom>
        </p:spPr>
      </p:pic>
    </p:spTree>
    <p:extLst>
      <p:ext uri="{BB962C8B-B14F-4D97-AF65-F5344CB8AC3E}">
        <p14:creationId xmlns:p14="http://schemas.microsoft.com/office/powerpoint/2010/main" val="4280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C02C-AC64-8D63-2A0D-537A9EDD10E3}"/>
              </a:ext>
            </a:extLst>
          </p:cNvPr>
          <p:cNvSpPr>
            <a:spLocks noGrp="1"/>
          </p:cNvSpPr>
          <p:nvPr>
            <p:ph type="title"/>
          </p:nvPr>
        </p:nvSpPr>
        <p:spPr>
          <a:xfrm>
            <a:off x="120374" y="89038"/>
            <a:ext cx="10515600" cy="1325563"/>
          </a:xfrm>
        </p:spPr>
        <p:txBody>
          <a:bodyPr/>
          <a:lstStyle/>
          <a:p>
            <a:r>
              <a:rPr lang="en-US" dirty="0">
                <a:latin typeface="Times New Roman"/>
                <a:cs typeface="Times New Roman"/>
              </a:rPr>
              <a:t>Comparisons (Fowler vs. Slotted)</a:t>
            </a:r>
            <a:endParaRPr lang="en-US" dirty="0"/>
          </a:p>
        </p:txBody>
      </p:sp>
      <p:pic>
        <p:nvPicPr>
          <p:cNvPr id="7" name="Content Placeholder 6" descr="A graph on a graph paper&#10;&#10;Description automatically generated">
            <a:extLst>
              <a:ext uri="{FF2B5EF4-FFF2-40B4-BE49-F238E27FC236}">
                <a16:creationId xmlns:a16="http://schemas.microsoft.com/office/drawing/2014/main" id="{D8FDC26D-869D-DEC8-D186-9BB35A9BB4A8}"/>
              </a:ext>
            </a:extLst>
          </p:cNvPr>
          <p:cNvPicPr>
            <a:picLocks noGrp="1" noChangeAspect="1"/>
          </p:cNvPicPr>
          <p:nvPr>
            <p:ph idx="1"/>
          </p:nvPr>
        </p:nvPicPr>
        <p:blipFill>
          <a:blip r:embed="rId2"/>
          <a:stretch>
            <a:fillRect/>
          </a:stretch>
        </p:blipFill>
        <p:spPr>
          <a:xfrm>
            <a:off x="7840581" y="91800"/>
            <a:ext cx="4152922" cy="6681510"/>
          </a:xfrm>
        </p:spPr>
      </p:pic>
      <p:sp>
        <p:nvSpPr>
          <p:cNvPr id="8" name="TextBox 7">
            <a:extLst>
              <a:ext uri="{FF2B5EF4-FFF2-40B4-BE49-F238E27FC236}">
                <a16:creationId xmlns:a16="http://schemas.microsoft.com/office/drawing/2014/main" id="{90DA727E-BDFC-E96E-FA97-AE7EA9C08148}"/>
              </a:ext>
            </a:extLst>
          </p:cNvPr>
          <p:cNvSpPr txBox="1"/>
          <p:nvPr/>
        </p:nvSpPr>
        <p:spPr>
          <a:xfrm>
            <a:off x="372716" y="1256195"/>
            <a:ext cx="71092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Times New Roman"/>
                <a:cs typeface="Times New Roman"/>
              </a:rPr>
              <a:t>The Fowler Flap produces the most lift with the shallowest Flap deflection</a:t>
            </a:r>
            <a:endParaRPr lang="en-US" sz="2400">
              <a:cs typeface="Calibri"/>
            </a:endParaRPr>
          </a:p>
        </p:txBody>
      </p:sp>
      <p:pic>
        <p:nvPicPr>
          <p:cNvPr id="10" name="Picture 9" descr="A black line with red text&#10;&#10;Description automatically generated">
            <a:extLst>
              <a:ext uri="{FF2B5EF4-FFF2-40B4-BE49-F238E27FC236}">
                <a16:creationId xmlns:a16="http://schemas.microsoft.com/office/drawing/2014/main" id="{54A3EE45-9BA5-0BBD-26EF-83BACAE7F060}"/>
              </a:ext>
            </a:extLst>
          </p:cNvPr>
          <p:cNvPicPr>
            <a:picLocks noChangeAspect="1"/>
          </p:cNvPicPr>
          <p:nvPr/>
        </p:nvPicPr>
        <p:blipFill>
          <a:blip r:embed="rId3"/>
          <a:stretch>
            <a:fillRect/>
          </a:stretch>
        </p:blipFill>
        <p:spPr>
          <a:xfrm>
            <a:off x="1165293" y="3619916"/>
            <a:ext cx="4615759" cy="2102953"/>
          </a:xfrm>
          <a:prstGeom prst="rect">
            <a:avLst/>
          </a:prstGeom>
        </p:spPr>
      </p:pic>
      <p:sp>
        <p:nvSpPr>
          <p:cNvPr id="11" name="TextBox 10">
            <a:extLst>
              <a:ext uri="{FF2B5EF4-FFF2-40B4-BE49-F238E27FC236}">
                <a16:creationId xmlns:a16="http://schemas.microsoft.com/office/drawing/2014/main" id="{7551A43C-1DF2-31B9-5831-8395030AC8C5}"/>
              </a:ext>
            </a:extLst>
          </p:cNvPr>
          <p:cNvSpPr txBox="1"/>
          <p:nvPr/>
        </p:nvSpPr>
        <p:spPr>
          <a:xfrm>
            <a:off x="1082260" y="5933108"/>
            <a:ext cx="4514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Calibri"/>
              </a:rPr>
              <a:t>Flap Deflection = Angle of tail </a:t>
            </a:r>
            <a:endParaRPr lang="en-US" dirty="0">
              <a:latin typeface="Times New Roman"/>
              <a:cs typeface="Times New Roman"/>
            </a:endParaRPr>
          </a:p>
        </p:txBody>
      </p:sp>
    </p:spTree>
    <p:extLst>
      <p:ext uri="{BB962C8B-B14F-4D97-AF65-F5344CB8AC3E}">
        <p14:creationId xmlns:p14="http://schemas.microsoft.com/office/powerpoint/2010/main" val="203057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F5A2-DC8C-5FF7-D4C4-ACD167355D50}"/>
              </a:ext>
            </a:extLst>
          </p:cNvPr>
          <p:cNvSpPr>
            <a:spLocks noGrp="1"/>
          </p:cNvSpPr>
          <p:nvPr>
            <p:ph type="title"/>
          </p:nvPr>
        </p:nvSpPr>
        <p:spPr/>
        <p:txBody>
          <a:bodyPr/>
          <a:lstStyle/>
          <a:p>
            <a:r>
              <a:rPr lang="en-US" dirty="0">
                <a:latin typeface="Times New Roman"/>
                <a:cs typeface="Times New Roman"/>
              </a:rPr>
              <a:t>Conclusions</a:t>
            </a:r>
            <a:endParaRPr lang="en-US" dirty="0"/>
          </a:p>
        </p:txBody>
      </p:sp>
      <p:sp>
        <p:nvSpPr>
          <p:cNvPr id="3" name="Content Placeholder 2">
            <a:extLst>
              <a:ext uri="{FF2B5EF4-FFF2-40B4-BE49-F238E27FC236}">
                <a16:creationId xmlns:a16="http://schemas.microsoft.com/office/drawing/2014/main" id="{98DAA999-2974-37A1-BFD9-C59AC056D818}"/>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Calibri" panose="020F0502020204030204"/>
              </a:rPr>
              <a:t>In order of best performance we should consider:</a:t>
            </a:r>
            <a:endParaRPr lang="en-US" dirty="0">
              <a:latin typeface="Calibri" panose="020F0502020204030204"/>
              <a:cs typeface="Calibri" panose="020F0502020204030204"/>
            </a:endParaRPr>
          </a:p>
          <a:p>
            <a:pPr marL="971550" lvl="1" indent="-514350">
              <a:buAutoNum type="arabicPeriod"/>
            </a:pPr>
            <a:r>
              <a:rPr lang="en-US" u="sng" dirty="0">
                <a:highlight>
                  <a:srgbClr val="00FF00"/>
                </a:highlight>
                <a:latin typeface="Times New Roman"/>
                <a:cs typeface="Calibri" panose="020F0502020204030204"/>
              </a:rPr>
              <a:t>Fowler Flaps specifically</a:t>
            </a:r>
            <a:r>
              <a:rPr lang="en-US" dirty="0">
                <a:highlight>
                  <a:srgbClr val="00FF00"/>
                </a:highlight>
                <a:latin typeface="Times New Roman"/>
                <a:cs typeface="Calibri" panose="020F0502020204030204"/>
              </a:rPr>
              <a:t> for its best lift to drag ratio</a:t>
            </a:r>
          </a:p>
          <a:p>
            <a:pPr marL="971550" lvl="1" indent="-514350">
              <a:buAutoNum type="arabicPeriod"/>
            </a:pPr>
            <a:r>
              <a:rPr lang="en-US" u="sng" dirty="0">
                <a:latin typeface="Times New Roman"/>
                <a:cs typeface="Calibri" panose="020F0502020204030204"/>
              </a:rPr>
              <a:t>Slotted Flaps</a:t>
            </a:r>
            <a:r>
              <a:rPr lang="en-US" dirty="0">
                <a:latin typeface="Times New Roman"/>
                <a:cs typeface="Calibri" panose="020F0502020204030204"/>
              </a:rPr>
              <a:t> are still a great runner-up option they just don't perform as well as Fowlers</a:t>
            </a:r>
          </a:p>
          <a:p>
            <a:pPr marL="971550" lvl="1" indent="-514350">
              <a:buAutoNum type="arabicPeriod"/>
            </a:pPr>
            <a:r>
              <a:rPr lang="en-US" u="sng" dirty="0">
                <a:latin typeface="Times New Roman"/>
                <a:cs typeface="Calibri" panose="020F0502020204030204"/>
              </a:rPr>
              <a:t>Plain Flap</a:t>
            </a:r>
            <a:r>
              <a:rPr lang="en-US" dirty="0">
                <a:latin typeface="Times New Roman"/>
                <a:cs typeface="Calibri" panose="020F0502020204030204"/>
              </a:rPr>
              <a:t> is still a reliable option for flap design, it just will not excel in producing lift compared to the other options </a:t>
            </a:r>
            <a:endParaRPr lang="en-US" dirty="0"/>
          </a:p>
        </p:txBody>
      </p:sp>
    </p:spTree>
    <p:extLst>
      <p:ext uri="{BB962C8B-B14F-4D97-AF65-F5344CB8AC3E}">
        <p14:creationId xmlns:p14="http://schemas.microsoft.com/office/powerpoint/2010/main" val="327618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CB19-6189-BED8-7C46-2E2A32C19145}"/>
              </a:ext>
            </a:extLst>
          </p:cNvPr>
          <p:cNvSpPr>
            <a:spLocks noGrp="1"/>
          </p:cNvSpPr>
          <p:nvPr>
            <p:ph type="title"/>
          </p:nvPr>
        </p:nvSpPr>
        <p:spPr/>
        <p:txBody>
          <a:bodyPr/>
          <a:lstStyle/>
          <a:p>
            <a:r>
              <a:rPr lang="en-US" dirty="0">
                <a:latin typeface="Times New Roman"/>
                <a:cs typeface="Times New Roman"/>
              </a:rPr>
              <a:t>References</a:t>
            </a:r>
            <a:endParaRPr lang="en-US" dirty="0"/>
          </a:p>
        </p:txBody>
      </p:sp>
      <p:sp>
        <p:nvSpPr>
          <p:cNvPr id="3" name="Content Placeholder 2">
            <a:extLst>
              <a:ext uri="{FF2B5EF4-FFF2-40B4-BE49-F238E27FC236}">
                <a16:creationId xmlns:a16="http://schemas.microsoft.com/office/drawing/2014/main" id="{3D7E9F68-1DBD-38AA-4587-EAF09F5D3220}"/>
              </a:ext>
            </a:extLst>
          </p:cNvPr>
          <p:cNvSpPr>
            <a:spLocks noGrp="1"/>
          </p:cNvSpPr>
          <p:nvPr>
            <p:ph idx="1"/>
          </p:nvPr>
        </p:nvSpPr>
        <p:spPr/>
        <p:txBody>
          <a:bodyPr vert="horz" lIns="91440" tIns="45720" rIns="91440" bIns="45720" rtlCol="0" anchor="t">
            <a:normAutofit/>
          </a:bodyPr>
          <a:lstStyle/>
          <a:p>
            <a:r>
              <a:rPr lang="en-US" sz="1800" dirty="0">
                <a:latin typeface="Times New Roman"/>
                <a:ea typeface="+mn-lt"/>
                <a:cs typeface="+mn-lt"/>
                <a:hlinkClick r:id="rId2"/>
              </a:rPr>
              <a:t>https://www.boldmethod.com/learn-to-fly/aircraft-systems/how-the-4-types-of-aircraft-flaps-work/</a:t>
            </a:r>
            <a:endParaRPr lang="en-US" sz="1800">
              <a:latin typeface="Times New Roman"/>
              <a:ea typeface="+mn-lt"/>
              <a:cs typeface="Times New Roman"/>
            </a:endParaRPr>
          </a:p>
          <a:p>
            <a:r>
              <a:rPr lang="en-US" sz="1800" dirty="0">
                <a:latin typeface="Times New Roman"/>
                <a:ea typeface="+mn-lt"/>
                <a:cs typeface="+mn-lt"/>
                <a:hlinkClick r:id="rId3"/>
              </a:rPr>
              <a:t>https://ntrs.nasa.gov/citations/19930085051</a:t>
            </a:r>
            <a:endParaRPr lang="en-US" sz="1800">
              <a:latin typeface="Times New Roman"/>
              <a:ea typeface="+mn-lt"/>
              <a:cs typeface="+mn-lt"/>
            </a:endParaRPr>
          </a:p>
          <a:p>
            <a:r>
              <a:rPr lang="en-US" sz="1800" dirty="0">
                <a:latin typeface="Times New Roman"/>
                <a:ea typeface="+mn-lt"/>
                <a:cs typeface="+mn-lt"/>
                <a:hlinkClick r:id="rId4"/>
              </a:rPr>
              <a:t>https://www.timetravelair.com/techlibrary/FANASA%20-%20Comparison%20of%20Aerodynamic%20Characteristics%20of%20Double%20Slotted%20and%20Single%20Slotted%20Inverting%20Flaps.pdf</a:t>
            </a:r>
            <a:endParaRPr lang="en-US" sz="1800">
              <a:latin typeface="Times New Roman"/>
              <a:ea typeface="+mn-lt"/>
              <a:cs typeface="+mn-lt"/>
            </a:endParaRPr>
          </a:p>
          <a:p>
            <a:r>
              <a:rPr lang="en-US" sz="1800" dirty="0">
                <a:latin typeface="Times New Roman"/>
                <a:ea typeface="+mn-lt"/>
                <a:cs typeface="+mn-lt"/>
                <a:hlinkClick r:id="rId5"/>
              </a:rPr>
              <a:t>https://www.researchgate.net/publication/347523406_Influence_of_a_slotted_flap_gap_size_on_the_aerodynamic_characteristics_of_a_light_aircraft_wing_at_taking_off_and_landing</a:t>
            </a:r>
            <a:endParaRPr lang="en-US" sz="1800">
              <a:latin typeface="Times New Roman"/>
              <a:ea typeface="Calibri"/>
              <a:cs typeface="Calibri"/>
            </a:endParaRPr>
          </a:p>
          <a:p>
            <a:endParaRPr lang="en-US" dirty="0">
              <a:latin typeface="Calibri"/>
              <a:ea typeface="Calibri"/>
              <a:cs typeface="Calibri"/>
            </a:endParaRPr>
          </a:p>
          <a:p>
            <a:endParaRPr lang="en-US" dirty="0">
              <a:latin typeface="Calibri"/>
              <a:ea typeface="Calibri"/>
              <a:cs typeface="Calibri"/>
            </a:endParaRPr>
          </a:p>
          <a:p>
            <a:endParaRPr lang="en-US" dirty="0">
              <a:latin typeface="Calibri"/>
              <a:ea typeface="Calibri"/>
              <a:cs typeface="Calibri"/>
            </a:endParaRPr>
          </a:p>
          <a:p>
            <a:endParaRPr lang="en-US" dirty="0">
              <a:latin typeface="Calibri"/>
              <a:ea typeface="Calibri"/>
              <a:cs typeface="Calibri"/>
            </a:endParaRPr>
          </a:p>
        </p:txBody>
      </p:sp>
    </p:spTree>
    <p:extLst>
      <p:ext uri="{BB962C8B-B14F-4D97-AF65-F5344CB8AC3E}">
        <p14:creationId xmlns:p14="http://schemas.microsoft.com/office/powerpoint/2010/main" val="73287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0C23-F695-F60B-7274-0BA9A18CE0D2}"/>
              </a:ext>
            </a:extLst>
          </p:cNvPr>
          <p:cNvSpPr>
            <a:spLocks noGrp="1"/>
          </p:cNvSpPr>
          <p:nvPr>
            <p:ph type="title"/>
          </p:nvPr>
        </p:nvSpPr>
        <p:spPr>
          <a:xfrm>
            <a:off x="407504" y="-198092"/>
            <a:ext cx="10515600" cy="1325563"/>
          </a:xfrm>
        </p:spPr>
        <p:txBody>
          <a:bodyPr/>
          <a:lstStyle/>
          <a:p>
            <a:r>
              <a:rPr lang="en-US" dirty="0">
                <a:latin typeface="Times New Roman"/>
                <a:cs typeface="Times New Roman"/>
              </a:rPr>
              <a:t>XFLR5 Foil Comparisons</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81FBED83-4A4C-53F2-320B-DCB907AE90A2}"/>
              </a:ext>
            </a:extLst>
          </p:cNvPr>
          <p:cNvPicPr>
            <a:picLocks noChangeAspect="1"/>
          </p:cNvPicPr>
          <p:nvPr/>
        </p:nvPicPr>
        <p:blipFill>
          <a:blip r:embed="rId2"/>
          <a:stretch>
            <a:fillRect/>
          </a:stretch>
        </p:blipFill>
        <p:spPr>
          <a:xfrm>
            <a:off x="450574" y="743019"/>
            <a:ext cx="10087110" cy="5902048"/>
          </a:xfrm>
          <a:prstGeom prst="rect">
            <a:avLst/>
          </a:prstGeom>
        </p:spPr>
      </p:pic>
      <p:sp>
        <p:nvSpPr>
          <p:cNvPr id="3" name="Content Placeholder 2">
            <a:extLst>
              <a:ext uri="{FF2B5EF4-FFF2-40B4-BE49-F238E27FC236}">
                <a16:creationId xmlns:a16="http://schemas.microsoft.com/office/drawing/2014/main" id="{A907E17D-9349-7F92-FE57-D2CAC8C74EC6}"/>
              </a:ext>
            </a:extLst>
          </p:cNvPr>
          <p:cNvSpPr>
            <a:spLocks noGrp="1"/>
          </p:cNvSpPr>
          <p:nvPr>
            <p:ph idx="1"/>
          </p:nvPr>
        </p:nvSpPr>
        <p:spPr>
          <a:xfrm>
            <a:off x="-2209800" y="5712930"/>
            <a:ext cx="10515600" cy="4351338"/>
          </a:xfrm>
        </p:spPr>
        <p:txBody>
          <a:bodyPr vert="horz" lIns="91440" tIns="45720" rIns="91440" bIns="45720" rtlCol="0" anchor="t">
            <a:normAutofit/>
          </a:bodyPr>
          <a:lstStyle/>
          <a:p>
            <a:pPr marL="0" indent="0" algn="ctr">
              <a:buNone/>
            </a:pPr>
            <a:r>
              <a:rPr lang="en-US" sz="1800" dirty="0">
                <a:solidFill>
                  <a:schemeClr val="bg1"/>
                </a:solidFill>
                <a:latin typeface="Times New Roman"/>
                <a:ea typeface="Calibri" panose="020F0502020204030204"/>
                <a:cs typeface="Calibri" panose="020F0502020204030204"/>
              </a:rPr>
              <a:t>NACA 23012 is a slotted flap airfoil </a:t>
            </a:r>
            <a:r>
              <a:rPr lang="en-US" sz="1800" dirty="0">
                <a:latin typeface="Times New Roman"/>
                <a:ea typeface="Calibri" panose="020F0502020204030204"/>
                <a:cs typeface="Calibri" panose="020F0502020204030204"/>
              </a:rPr>
              <a:t> </a:t>
            </a:r>
            <a:r>
              <a:rPr lang="en-US" sz="1800" dirty="0">
                <a:highlight>
                  <a:srgbClr val="FF00FF"/>
                </a:highlight>
                <a:latin typeface="Times New Roman"/>
                <a:ea typeface="Calibri" panose="020F0502020204030204"/>
                <a:cs typeface="Calibri" panose="020F0502020204030204"/>
              </a:rPr>
              <a:t>(color)</a:t>
            </a:r>
            <a:endParaRPr lang="en-US" sz="1800">
              <a:ea typeface="Calibri"/>
              <a:cs typeface="Calibri"/>
            </a:endParaRPr>
          </a:p>
          <a:p>
            <a:pPr marL="0" indent="0" algn="ctr">
              <a:buNone/>
            </a:pPr>
            <a:r>
              <a:rPr lang="en-US" sz="1800" dirty="0">
                <a:solidFill>
                  <a:schemeClr val="bg1"/>
                </a:solidFill>
                <a:latin typeface="Times New Roman"/>
                <a:ea typeface="Calibri" panose="020F0502020204030204"/>
                <a:cs typeface="Calibri" panose="020F0502020204030204"/>
              </a:rPr>
              <a:t>NACA 8606 is a plain flap airfoil    </a:t>
            </a:r>
            <a:r>
              <a:rPr lang="en-US" sz="1800" dirty="0">
                <a:solidFill>
                  <a:srgbClr val="000000"/>
                </a:solidFill>
                <a:latin typeface="Times New Roman"/>
                <a:ea typeface="Calibri" panose="020F0502020204030204"/>
                <a:cs typeface="Calibri" panose="020F0502020204030204"/>
              </a:rPr>
              <a:t>   </a:t>
            </a:r>
            <a:r>
              <a:rPr lang="en-US" sz="1800" dirty="0">
                <a:solidFill>
                  <a:srgbClr val="000000"/>
                </a:solidFill>
                <a:highlight>
                  <a:srgbClr val="00FF00"/>
                </a:highlight>
                <a:latin typeface="Times New Roman"/>
                <a:ea typeface="Calibri" panose="020F0502020204030204"/>
                <a:cs typeface="Calibri" panose="020F0502020204030204"/>
              </a:rPr>
              <a:t>(color)</a:t>
            </a:r>
          </a:p>
        </p:txBody>
      </p:sp>
    </p:spTree>
    <p:extLst>
      <p:ext uri="{BB962C8B-B14F-4D97-AF65-F5344CB8AC3E}">
        <p14:creationId xmlns:p14="http://schemas.microsoft.com/office/powerpoint/2010/main" val="273108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1</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Plain Flaps vs Slotted Flaps</vt:lpstr>
      <vt:lpstr>PowerPoint Presentation</vt:lpstr>
      <vt:lpstr>Comparisons (Plain vs. Slotted)</vt:lpstr>
      <vt:lpstr>Types of Slotted Flaps</vt:lpstr>
      <vt:lpstr>Comparisons (Fowler vs. Slotted)</vt:lpstr>
      <vt:lpstr>Conclusions</vt:lpstr>
      <vt:lpstr>References</vt:lpstr>
      <vt:lpstr>XFLR5 Foil Comparisons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266</cp:revision>
  <dcterms:created xsi:type="dcterms:W3CDTF">2023-10-24T00:26:18Z</dcterms:created>
  <dcterms:modified xsi:type="dcterms:W3CDTF">2023-10-28T02:31:27Z</dcterms:modified>
</cp:coreProperties>
</file>