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8" d="100"/>
          <a:sy n="98" d="100"/>
        </p:scale>
        <p:origin x="-648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A57C-3EBA-40C1-9071-8CC5E80F3BD3}" type="datetimeFigureOut">
              <a:rPr lang="de-DE" smtClean="0"/>
              <a:pPr/>
              <a:t>03.05.2012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B92D-1A4D-4510-98AF-B6FDCB2A012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A57C-3EBA-40C1-9071-8CC5E80F3BD3}" type="datetimeFigureOut">
              <a:rPr lang="de-DE" smtClean="0"/>
              <a:pPr/>
              <a:t>03.05.2012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B92D-1A4D-4510-98AF-B6FDCB2A012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A57C-3EBA-40C1-9071-8CC5E80F3BD3}" type="datetimeFigureOut">
              <a:rPr lang="de-DE" smtClean="0"/>
              <a:pPr/>
              <a:t>03.05.2012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B92D-1A4D-4510-98AF-B6FDCB2A012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A57C-3EBA-40C1-9071-8CC5E80F3BD3}" type="datetimeFigureOut">
              <a:rPr lang="de-DE" smtClean="0"/>
              <a:pPr/>
              <a:t>03.05.2012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B92D-1A4D-4510-98AF-B6FDCB2A012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A57C-3EBA-40C1-9071-8CC5E80F3BD3}" type="datetimeFigureOut">
              <a:rPr lang="de-DE" smtClean="0"/>
              <a:pPr/>
              <a:t>03.05.2012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B92D-1A4D-4510-98AF-B6FDCB2A012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A57C-3EBA-40C1-9071-8CC5E80F3BD3}" type="datetimeFigureOut">
              <a:rPr lang="de-DE" smtClean="0"/>
              <a:pPr/>
              <a:t>03.05.2012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B92D-1A4D-4510-98AF-B6FDCB2A012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A57C-3EBA-40C1-9071-8CC5E80F3BD3}" type="datetimeFigureOut">
              <a:rPr lang="de-DE" smtClean="0"/>
              <a:pPr/>
              <a:t>03.05.2012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B92D-1A4D-4510-98AF-B6FDCB2A012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A57C-3EBA-40C1-9071-8CC5E80F3BD3}" type="datetimeFigureOut">
              <a:rPr lang="de-DE" smtClean="0"/>
              <a:pPr/>
              <a:t>03.05.2012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B92D-1A4D-4510-98AF-B6FDCB2A012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A57C-3EBA-40C1-9071-8CC5E80F3BD3}" type="datetimeFigureOut">
              <a:rPr lang="de-DE" smtClean="0"/>
              <a:pPr/>
              <a:t>03.05.2012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B92D-1A4D-4510-98AF-B6FDCB2A012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A57C-3EBA-40C1-9071-8CC5E80F3BD3}" type="datetimeFigureOut">
              <a:rPr lang="de-DE" smtClean="0"/>
              <a:pPr/>
              <a:t>03.05.2012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B92D-1A4D-4510-98AF-B6FDCB2A012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A57C-3EBA-40C1-9071-8CC5E80F3BD3}" type="datetimeFigureOut">
              <a:rPr lang="de-DE" smtClean="0"/>
              <a:pPr/>
              <a:t>03.05.2012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B92D-1A4D-4510-98AF-B6FDCB2A012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8A57C-3EBA-40C1-9071-8CC5E80F3BD3}" type="datetimeFigureOut">
              <a:rPr lang="de-DE" smtClean="0"/>
              <a:pPr/>
              <a:t>03.05.2012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6B92D-1A4D-4510-98AF-B6FDCB2A012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179512" y="1556792"/>
            <a:ext cx="84969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539552" y="2060848"/>
            <a:ext cx="7920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395536" y="2564904"/>
            <a:ext cx="83529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188477" y="1363180"/>
            <a:ext cx="36004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0" name="Rechteck 9"/>
          <p:cNvSpPr/>
          <p:nvPr/>
        </p:nvSpPr>
        <p:spPr>
          <a:xfrm>
            <a:off x="188477" y="1862754"/>
            <a:ext cx="36004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1" name="Rechteck 10"/>
          <p:cNvSpPr/>
          <p:nvPr/>
        </p:nvSpPr>
        <p:spPr>
          <a:xfrm>
            <a:off x="179512" y="2366810"/>
            <a:ext cx="36004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0</a:t>
            </a:r>
            <a:endParaRPr lang="de-DE" b="1" dirty="0">
              <a:solidFill>
                <a:schemeClr val="tx1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827584" y="1363180"/>
            <a:ext cx="432048" cy="360040"/>
            <a:chOff x="755576" y="359551"/>
            <a:chExt cx="432048" cy="360040"/>
          </a:xfrm>
        </p:grpSpPr>
        <p:sp>
          <p:nvSpPr>
            <p:cNvPr id="8" name="Freihandform 7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827584" y="1862754"/>
            <a:ext cx="432048" cy="360040"/>
            <a:chOff x="755576" y="359551"/>
            <a:chExt cx="432048" cy="360040"/>
          </a:xfrm>
        </p:grpSpPr>
        <p:sp>
          <p:nvSpPr>
            <p:cNvPr id="15" name="Freihandform 14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1403648" y="1484784"/>
            <a:ext cx="288032" cy="1224136"/>
            <a:chOff x="1619672" y="620688"/>
            <a:chExt cx="288032" cy="1224136"/>
          </a:xfrm>
        </p:grpSpPr>
        <p:sp>
          <p:nvSpPr>
            <p:cNvPr id="17" name="Ellipse 16"/>
            <p:cNvSpPr/>
            <p:nvPr/>
          </p:nvSpPr>
          <p:spPr>
            <a:xfrm>
              <a:off x="1691680" y="620688"/>
              <a:ext cx="144016" cy="14401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/>
            <p:cNvSpPr/>
            <p:nvPr/>
          </p:nvSpPr>
          <p:spPr>
            <a:xfrm>
              <a:off x="1691680" y="1115779"/>
              <a:ext cx="144016" cy="14401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/>
            <p:cNvSpPr/>
            <p:nvPr/>
          </p:nvSpPr>
          <p:spPr>
            <a:xfrm>
              <a:off x="1619672" y="1556792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1" name="Gerade Verbindung 20"/>
            <p:cNvCxnSpPr>
              <a:stCxn id="19" idx="4"/>
            </p:cNvCxnSpPr>
            <p:nvPr/>
          </p:nvCxnSpPr>
          <p:spPr>
            <a:xfrm flipV="1">
              <a:off x="1763688" y="692696"/>
              <a:ext cx="0" cy="11521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>
              <a:stCxn id="19" idx="2"/>
              <a:endCxn id="19" idx="6"/>
            </p:cNvCxnSpPr>
            <p:nvPr/>
          </p:nvCxnSpPr>
          <p:spPr>
            <a:xfrm>
              <a:off x="1619672" y="1700808"/>
              <a:ext cx="2880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pieren 29"/>
          <p:cNvGrpSpPr/>
          <p:nvPr/>
        </p:nvGrpSpPr>
        <p:grpSpPr>
          <a:xfrm>
            <a:off x="2519393" y="2366810"/>
            <a:ext cx="432048" cy="360040"/>
            <a:chOff x="755576" y="359551"/>
            <a:chExt cx="432048" cy="360040"/>
          </a:xfrm>
        </p:grpSpPr>
        <p:sp>
          <p:nvSpPr>
            <p:cNvPr id="31" name="Freihandform 30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2" name="Gruppieren 51"/>
          <p:cNvGrpSpPr/>
          <p:nvPr/>
        </p:nvGrpSpPr>
        <p:grpSpPr>
          <a:xfrm>
            <a:off x="3104422" y="1484784"/>
            <a:ext cx="288032" cy="1152128"/>
            <a:chOff x="2843808" y="620688"/>
            <a:chExt cx="288032" cy="1152128"/>
          </a:xfrm>
        </p:grpSpPr>
        <p:sp>
          <p:nvSpPr>
            <p:cNvPr id="39" name="Ellipse 38"/>
            <p:cNvSpPr/>
            <p:nvPr/>
          </p:nvSpPr>
          <p:spPr>
            <a:xfrm>
              <a:off x="2843808" y="1052736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0" name="Gerade Verbindung 39"/>
            <p:cNvCxnSpPr>
              <a:stCxn id="39" idx="2"/>
              <a:endCxn id="39" idx="6"/>
            </p:cNvCxnSpPr>
            <p:nvPr/>
          </p:nvCxnSpPr>
          <p:spPr>
            <a:xfrm>
              <a:off x="2843808" y="1196752"/>
              <a:ext cx="2880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Ellipse 33"/>
            <p:cNvSpPr/>
            <p:nvPr/>
          </p:nvSpPr>
          <p:spPr>
            <a:xfrm>
              <a:off x="2915816" y="620688"/>
              <a:ext cx="144016" cy="14401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/>
            <p:cNvSpPr/>
            <p:nvPr/>
          </p:nvSpPr>
          <p:spPr>
            <a:xfrm>
              <a:off x="2915816" y="1628800"/>
              <a:ext cx="144016" cy="14401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7" name="Gerade Verbindung 36"/>
            <p:cNvCxnSpPr>
              <a:endCxn id="34" idx="0"/>
            </p:cNvCxnSpPr>
            <p:nvPr/>
          </p:nvCxnSpPr>
          <p:spPr>
            <a:xfrm flipV="1">
              <a:off x="2987824" y="620688"/>
              <a:ext cx="0" cy="10801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uppieren 50"/>
          <p:cNvGrpSpPr/>
          <p:nvPr/>
        </p:nvGrpSpPr>
        <p:grpSpPr>
          <a:xfrm>
            <a:off x="4112534" y="1412776"/>
            <a:ext cx="288032" cy="1224136"/>
            <a:chOff x="3851920" y="548680"/>
            <a:chExt cx="288032" cy="1224136"/>
          </a:xfrm>
        </p:grpSpPr>
        <p:sp>
          <p:nvSpPr>
            <p:cNvPr id="41" name="Ellipse 40"/>
            <p:cNvSpPr/>
            <p:nvPr/>
          </p:nvSpPr>
          <p:spPr>
            <a:xfrm>
              <a:off x="3851920" y="548680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2" name="Gerade Verbindung 41"/>
            <p:cNvCxnSpPr>
              <a:stCxn id="41" idx="2"/>
              <a:endCxn id="41" idx="6"/>
            </p:cNvCxnSpPr>
            <p:nvPr/>
          </p:nvCxnSpPr>
          <p:spPr>
            <a:xfrm>
              <a:off x="3851920" y="692696"/>
              <a:ext cx="2880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Ellipse 43"/>
            <p:cNvSpPr/>
            <p:nvPr/>
          </p:nvSpPr>
          <p:spPr>
            <a:xfrm>
              <a:off x="3923928" y="1628800"/>
              <a:ext cx="144016" cy="14401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5" name="Gerade Verbindung 44"/>
            <p:cNvCxnSpPr>
              <a:endCxn id="41" idx="0"/>
            </p:cNvCxnSpPr>
            <p:nvPr/>
          </p:nvCxnSpPr>
          <p:spPr>
            <a:xfrm flipV="1">
              <a:off x="3995936" y="548680"/>
              <a:ext cx="0" cy="11521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Ellipse 45"/>
            <p:cNvSpPr/>
            <p:nvPr/>
          </p:nvSpPr>
          <p:spPr>
            <a:xfrm>
              <a:off x="3923928" y="1124744"/>
              <a:ext cx="144016" cy="14401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3" name="Gruppieren 52"/>
          <p:cNvGrpSpPr/>
          <p:nvPr/>
        </p:nvGrpSpPr>
        <p:grpSpPr>
          <a:xfrm>
            <a:off x="3590548" y="1862754"/>
            <a:ext cx="432048" cy="360040"/>
            <a:chOff x="755576" y="359551"/>
            <a:chExt cx="432048" cy="360040"/>
          </a:xfrm>
        </p:grpSpPr>
        <p:sp>
          <p:nvSpPr>
            <p:cNvPr id="54" name="Freihandform 53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Ellipse 54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/>
          <p:cNvGrpSpPr/>
          <p:nvPr/>
        </p:nvGrpSpPr>
        <p:grpSpPr>
          <a:xfrm>
            <a:off x="4544582" y="1862754"/>
            <a:ext cx="432048" cy="360040"/>
            <a:chOff x="755576" y="359551"/>
            <a:chExt cx="432048" cy="360040"/>
          </a:xfrm>
        </p:grpSpPr>
        <p:sp>
          <p:nvSpPr>
            <p:cNvPr id="57" name="Freihandform 56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Ellipse 57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9" name="Gruppieren 58"/>
          <p:cNvGrpSpPr/>
          <p:nvPr/>
        </p:nvGrpSpPr>
        <p:grpSpPr>
          <a:xfrm>
            <a:off x="5192654" y="1484784"/>
            <a:ext cx="288032" cy="1152128"/>
            <a:chOff x="2843808" y="620688"/>
            <a:chExt cx="288032" cy="1152128"/>
          </a:xfrm>
        </p:grpSpPr>
        <p:sp>
          <p:nvSpPr>
            <p:cNvPr id="60" name="Ellipse 59"/>
            <p:cNvSpPr/>
            <p:nvPr/>
          </p:nvSpPr>
          <p:spPr>
            <a:xfrm>
              <a:off x="2843808" y="1052736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1" name="Gerade Verbindung 60"/>
            <p:cNvCxnSpPr>
              <a:stCxn id="60" idx="2"/>
              <a:endCxn id="60" idx="6"/>
            </p:cNvCxnSpPr>
            <p:nvPr/>
          </p:nvCxnSpPr>
          <p:spPr>
            <a:xfrm>
              <a:off x="2843808" y="1196752"/>
              <a:ext cx="2880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Ellipse 61"/>
            <p:cNvSpPr/>
            <p:nvPr/>
          </p:nvSpPr>
          <p:spPr>
            <a:xfrm>
              <a:off x="2915816" y="620688"/>
              <a:ext cx="144016" cy="14401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Ellipse 62"/>
            <p:cNvSpPr/>
            <p:nvPr/>
          </p:nvSpPr>
          <p:spPr>
            <a:xfrm>
              <a:off x="2915816" y="1628800"/>
              <a:ext cx="144016" cy="14401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4" name="Gerade Verbindung 63"/>
            <p:cNvCxnSpPr>
              <a:endCxn id="62" idx="0"/>
            </p:cNvCxnSpPr>
            <p:nvPr/>
          </p:nvCxnSpPr>
          <p:spPr>
            <a:xfrm flipV="1">
              <a:off x="2987824" y="620688"/>
              <a:ext cx="0" cy="10801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uppieren 64"/>
          <p:cNvGrpSpPr/>
          <p:nvPr/>
        </p:nvGrpSpPr>
        <p:grpSpPr>
          <a:xfrm>
            <a:off x="5696710" y="1862754"/>
            <a:ext cx="432048" cy="360040"/>
            <a:chOff x="755576" y="359551"/>
            <a:chExt cx="432048" cy="360040"/>
          </a:xfrm>
        </p:grpSpPr>
        <p:sp>
          <p:nvSpPr>
            <p:cNvPr id="66" name="Freihandform 65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Ellipse 66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8" name="Gruppieren 67"/>
          <p:cNvGrpSpPr/>
          <p:nvPr/>
        </p:nvGrpSpPr>
        <p:grpSpPr>
          <a:xfrm>
            <a:off x="6263233" y="1403811"/>
            <a:ext cx="288032" cy="1224136"/>
            <a:chOff x="3851920" y="548680"/>
            <a:chExt cx="288032" cy="1224136"/>
          </a:xfrm>
        </p:grpSpPr>
        <p:sp>
          <p:nvSpPr>
            <p:cNvPr id="69" name="Ellipse 68"/>
            <p:cNvSpPr/>
            <p:nvPr/>
          </p:nvSpPr>
          <p:spPr>
            <a:xfrm>
              <a:off x="3851920" y="548680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0" name="Gerade Verbindung 69"/>
            <p:cNvCxnSpPr>
              <a:stCxn id="69" idx="2"/>
              <a:endCxn id="69" idx="6"/>
            </p:cNvCxnSpPr>
            <p:nvPr/>
          </p:nvCxnSpPr>
          <p:spPr>
            <a:xfrm>
              <a:off x="3851920" y="692696"/>
              <a:ext cx="2880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Ellipse 70"/>
            <p:cNvSpPr/>
            <p:nvPr/>
          </p:nvSpPr>
          <p:spPr>
            <a:xfrm>
              <a:off x="3923928" y="1628800"/>
              <a:ext cx="144016" cy="14401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2" name="Gerade Verbindung 71"/>
            <p:cNvCxnSpPr>
              <a:endCxn id="69" idx="0"/>
            </p:cNvCxnSpPr>
            <p:nvPr/>
          </p:nvCxnSpPr>
          <p:spPr>
            <a:xfrm flipV="1">
              <a:off x="3995936" y="548680"/>
              <a:ext cx="0" cy="11521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/>
            <p:cNvSpPr/>
            <p:nvPr/>
          </p:nvSpPr>
          <p:spPr>
            <a:xfrm>
              <a:off x="3923928" y="1124744"/>
              <a:ext cx="144016" cy="14401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4" name="Gruppieren 73"/>
          <p:cNvGrpSpPr/>
          <p:nvPr/>
        </p:nvGrpSpPr>
        <p:grpSpPr>
          <a:xfrm>
            <a:off x="6704822" y="1862754"/>
            <a:ext cx="432048" cy="360040"/>
            <a:chOff x="755576" y="359551"/>
            <a:chExt cx="432048" cy="360040"/>
          </a:xfrm>
        </p:grpSpPr>
        <p:sp>
          <p:nvSpPr>
            <p:cNvPr id="75" name="Freihandform 74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Ellipse 75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7" name="Gruppieren 76"/>
          <p:cNvGrpSpPr/>
          <p:nvPr/>
        </p:nvGrpSpPr>
        <p:grpSpPr>
          <a:xfrm>
            <a:off x="6704822" y="1363180"/>
            <a:ext cx="432048" cy="360040"/>
            <a:chOff x="755576" y="359551"/>
            <a:chExt cx="432048" cy="360040"/>
          </a:xfrm>
        </p:grpSpPr>
        <p:sp>
          <p:nvSpPr>
            <p:cNvPr id="78" name="Freihandform 77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0" name="Gruppieren 79"/>
          <p:cNvGrpSpPr/>
          <p:nvPr/>
        </p:nvGrpSpPr>
        <p:grpSpPr>
          <a:xfrm>
            <a:off x="7334964" y="1475819"/>
            <a:ext cx="288032" cy="1152128"/>
            <a:chOff x="2843808" y="620688"/>
            <a:chExt cx="288032" cy="1152128"/>
          </a:xfrm>
        </p:grpSpPr>
        <p:sp>
          <p:nvSpPr>
            <p:cNvPr id="81" name="Ellipse 80"/>
            <p:cNvSpPr/>
            <p:nvPr/>
          </p:nvSpPr>
          <p:spPr>
            <a:xfrm>
              <a:off x="2843808" y="1052736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2" name="Gerade Verbindung 81"/>
            <p:cNvCxnSpPr>
              <a:stCxn id="81" idx="2"/>
              <a:endCxn id="81" idx="6"/>
            </p:cNvCxnSpPr>
            <p:nvPr/>
          </p:nvCxnSpPr>
          <p:spPr>
            <a:xfrm>
              <a:off x="2843808" y="1196752"/>
              <a:ext cx="2880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Ellipse 82"/>
            <p:cNvSpPr/>
            <p:nvPr/>
          </p:nvSpPr>
          <p:spPr>
            <a:xfrm>
              <a:off x="2915816" y="620688"/>
              <a:ext cx="144016" cy="14401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Ellipse 83"/>
            <p:cNvSpPr/>
            <p:nvPr/>
          </p:nvSpPr>
          <p:spPr>
            <a:xfrm>
              <a:off x="2915816" y="1628800"/>
              <a:ext cx="144016" cy="14401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5" name="Gerade Verbindung 84"/>
            <p:cNvCxnSpPr>
              <a:endCxn id="83" idx="0"/>
            </p:cNvCxnSpPr>
            <p:nvPr/>
          </p:nvCxnSpPr>
          <p:spPr>
            <a:xfrm flipV="1">
              <a:off x="2987824" y="620688"/>
              <a:ext cx="0" cy="10801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uppieren 85"/>
          <p:cNvGrpSpPr/>
          <p:nvPr/>
        </p:nvGrpSpPr>
        <p:grpSpPr>
          <a:xfrm>
            <a:off x="7775977" y="1363180"/>
            <a:ext cx="432048" cy="360040"/>
            <a:chOff x="755576" y="359551"/>
            <a:chExt cx="432048" cy="360040"/>
          </a:xfrm>
        </p:grpSpPr>
        <p:sp>
          <p:nvSpPr>
            <p:cNvPr id="87" name="Freihandform 86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5" name="Rechteck 94"/>
          <p:cNvSpPr/>
          <p:nvPr/>
        </p:nvSpPr>
        <p:spPr>
          <a:xfrm>
            <a:off x="8433014" y="1340768"/>
            <a:ext cx="36004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8433014" y="1844824"/>
            <a:ext cx="36004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1" dirty="0">
              <a:solidFill>
                <a:schemeClr val="tx1"/>
              </a:solidFill>
            </a:endParaRPr>
          </a:p>
        </p:txBody>
      </p:sp>
      <p:grpSp>
        <p:nvGrpSpPr>
          <p:cNvPr id="110" name="Gruppieren 109"/>
          <p:cNvGrpSpPr/>
          <p:nvPr/>
        </p:nvGrpSpPr>
        <p:grpSpPr>
          <a:xfrm>
            <a:off x="8489390" y="1389328"/>
            <a:ext cx="244447" cy="277171"/>
            <a:chOff x="7857012" y="527290"/>
            <a:chExt cx="244447" cy="277171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857012" y="533048"/>
              <a:ext cx="159827" cy="262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55740" y="527290"/>
              <a:ext cx="45719" cy="277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11" name="Gruppieren 110"/>
          <p:cNvGrpSpPr/>
          <p:nvPr/>
        </p:nvGrpSpPr>
        <p:grpSpPr>
          <a:xfrm>
            <a:off x="8488323" y="1891720"/>
            <a:ext cx="244447" cy="277171"/>
            <a:chOff x="7857012" y="527290"/>
            <a:chExt cx="244447" cy="277171"/>
          </a:xfrm>
        </p:grpSpPr>
        <p:pic>
          <p:nvPicPr>
            <p:cNvPr id="112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857012" y="533048"/>
              <a:ext cx="159827" cy="262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3" name="Picture 5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55740" y="527290"/>
              <a:ext cx="45719" cy="277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6" name="Textfeld 115"/>
          <p:cNvSpPr txBox="1"/>
          <p:nvPr/>
        </p:nvSpPr>
        <p:spPr>
          <a:xfrm>
            <a:off x="1021567" y="642174"/>
            <a:ext cx="1102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Oracle (00)</a:t>
            </a:r>
            <a:endParaRPr lang="de-DE" sz="1600" dirty="0"/>
          </a:p>
        </p:txBody>
      </p:sp>
      <p:sp>
        <p:nvSpPr>
          <p:cNvPr id="90" name="Rechteck 89"/>
          <p:cNvSpPr/>
          <p:nvPr/>
        </p:nvSpPr>
        <p:spPr>
          <a:xfrm>
            <a:off x="8433014" y="2348880"/>
            <a:ext cx="36004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1" dirty="0">
              <a:solidFill>
                <a:schemeClr val="tx1"/>
              </a:solidFill>
            </a:endParaRPr>
          </a:p>
        </p:txBody>
      </p:sp>
      <p:grpSp>
        <p:nvGrpSpPr>
          <p:cNvPr id="91" name="Gruppieren 90"/>
          <p:cNvGrpSpPr/>
          <p:nvPr/>
        </p:nvGrpSpPr>
        <p:grpSpPr>
          <a:xfrm>
            <a:off x="8488323" y="2395776"/>
            <a:ext cx="244447" cy="277171"/>
            <a:chOff x="7857012" y="527290"/>
            <a:chExt cx="244447" cy="277171"/>
          </a:xfrm>
        </p:grpSpPr>
        <p:pic>
          <p:nvPicPr>
            <p:cNvPr id="92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857012" y="533048"/>
              <a:ext cx="159827" cy="262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3" name="Picture 5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55740" y="527290"/>
              <a:ext cx="45719" cy="277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8" name="Geschweifte Klammer links 137"/>
          <p:cNvSpPr/>
          <p:nvPr/>
        </p:nvSpPr>
        <p:spPr>
          <a:xfrm rot="5400000">
            <a:off x="1475656" y="260648"/>
            <a:ext cx="216024" cy="1656184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9" name="Geschweifte Klammer links 138"/>
          <p:cNvSpPr/>
          <p:nvPr/>
        </p:nvSpPr>
        <p:spPr>
          <a:xfrm rot="5400000">
            <a:off x="5292080" y="-1755576"/>
            <a:ext cx="216024" cy="5688632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0" name="Textfeld 139"/>
          <p:cNvSpPr txBox="1"/>
          <p:nvPr/>
        </p:nvSpPr>
        <p:spPr>
          <a:xfrm>
            <a:off x="4788024" y="620688"/>
            <a:ext cx="11973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/>
              <a:t>Control</a:t>
            </a:r>
            <a:r>
              <a:rPr lang="de-DE" sz="1600" dirty="0" smtClean="0"/>
              <a:t>-Add</a:t>
            </a:r>
            <a:endParaRPr lang="de-DE" sz="1600" dirty="0"/>
          </a:p>
        </p:txBody>
      </p:sp>
      <p:grpSp>
        <p:nvGrpSpPr>
          <p:cNvPr id="89" name="Gruppieren 88"/>
          <p:cNvGrpSpPr/>
          <p:nvPr/>
        </p:nvGrpSpPr>
        <p:grpSpPr>
          <a:xfrm>
            <a:off x="1907704" y="1364518"/>
            <a:ext cx="432048" cy="360040"/>
            <a:chOff x="755576" y="359551"/>
            <a:chExt cx="432048" cy="360040"/>
          </a:xfrm>
        </p:grpSpPr>
        <p:sp>
          <p:nvSpPr>
            <p:cNvPr id="94" name="Freihandform 93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Ellipse 95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7" name="Gruppieren 96"/>
          <p:cNvGrpSpPr/>
          <p:nvPr/>
        </p:nvGrpSpPr>
        <p:grpSpPr>
          <a:xfrm>
            <a:off x="1907704" y="1864092"/>
            <a:ext cx="432048" cy="360040"/>
            <a:chOff x="755576" y="359551"/>
            <a:chExt cx="432048" cy="360040"/>
          </a:xfrm>
        </p:grpSpPr>
        <p:sp>
          <p:nvSpPr>
            <p:cNvPr id="98" name="Freihandform 97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Ellipse 98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3" name="Textfeld 102"/>
          <p:cNvSpPr txBox="1"/>
          <p:nvPr/>
        </p:nvSpPr>
        <p:spPr>
          <a:xfrm>
            <a:off x="8172400" y="620688"/>
            <a:ext cx="886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/>
              <a:t>Readout</a:t>
            </a:r>
            <a:endParaRPr lang="de-DE" sz="1600" dirty="0"/>
          </a:p>
        </p:txBody>
      </p:sp>
      <p:sp>
        <p:nvSpPr>
          <p:cNvPr id="104" name="Geschweifte Klammer links 103"/>
          <p:cNvSpPr/>
          <p:nvPr/>
        </p:nvSpPr>
        <p:spPr>
          <a:xfrm rot="5400000">
            <a:off x="8514628" y="818899"/>
            <a:ext cx="216024" cy="539681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6" name="Textfeld 105"/>
          <p:cNvSpPr txBox="1"/>
          <p:nvPr/>
        </p:nvSpPr>
        <p:spPr>
          <a:xfrm>
            <a:off x="26209" y="395953"/>
            <a:ext cx="657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State </a:t>
            </a:r>
          </a:p>
          <a:p>
            <a:r>
              <a:rPr lang="de-DE" sz="1600" dirty="0" err="1" smtClean="0"/>
              <a:t>Prep</a:t>
            </a:r>
            <a:r>
              <a:rPr lang="de-DE" sz="1600" dirty="0" smtClean="0"/>
              <a:t>.</a:t>
            </a:r>
            <a:endParaRPr lang="de-DE" sz="1600" dirty="0"/>
          </a:p>
        </p:txBody>
      </p:sp>
      <p:sp>
        <p:nvSpPr>
          <p:cNvPr id="107" name="Geschweifte Klammer links 106"/>
          <p:cNvSpPr/>
          <p:nvPr/>
        </p:nvSpPr>
        <p:spPr>
          <a:xfrm rot="5400000">
            <a:off x="300160" y="836712"/>
            <a:ext cx="216024" cy="504056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erade Verbindung 35"/>
          <p:cNvCxnSpPr>
            <a:stCxn id="38" idx="3"/>
          </p:cNvCxnSpPr>
          <p:nvPr/>
        </p:nvCxnSpPr>
        <p:spPr>
          <a:xfrm flipV="1">
            <a:off x="755576" y="3861048"/>
            <a:ext cx="7200800" cy="22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>
            <a:stCxn id="39" idx="3"/>
          </p:cNvCxnSpPr>
          <p:nvPr/>
        </p:nvCxnSpPr>
        <p:spPr>
          <a:xfrm>
            <a:off x="755576" y="4653136"/>
            <a:ext cx="7200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179512" y="3577498"/>
            <a:ext cx="576064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|0&gt;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179512" y="4365104"/>
            <a:ext cx="5760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|0&gt;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1033249" y="3573016"/>
            <a:ext cx="576064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Y</a:t>
            </a:r>
            <a:r>
              <a:rPr lang="el-GR" b="1" baseline="-25000" dirty="0" smtClean="0">
                <a:solidFill>
                  <a:schemeClr val="tx1"/>
                </a:solidFill>
              </a:rPr>
              <a:t> π</a:t>
            </a:r>
            <a:r>
              <a:rPr lang="de-DE" b="1" baseline="-25000" dirty="0" smtClean="0">
                <a:solidFill>
                  <a:schemeClr val="tx1"/>
                </a:solidFill>
              </a:rPr>
              <a:t>/2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1033249" y="4365104"/>
            <a:ext cx="576064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Y</a:t>
            </a:r>
            <a:r>
              <a:rPr lang="el-GR" b="1" baseline="-25000" dirty="0" smtClean="0">
                <a:solidFill>
                  <a:schemeClr val="tx1"/>
                </a:solidFill>
              </a:rPr>
              <a:t>π</a:t>
            </a:r>
            <a:r>
              <a:rPr lang="de-DE" b="1" baseline="-25000" dirty="0" smtClean="0">
                <a:solidFill>
                  <a:schemeClr val="tx1"/>
                </a:solidFill>
              </a:rPr>
              <a:t>/2</a:t>
            </a:r>
            <a:endParaRPr lang="de-DE" b="1" baseline="-25000" dirty="0">
              <a:solidFill>
                <a:schemeClr val="tx1"/>
              </a:solidFill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5652120" y="3573016"/>
            <a:ext cx="936104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iSWAP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6876256" y="3573016"/>
            <a:ext cx="576064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X</a:t>
            </a:r>
            <a:r>
              <a:rPr lang="el-GR" b="1" baseline="-25000" dirty="0" smtClean="0">
                <a:solidFill>
                  <a:schemeClr val="tx1"/>
                </a:solidFill>
              </a:rPr>
              <a:t> π</a:t>
            </a:r>
            <a:r>
              <a:rPr lang="de-DE" b="1" baseline="-25000" dirty="0" smtClean="0">
                <a:solidFill>
                  <a:schemeClr val="tx1"/>
                </a:solidFill>
              </a:rPr>
              <a:t>/2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6876256" y="4365104"/>
            <a:ext cx="576064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X</a:t>
            </a:r>
            <a:r>
              <a:rPr lang="el-GR" b="1" baseline="-25000" dirty="0" smtClean="0">
                <a:solidFill>
                  <a:schemeClr val="tx1"/>
                </a:solidFill>
              </a:rPr>
              <a:t>π</a:t>
            </a:r>
            <a:r>
              <a:rPr lang="de-DE" b="1" baseline="-25000" dirty="0" smtClean="0">
                <a:solidFill>
                  <a:schemeClr val="tx1"/>
                </a:solidFill>
              </a:rPr>
              <a:t>/2</a:t>
            </a:r>
            <a:endParaRPr lang="de-DE" b="1" baseline="-25000" dirty="0">
              <a:solidFill>
                <a:schemeClr val="tx1"/>
              </a:solidFill>
            </a:endParaRPr>
          </a:p>
        </p:txBody>
      </p:sp>
      <p:grpSp>
        <p:nvGrpSpPr>
          <p:cNvPr id="2" name="Groupe 42"/>
          <p:cNvGrpSpPr/>
          <p:nvPr/>
        </p:nvGrpSpPr>
        <p:grpSpPr>
          <a:xfrm>
            <a:off x="7668344" y="3573016"/>
            <a:ext cx="618594" cy="613563"/>
            <a:chOff x="5918764" y="1159253"/>
            <a:chExt cx="618594" cy="613563"/>
          </a:xfrm>
        </p:grpSpPr>
        <p:sp>
          <p:nvSpPr>
            <p:cNvPr id="49" name="Rectangle à coins arrondis 43"/>
            <p:cNvSpPr/>
            <p:nvPr/>
          </p:nvSpPr>
          <p:spPr>
            <a:xfrm>
              <a:off x="5940152" y="1159253"/>
              <a:ext cx="576064" cy="6135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0" name="Connecteur droit avec flèche 44"/>
            <p:cNvCxnSpPr/>
            <p:nvPr/>
          </p:nvCxnSpPr>
          <p:spPr>
            <a:xfrm rot="10800000">
              <a:off x="6040721" y="1461357"/>
              <a:ext cx="189802" cy="18404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avec flèche 45"/>
            <p:cNvCxnSpPr/>
            <p:nvPr/>
          </p:nvCxnSpPr>
          <p:spPr>
            <a:xfrm flipV="1">
              <a:off x="6231117" y="1464162"/>
              <a:ext cx="191071" cy="190677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46"/>
            <p:cNvSpPr/>
            <p:nvPr/>
          </p:nvSpPr>
          <p:spPr>
            <a:xfrm>
              <a:off x="5918764" y="1164670"/>
              <a:ext cx="2984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600" dirty="0" smtClean="0">
                  <a:latin typeface="Arial" pitchFamily="34" charset="0"/>
                  <a:cs typeface="Arial" pitchFamily="34" charset="0"/>
                </a:rPr>
                <a:t>0</a:t>
              </a:r>
              <a:endParaRPr lang="fr-FR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Rectangle 47"/>
            <p:cNvSpPr/>
            <p:nvPr/>
          </p:nvSpPr>
          <p:spPr>
            <a:xfrm>
              <a:off x="6238878" y="1159323"/>
              <a:ext cx="2984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6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fr-FR" sz="16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" name="Groupe 69"/>
          <p:cNvGrpSpPr/>
          <p:nvPr/>
        </p:nvGrpSpPr>
        <p:grpSpPr>
          <a:xfrm>
            <a:off x="7668344" y="4327605"/>
            <a:ext cx="618594" cy="613563"/>
            <a:chOff x="5918764" y="1159253"/>
            <a:chExt cx="618594" cy="613563"/>
          </a:xfrm>
        </p:grpSpPr>
        <p:sp>
          <p:nvSpPr>
            <p:cNvPr id="55" name="Rectangle à coins arrondis 70"/>
            <p:cNvSpPr/>
            <p:nvPr/>
          </p:nvSpPr>
          <p:spPr>
            <a:xfrm>
              <a:off x="5940152" y="1159253"/>
              <a:ext cx="576064" cy="6135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6" name="Connecteur droit avec flèche 71"/>
            <p:cNvCxnSpPr/>
            <p:nvPr/>
          </p:nvCxnSpPr>
          <p:spPr>
            <a:xfrm rot="10800000">
              <a:off x="6040721" y="1461357"/>
              <a:ext cx="189802" cy="18404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72"/>
            <p:cNvCxnSpPr/>
            <p:nvPr/>
          </p:nvCxnSpPr>
          <p:spPr>
            <a:xfrm flipV="1">
              <a:off x="6231117" y="1464162"/>
              <a:ext cx="191071" cy="190677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73"/>
            <p:cNvSpPr/>
            <p:nvPr/>
          </p:nvSpPr>
          <p:spPr>
            <a:xfrm>
              <a:off x="5918764" y="1164670"/>
              <a:ext cx="2984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600" dirty="0" smtClean="0">
                  <a:latin typeface="Arial" pitchFamily="34" charset="0"/>
                  <a:cs typeface="Arial" pitchFamily="34" charset="0"/>
                </a:rPr>
                <a:t>0</a:t>
              </a:r>
              <a:endParaRPr lang="fr-FR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Rectangle 74"/>
            <p:cNvSpPr/>
            <p:nvPr/>
          </p:nvSpPr>
          <p:spPr>
            <a:xfrm>
              <a:off x="6238878" y="1159323"/>
              <a:ext cx="2984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6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fr-FR" sz="16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0" name="Textfeld 59"/>
          <p:cNvSpPr txBox="1"/>
          <p:nvPr/>
        </p:nvSpPr>
        <p:spPr>
          <a:xfrm>
            <a:off x="107504" y="2924944"/>
            <a:ext cx="1635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State </a:t>
            </a:r>
            <a:r>
              <a:rPr lang="de-DE" sz="1600" dirty="0" err="1" smtClean="0"/>
              <a:t>Preparation</a:t>
            </a:r>
            <a:endParaRPr lang="de-DE" sz="1600" dirty="0"/>
          </a:p>
        </p:txBody>
      </p:sp>
      <p:sp>
        <p:nvSpPr>
          <p:cNvPr id="62" name="Textfeld 61"/>
          <p:cNvSpPr txBox="1"/>
          <p:nvPr/>
        </p:nvSpPr>
        <p:spPr>
          <a:xfrm>
            <a:off x="5743711" y="2924944"/>
            <a:ext cx="1735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Diffusion Operator</a:t>
            </a:r>
            <a:endParaRPr lang="de-DE" sz="1600" dirty="0"/>
          </a:p>
        </p:txBody>
      </p:sp>
      <p:sp>
        <p:nvSpPr>
          <p:cNvPr id="63" name="Textfeld 62"/>
          <p:cNvSpPr txBox="1"/>
          <p:nvPr/>
        </p:nvSpPr>
        <p:spPr>
          <a:xfrm>
            <a:off x="7862067" y="2924944"/>
            <a:ext cx="886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/>
              <a:t>Readout</a:t>
            </a:r>
            <a:endParaRPr lang="de-DE" sz="1600" dirty="0"/>
          </a:p>
        </p:txBody>
      </p:sp>
      <p:sp>
        <p:nvSpPr>
          <p:cNvPr id="64" name="Geschweifte Klammer links 63"/>
          <p:cNvSpPr/>
          <p:nvPr/>
        </p:nvSpPr>
        <p:spPr>
          <a:xfrm rot="5400000">
            <a:off x="791580" y="2672916"/>
            <a:ext cx="216024" cy="144016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6" name="Geschweifte Klammer links 65"/>
          <p:cNvSpPr/>
          <p:nvPr/>
        </p:nvSpPr>
        <p:spPr>
          <a:xfrm rot="5400000">
            <a:off x="6444208" y="2492896"/>
            <a:ext cx="216024" cy="180020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7" name="Geschweifte Klammer links 66"/>
          <p:cNvSpPr/>
          <p:nvPr/>
        </p:nvSpPr>
        <p:spPr>
          <a:xfrm rot="5400000">
            <a:off x="8172400" y="2780928"/>
            <a:ext cx="216024" cy="1224136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84" name="Gruppieren 83"/>
          <p:cNvGrpSpPr/>
          <p:nvPr/>
        </p:nvGrpSpPr>
        <p:grpSpPr>
          <a:xfrm>
            <a:off x="1887481" y="3681575"/>
            <a:ext cx="432048" cy="360040"/>
            <a:chOff x="755576" y="359551"/>
            <a:chExt cx="432048" cy="360040"/>
          </a:xfrm>
        </p:grpSpPr>
        <p:sp>
          <p:nvSpPr>
            <p:cNvPr id="85" name="Freihandform 84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Ellipse 85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7" name="Gruppieren 86"/>
          <p:cNvGrpSpPr/>
          <p:nvPr/>
        </p:nvGrpSpPr>
        <p:grpSpPr>
          <a:xfrm>
            <a:off x="1887481" y="4472737"/>
            <a:ext cx="432048" cy="360040"/>
            <a:chOff x="755576" y="359551"/>
            <a:chExt cx="432048" cy="360040"/>
          </a:xfrm>
        </p:grpSpPr>
        <p:sp>
          <p:nvSpPr>
            <p:cNvPr id="88" name="Freihandform 87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1" name="Ellipse 90"/>
          <p:cNvSpPr/>
          <p:nvPr/>
        </p:nvSpPr>
        <p:spPr>
          <a:xfrm>
            <a:off x="2535553" y="3767554"/>
            <a:ext cx="144016" cy="14401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/>
          <p:cNvSpPr/>
          <p:nvPr/>
        </p:nvSpPr>
        <p:spPr>
          <a:xfrm>
            <a:off x="2535553" y="4581128"/>
            <a:ext cx="144016" cy="14401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/>
          <p:cNvSpPr/>
          <p:nvPr/>
        </p:nvSpPr>
        <p:spPr>
          <a:xfrm>
            <a:off x="2463545" y="522920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4" name="Gerade Verbindung 93"/>
          <p:cNvCxnSpPr>
            <a:stCxn id="93" idx="4"/>
            <a:endCxn id="91" idx="0"/>
          </p:cNvCxnSpPr>
          <p:nvPr/>
        </p:nvCxnSpPr>
        <p:spPr>
          <a:xfrm flipV="1">
            <a:off x="2607561" y="3767554"/>
            <a:ext cx="0" cy="17496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>
            <a:stCxn id="93" idx="2"/>
            <a:endCxn id="93" idx="6"/>
          </p:cNvCxnSpPr>
          <p:nvPr/>
        </p:nvCxnSpPr>
        <p:spPr>
          <a:xfrm>
            <a:off x="2463545" y="5373216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feld 95"/>
          <p:cNvSpPr txBox="1"/>
          <p:nvPr/>
        </p:nvSpPr>
        <p:spPr>
          <a:xfrm>
            <a:off x="2029679" y="2936819"/>
            <a:ext cx="1102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Oracle (00)</a:t>
            </a:r>
            <a:endParaRPr lang="de-DE" sz="1600" dirty="0"/>
          </a:p>
        </p:txBody>
      </p:sp>
      <p:sp>
        <p:nvSpPr>
          <p:cNvPr id="97" name="Geschweifte Klammer links 96"/>
          <p:cNvSpPr/>
          <p:nvPr/>
        </p:nvSpPr>
        <p:spPr>
          <a:xfrm rot="5400000">
            <a:off x="2474788" y="2555924"/>
            <a:ext cx="213760" cy="1676407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98" name="Gerade Verbindung 97"/>
          <p:cNvCxnSpPr>
            <a:stCxn id="103" idx="3"/>
          </p:cNvCxnSpPr>
          <p:nvPr/>
        </p:nvCxnSpPr>
        <p:spPr>
          <a:xfrm>
            <a:off x="755576" y="5373216"/>
            <a:ext cx="79928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hteck 101"/>
          <p:cNvSpPr/>
          <p:nvPr/>
        </p:nvSpPr>
        <p:spPr>
          <a:xfrm>
            <a:off x="3563888" y="3573016"/>
            <a:ext cx="1872208" cy="20882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3-Qubit</a:t>
            </a: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Control</a:t>
            </a:r>
            <a:r>
              <a:rPr lang="de-DE" dirty="0" smtClean="0">
                <a:solidFill>
                  <a:schemeClr val="tx1"/>
                </a:solidFill>
              </a:rPr>
              <a:t>-Phase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179512" y="5085184"/>
            <a:ext cx="5760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|0&gt;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06" name="Geschweifte Klammer links 105"/>
          <p:cNvSpPr/>
          <p:nvPr/>
        </p:nvSpPr>
        <p:spPr>
          <a:xfrm rot="5400000">
            <a:off x="4391980" y="2456892"/>
            <a:ext cx="216024" cy="1872208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7" name="Textfeld 106"/>
          <p:cNvSpPr txBox="1"/>
          <p:nvPr/>
        </p:nvSpPr>
        <p:spPr>
          <a:xfrm>
            <a:off x="3779912" y="2924944"/>
            <a:ext cx="1484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Phase </a:t>
            </a:r>
            <a:r>
              <a:rPr lang="de-DE" sz="1600" dirty="0" err="1" smtClean="0"/>
              <a:t>Encoding</a:t>
            </a:r>
            <a:endParaRPr lang="de-DE" sz="1600" dirty="0"/>
          </a:p>
        </p:txBody>
      </p:sp>
      <p:grpSp>
        <p:nvGrpSpPr>
          <p:cNvPr id="115" name="Gruppieren 114"/>
          <p:cNvGrpSpPr/>
          <p:nvPr/>
        </p:nvGrpSpPr>
        <p:grpSpPr>
          <a:xfrm>
            <a:off x="2927691" y="3669532"/>
            <a:ext cx="432048" cy="360040"/>
            <a:chOff x="755576" y="359551"/>
            <a:chExt cx="432048" cy="360040"/>
          </a:xfrm>
        </p:grpSpPr>
        <p:sp>
          <p:nvSpPr>
            <p:cNvPr id="116" name="Freihandform 115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7" name="Ellipse 116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8" name="Gruppieren 117"/>
          <p:cNvGrpSpPr/>
          <p:nvPr/>
        </p:nvGrpSpPr>
        <p:grpSpPr>
          <a:xfrm>
            <a:off x="2927691" y="4460694"/>
            <a:ext cx="432048" cy="360040"/>
            <a:chOff x="755576" y="359551"/>
            <a:chExt cx="432048" cy="360040"/>
          </a:xfrm>
        </p:grpSpPr>
        <p:sp>
          <p:nvSpPr>
            <p:cNvPr id="119" name="Freihandform 118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0" name="Ellipse 119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0" name="Groupe 69"/>
          <p:cNvGrpSpPr/>
          <p:nvPr/>
        </p:nvGrpSpPr>
        <p:grpSpPr>
          <a:xfrm>
            <a:off x="8345894" y="5047685"/>
            <a:ext cx="618594" cy="613563"/>
            <a:chOff x="5918764" y="1159253"/>
            <a:chExt cx="618594" cy="613563"/>
          </a:xfrm>
        </p:grpSpPr>
        <p:sp>
          <p:nvSpPr>
            <p:cNvPr id="131" name="Rectangle à coins arrondis 70"/>
            <p:cNvSpPr/>
            <p:nvPr/>
          </p:nvSpPr>
          <p:spPr>
            <a:xfrm>
              <a:off x="5940152" y="1159253"/>
              <a:ext cx="576064" cy="6135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32" name="Connecteur droit avec flèche 71"/>
            <p:cNvCxnSpPr/>
            <p:nvPr/>
          </p:nvCxnSpPr>
          <p:spPr>
            <a:xfrm rot="10800000">
              <a:off x="6040721" y="1461357"/>
              <a:ext cx="189802" cy="18404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cteur droit avec flèche 72"/>
            <p:cNvCxnSpPr/>
            <p:nvPr/>
          </p:nvCxnSpPr>
          <p:spPr>
            <a:xfrm flipV="1">
              <a:off x="6231117" y="1464162"/>
              <a:ext cx="191071" cy="190677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Rectangle 73"/>
            <p:cNvSpPr/>
            <p:nvPr/>
          </p:nvSpPr>
          <p:spPr>
            <a:xfrm>
              <a:off x="5918764" y="1164670"/>
              <a:ext cx="2984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600" dirty="0" smtClean="0">
                  <a:latin typeface="Arial" pitchFamily="34" charset="0"/>
                  <a:cs typeface="Arial" pitchFamily="34" charset="0"/>
                </a:rPr>
                <a:t>0</a:t>
              </a:r>
              <a:endParaRPr lang="fr-FR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5" name="Rectangle 74"/>
            <p:cNvSpPr/>
            <p:nvPr/>
          </p:nvSpPr>
          <p:spPr>
            <a:xfrm>
              <a:off x="6238878" y="1159323"/>
              <a:ext cx="2984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6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fr-FR" sz="16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erade Verbindung 89"/>
          <p:cNvCxnSpPr/>
          <p:nvPr/>
        </p:nvCxnSpPr>
        <p:spPr>
          <a:xfrm>
            <a:off x="6888131" y="3812790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90"/>
          <p:cNvCxnSpPr/>
          <p:nvPr/>
        </p:nvCxnSpPr>
        <p:spPr>
          <a:xfrm>
            <a:off x="6888131" y="4413530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91"/>
          <p:cNvCxnSpPr/>
          <p:nvPr/>
        </p:nvCxnSpPr>
        <p:spPr>
          <a:xfrm>
            <a:off x="6888131" y="5013176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/>
          <p:cNvCxnSpPr/>
          <p:nvPr/>
        </p:nvCxnSpPr>
        <p:spPr>
          <a:xfrm>
            <a:off x="4788024" y="3812790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87"/>
          <p:cNvCxnSpPr/>
          <p:nvPr/>
        </p:nvCxnSpPr>
        <p:spPr>
          <a:xfrm>
            <a:off x="4788024" y="4413530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88"/>
          <p:cNvCxnSpPr/>
          <p:nvPr/>
        </p:nvCxnSpPr>
        <p:spPr>
          <a:xfrm>
            <a:off x="4788024" y="5013176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83"/>
          <p:cNvCxnSpPr/>
          <p:nvPr/>
        </p:nvCxnSpPr>
        <p:spPr>
          <a:xfrm>
            <a:off x="2676042" y="3813548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84"/>
          <p:cNvCxnSpPr/>
          <p:nvPr/>
        </p:nvCxnSpPr>
        <p:spPr>
          <a:xfrm>
            <a:off x="2676042" y="4414288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85"/>
          <p:cNvCxnSpPr/>
          <p:nvPr/>
        </p:nvCxnSpPr>
        <p:spPr>
          <a:xfrm>
            <a:off x="2676042" y="5013934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79"/>
          <p:cNvCxnSpPr/>
          <p:nvPr/>
        </p:nvCxnSpPr>
        <p:spPr>
          <a:xfrm>
            <a:off x="622677" y="3837298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/>
          <p:nvPr/>
        </p:nvCxnSpPr>
        <p:spPr>
          <a:xfrm>
            <a:off x="622677" y="4438038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/>
          <p:cNvCxnSpPr/>
          <p:nvPr/>
        </p:nvCxnSpPr>
        <p:spPr>
          <a:xfrm>
            <a:off x="622677" y="5037684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pieren 3"/>
          <p:cNvGrpSpPr/>
          <p:nvPr/>
        </p:nvGrpSpPr>
        <p:grpSpPr>
          <a:xfrm>
            <a:off x="755577" y="3681575"/>
            <a:ext cx="432048" cy="360040"/>
            <a:chOff x="755576" y="359551"/>
            <a:chExt cx="432048" cy="360040"/>
          </a:xfrm>
        </p:grpSpPr>
        <p:sp>
          <p:nvSpPr>
            <p:cNvPr id="5" name="Freihandform 4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755577" y="4257639"/>
            <a:ext cx="432048" cy="360040"/>
            <a:chOff x="755576" y="359551"/>
            <a:chExt cx="432048" cy="360040"/>
          </a:xfrm>
        </p:grpSpPr>
        <p:sp>
          <p:nvSpPr>
            <p:cNvPr id="8" name="Freihandform 7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Ellipse 9"/>
          <p:cNvSpPr/>
          <p:nvPr/>
        </p:nvSpPr>
        <p:spPr>
          <a:xfrm>
            <a:off x="1403649" y="3767554"/>
            <a:ext cx="144016" cy="14401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1403649" y="4366030"/>
            <a:ext cx="144016" cy="14401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1331641" y="4893668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12"/>
          <p:cNvCxnSpPr>
            <a:stCxn id="12" idx="4"/>
            <a:endCxn id="10" idx="0"/>
          </p:cNvCxnSpPr>
          <p:nvPr/>
        </p:nvCxnSpPr>
        <p:spPr>
          <a:xfrm flipV="1">
            <a:off x="1475657" y="3767554"/>
            <a:ext cx="0" cy="14141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>
            <a:stCxn id="12" idx="2"/>
            <a:endCxn id="12" idx="6"/>
          </p:cNvCxnSpPr>
          <p:nvPr/>
        </p:nvCxnSpPr>
        <p:spPr>
          <a:xfrm>
            <a:off x="1331641" y="5037684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897775" y="2936819"/>
            <a:ext cx="1102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Oracle (00)</a:t>
            </a:r>
            <a:endParaRPr lang="de-DE" sz="1600" dirty="0"/>
          </a:p>
        </p:txBody>
      </p:sp>
      <p:sp>
        <p:nvSpPr>
          <p:cNvPr id="16" name="Geschweifte Klammer links 15"/>
          <p:cNvSpPr/>
          <p:nvPr/>
        </p:nvSpPr>
        <p:spPr>
          <a:xfrm rot="5400000">
            <a:off x="1342884" y="2555924"/>
            <a:ext cx="213760" cy="1676407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1795787" y="3669532"/>
            <a:ext cx="432048" cy="360040"/>
            <a:chOff x="755576" y="359551"/>
            <a:chExt cx="432048" cy="360040"/>
          </a:xfrm>
        </p:grpSpPr>
        <p:sp>
          <p:nvSpPr>
            <p:cNvPr id="18" name="Freihandform 17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1795787" y="4245596"/>
            <a:ext cx="432048" cy="360040"/>
            <a:chOff x="755576" y="359551"/>
            <a:chExt cx="432048" cy="360040"/>
          </a:xfrm>
        </p:grpSpPr>
        <p:sp>
          <p:nvSpPr>
            <p:cNvPr id="21" name="Freihandform 20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2811710" y="3657067"/>
            <a:ext cx="432048" cy="360040"/>
            <a:chOff x="755576" y="359551"/>
            <a:chExt cx="432048" cy="360040"/>
          </a:xfrm>
        </p:grpSpPr>
        <p:sp>
          <p:nvSpPr>
            <p:cNvPr id="24" name="Freihandform 23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9" name="Ellipse 28"/>
          <p:cNvSpPr/>
          <p:nvPr/>
        </p:nvSpPr>
        <p:spPr>
          <a:xfrm>
            <a:off x="3459782" y="3743046"/>
            <a:ext cx="144016" cy="14401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>
            <a:off x="3459782" y="4341522"/>
            <a:ext cx="144016" cy="14401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/>
        </p:nvSpPr>
        <p:spPr>
          <a:xfrm>
            <a:off x="3387774" y="486916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 Verbindung 31"/>
          <p:cNvCxnSpPr>
            <a:stCxn id="31" idx="4"/>
            <a:endCxn id="29" idx="0"/>
          </p:cNvCxnSpPr>
          <p:nvPr/>
        </p:nvCxnSpPr>
        <p:spPr>
          <a:xfrm flipV="1">
            <a:off x="3531790" y="3743046"/>
            <a:ext cx="0" cy="14141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>
            <a:stCxn id="31" idx="2"/>
            <a:endCxn id="31" idx="6"/>
          </p:cNvCxnSpPr>
          <p:nvPr/>
        </p:nvCxnSpPr>
        <p:spPr>
          <a:xfrm>
            <a:off x="3387774" y="5013176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2953908" y="2912311"/>
            <a:ext cx="1102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Oracle (01)</a:t>
            </a:r>
            <a:endParaRPr lang="de-DE" sz="1600" dirty="0"/>
          </a:p>
        </p:txBody>
      </p:sp>
      <p:sp>
        <p:nvSpPr>
          <p:cNvPr id="35" name="Geschweifte Klammer links 34"/>
          <p:cNvSpPr/>
          <p:nvPr/>
        </p:nvSpPr>
        <p:spPr>
          <a:xfrm rot="5400000">
            <a:off x="3399017" y="2531416"/>
            <a:ext cx="213760" cy="1676407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36" name="Gruppieren 35"/>
          <p:cNvGrpSpPr/>
          <p:nvPr/>
        </p:nvGrpSpPr>
        <p:grpSpPr>
          <a:xfrm>
            <a:off x="3851920" y="3645024"/>
            <a:ext cx="432048" cy="360040"/>
            <a:chOff x="755576" y="359551"/>
            <a:chExt cx="432048" cy="360040"/>
          </a:xfrm>
        </p:grpSpPr>
        <p:sp>
          <p:nvSpPr>
            <p:cNvPr id="37" name="Freihandform 36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5" name="Gruppieren 44"/>
          <p:cNvGrpSpPr/>
          <p:nvPr/>
        </p:nvGrpSpPr>
        <p:grpSpPr>
          <a:xfrm>
            <a:off x="4971950" y="4233131"/>
            <a:ext cx="432048" cy="360040"/>
            <a:chOff x="755576" y="359551"/>
            <a:chExt cx="432048" cy="360040"/>
          </a:xfrm>
        </p:grpSpPr>
        <p:sp>
          <p:nvSpPr>
            <p:cNvPr id="46" name="Freihandform 45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Ellipse 46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8" name="Ellipse 47"/>
          <p:cNvSpPr/>
          <p:nvPr/>
        </p:nvSpPr>
        <p:spPr>
          <a:xfrm>
            <a:off x="5620022" y="3743046"/>
            <a:ext cx="144016" cy="14401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5620022" y="4341522"/>
            <a:ext cx="144016" cy="14401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5548014" y="486916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1" name="Gerade Verbindung 50"/>
          <p:cNvCxnSpPr>
            <a:stCxn id="50" idx="4"/>
            <a:endCxn id="48" idx="0"/>
          </p:cNvCxnSpPr>
          <p:nvPr/>
        </p:nvCxnSpPr>
        <p:spPr>
          <a:xfrm flipV="1">
            <a:off x="5692030" y="3743046"/>
            <a:ext cx="0" cy="14141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>
            <a:stCxn id="50" idx="2"/>
            <a:endCxn id="50" idx="6"/>
          </p:cNvCxnSpPr>
          <p:nvPr/>
        </p:nvCxnSpPr>
        <p:spPr>
          <a:xfrm>
            <a:off x="5548014" y="5013176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5114148" y="2912311"/>
            <a:ext cx="1102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Oracle (10)</a:t>
            </a:r>
            <a:endParaRPr lang="de-DE" sz="1600" dirty="0"/>
          </a:p>
        </p:txBody>
      </p:sp>
      <p:sp>
        <p:nvSpPr>
          <p:cNvPr id="54" name="Geschweifte Klammer links 53"/>
          <p:cNvSpPr/>
          <p:nvPr/>
        </p:nvSpPr>
        <p:spPr>
          <a:xfrm rot="5400000">
            <a:off x="5559257" y="2531416"/>
            <a:ext cx="213760" cy="1676407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58" name="Gruppieren 57"/>
          <p:cNvGrpSpPr/>
          <p:nvPr/>
        </p:nvGrpSpPr>
        <p:grpSpPr>
          <a:xfrm>
            <a:off x="6012160" y="4221088"/>
            <a:ext cx="432048" cy="360040"/>
            <a:chOff x="755576" y="359551"/>
            <a:chExt cx="432048" cy="360040"/>
          </a:xfrm>
        </p:grpSpPr>
        <p:sp>
          <p:nvSpPr>
            <p:cNvPr id="59" name="Freihandform 58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7" name="Ellipse 66"/>
          <p:cNvSpPr/>
          <p:nvPr/>
        </p:nvSpPr>
        <p:spPr>
          <a:xfrm>
            <a:off x="7708254" y="3743046"/>
            <a:ext cx="144016" cy="14401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/>
          <p:cNvSpPr/>
          <p:nvPr/>
        </p:nvSpPr>
        <p:spPr>
          <a:xfrm>
            <a:off x="7708254" y="4341522"/>
            <a:ext cx="144016" cy="14401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/>
          <p:cNvSpPr/>
          <p:nvPr/>
        </p:nvSpPr>
        <p:spPr>
          <a:xfrm>
            <a:off x="7636246" y="486916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0" name="Gerade Verbindung 69"/>
          <p:cNvCxnSpPr>
            <a:stCxn id="69" idx="4"/>
            <a:endCxn id="67" idx="0"/>
          </p:cNvCxnSpPr>
          <p:nvPr/>
        </p:nvCxnSpPr>
        <p:spPr>
          <a:xfrm flipV="1">
            <a:off x="7780262" y="3743046"/>
            <a:ext cx="0" cy="14141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>
            <a:stCxn id="69" idx="2"/>
            <a:endCxn id="69" idx="6"/>
          </p:cNvCxnSpPr>
          <p:nvPr/>
        </p:nvCxnSpPr>
        <p:spPr>
          <a:xfrm>
            <a:off x="7636246" y="5013176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/>
          <p:cNvSpPr txBox="1"/>
          <p:nvPr/>
        </p:nvSpPr>
        <p:spPr>
          <a:xfrm>
            <a:off x="7202380" y="2912311"/>
            <a:ext cx="1102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Oracle (11)</a:t>
            </a:r>
            <a:endParaRPr lang="de-DE" sz="1600" dirty="0"/>
          </a:p>
        </p:txBody>
      </p:sp>
      <p:sp>
        <p:nvSpPr>
          <p:cNvPr id="73" name="Geschweifte Klammer links 72"/>
          <p:cNvSpPr/>
          <p:nvPr/>
        </p:nvSpPr>
        <p:spPr>
          <a:xfrm rot="5400000">
            <a:off x="7647489" y="2531416"/>
            <a:ext cx="213760" cy="1676407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erade Verbindung 35"/>
          <p:cNvCxnSpPr/>
          <p:nvPr/>
        </p:nvCxnSpPr>
        <p:spPr>
          <a:xfrm>
            <a:off x="611560" y="3861048"/>
            <a:ext cx="56166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539552" y="4653136"/>
            <a:ext cx="56886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251520" y="3577498"/>
            <a:ext cx="576064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|0&gt;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251520" y="4365104"/>
            <a:ext cx="5760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|0&gt;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1105257" y="3573016"/>
            <a:ext cx="576064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Y</a:t>
            </a:r>
            <a:r>
              <a:rPr lang="el-GR" b="1" baseline="-25000" dirty="0" smtClean="0">
                <a:solidFill>
                  <a:schemeClr val="tx1"/>
                </a:solidFill>
              </a:rPr>
              <a:t> π</a:t>
            </a:r>
            <a:r>
              <a:rPr lang="de-DE" b="1" baseline="-25000" dirty="0" smtClean="0">
                <a:solidFill>
                  <a:schemeClr val="tx1"/>
                </a:solidFill>
              </a:rPr>
              <a:t>/2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1105257" y="4365104"/>
            <a:ext cx="576064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Y</a:t>
            </a:r>
            <a:r>
              <a:rPr lang="el-GR" b="1" baseline="-25000" dirty="0" smtClean="0">
                <a:solidFill>
                  <a:schemeClr val="tx1"/>
                </a:solidFill>
              </a:rPr>
              <a:t>π</a:t>
            </a:r>
            <a:r>
              <a:rPr lang="de-DE" b="1" baseline="-25000" dirty="0" smtClean="0">
                <a:solidFill>
                  <a:schemeClr val="tx1"/>
                </a:solidFill>
              </a:rPr>
              <a:t>/2</a:t>
            </a:r>
            <a:endParaRPr lang="de-DE" b="1" baseline="-25000" dirty="0">
              <a:solidFill>
                <a:schemeClr val="tx1"/>
              </a:solidFill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1969353" y="3573016"/>
            <a:ext cx="936104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iSWAP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3203848" y="3573016"/>
            <a:ext cx="648072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Z</a:t>
            </a:r>
            <a:r>
              <a:rPr lang="de-DE" b="1" baseline="-25000" dirty="0" smtClean="0">
                <a:solidFill>
                  <a:schemeClr val="tx1"/>
                </a:solidFill>
              </a:rPr>
              <a:t>±</a:t>
            </a:r>
            <a:r>
              <a:rPr lang="el-GR" b="1" baseline="-25000" dirty="0" smtClean="0">
                <a:solidFill>
                  <a:schemeClr val="tx1"/>
                </a:solidFill>
              </a:rPr>
              <a:t>π</a:t>
            </a:r>
            <a:r>
              <a:rPr lang="de-DE" b="1" baseline="-25000" dirty="0" smtClean="0">
                <a:solidFill>
                  <a:schemeClr val="tx1"/>
                </a:solidFill>
              </a:rPr>
              <a:t>/2</a:t>
            </a:r>
            <a:endParaRPr lang="de-DE" b="1" baseline="-25000" dirty="0">
              <a:solidFill>
                <a:schemeClr val="tx1"/>
              </a:solidFill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3203848" y="4365104"/>
            <a:ext cx="648072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Z</a:t>
            </a:r>
            <a:r>
              <a:rPr lang="de-DE" b="1" baseline="-25000" dirty="0" smtClean="0">
                <a:solidFill>
                  <a:schemeClr val="tx1"/>
                </a:solidFill>
              </a:rPr>
              <a:t>±</a:t>
            </a:r>
            <a:r>
              <a:rPr lang="el-GR" b="1" baseline="-25000" dirty="0" smtClean="0">
                <a:solidFill>
                  <a:schemeClr val="tx1"/>
                </a:solidFill>
              </a:rPr>
              <a:t>π</a:t>
            </a:r>
            <a:r>
              <a:rPr lang="de-DE" b="1" baseline="-25000" dirty="0" smtClean="0">
                <a:solidFill>
                  <a:schemeClr val="tx1"/>
                </a:solidFill>
              </a:rPr>
              <a:t>/2</a:t>
            </a:r>
            <a:endParaRPr lang="de-DE" b="1" baseline="-25000" dirty="0">
              <a:solidFill>
                <a:schemeClr val="tx1"/>
              </a:solidFill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4139952" y="3573016"/>
            <a:ext cx="936104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iSWAP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5364088" y="3573016"/>
            <a:ext cx="576064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X</a:t>
            </a:r>
            <a:r>
              <a:rPr lang="el-GR" b="1" baseline="-25000" dirty="0" smtClean="0">
                <a:solidFill>
                  <a:schemeClr val="tx1"/>
                </a:solidFill>
              </a:rPr>
              <a:t> π</a:t>
            </a:r>
            <a:r>
              <a:rPr lang="de-DE" b="1" baseline="-25000" dirty="0" smtClean="0">
                <a:solidFill>
                  <a:schemeClr val="tx1"/>
                </a:solidFill>
              </a:rPr>
              <a:t>/2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5364088" y="4365104"/>
            <a:ext cx="576064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X</a:t>
            </a:r>
            <a:r>
              <a:rPr lang="el-GR" b="1" baseline="-25000" dirty="0" smtClean="0">
                <a:solidFill>
                  <a:schemeClr val="tx1"/>
                </a:solidFill>
              </a:rPr>
              <a:t>π</a:t>
            </a:r>
            <a:r>
              <a:rPr lang="de-DE" b="1" baseline="-25000" dirty="0" smtClean="0">
                <a:solidFill>
                  <a:schemeClr val="tx1"/>
                </a:solidFill>
              </a:rPr>
              <a:t>/2</a:t>
            </a:r>
            <a:endParaRPr lang="de-DE" b="1" baseline="-25000" dirty="0">
              <a:solidFill>
                <a:schemeClr val="tx1"/>
              </a:solidFill>
            </a:endParaRPr>
          </a:p>
        </p:txBody>
      </p:sp>
      <p:grpSp>
        <p:nvGrpSpPr>
          <p:cNvPr id="48" name="Groupe 42"/>
          <p:cNvGrpSpPr/>
          <p:nvPr/>
        </p:nvGrpSpPr>
        <p:grpSpPr>
          <a:xfrm>
            <a:off x="6156176" y="3573016"/>
            <a:ext cx="618594" cy="613563"/>
            <a:chOff x="5918764" y="1159253"/>
            <a:chExt cx="618594" cy="613563"/>
          </a:xfrm>
        </p:grpSpPr>
        <p:sp>
          <p:nvSpPr>
            <p:cNvPr id="49" name="Rectangle à coins arrondis 43"/>
            <p:cNvSpPr/>
            <p:nvPr/>
          </p:nvSpPr>
          <p:spPr>
            <a:xfrm>
              <a:off x="5940152" y="1159253"/>
              <a:ext cx="576064" cy="6135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0" name="Connecteur droit avec flèche 44"/>
            <p:cNvCxnSpPr/>
            <p:nvPr/>
          </p:nvCxnSpPr>
          <p:spPr>
            <a:xfrm rot="10800000">
              <a:off x="6040721" y="1461357"/>
              <a:ext cx="189802" cy="18404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avec flèche 45"/>
            <p:cNvCxnSpPr/>
            <p:nvPr/>
          </p:nvCxnSpPr>
          <p:spPr>
            <a:xfrm flipV="1">
              <a:off x="6231117" y="1464162"/>
              <a:ext cx="191071" cy="190677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46"/>
            <p:cNvSpPr/>
            <p:nvPr/>
          </p:nvSpPr>
          <p:spPr>
            <a:xfrm>
              <a:off x="5918764" y="1164670"/>
              <a:ext cx="2984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600" dirty="0" smtClean="0">
                  <a:latin typeface="Arial" pitchFamily="34" charset="0"/>
                  <a:cs typeface="Arial" pitchFamily="34" charset="0"/>
                </a:rPr>
                <a:t>0</a:t>
              </a:r>
              <a:endParaRPr lang="fr-FR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Rectangle 47"/>
            <p:cNvSpPr/>
            <p:nvPr/>
          </p:nvSpPr>
          <p:spPr>
            <a:xfrm>
              <a:off x="6238878" y="1159323"/>
              <a:ext cx="2984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6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fr-FR" sz="16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4" name="Groupe 69"/>
          <p:cNvGrpSpPr/>
          <p:nvPr/>
        </p:nvGrpSpPr>
        <p:grpSpPr>
          <a:xfrm>
            <a:off x="6156176" y="4327605"/>
            <a:ext cx="618594" cy="613563"/>
            <a:chOff x="5918764" y="1159253"/>
            <a:chExt cx="618594" cy="613563"/>
          </a:xfrm>
        </p:grpSpPr>
        <p:sp>
          <p:nvSpPr>
            <p:cNvPr id="55" name="Rectangle à coins arrondis 70"/>
            <p:cNvSpPr/>
            <p:nvPr/>
          </p:nvSpPr>
          <p:spPr>
            <a:xfrm>
              <a:off x="5940152" y="1159253"/>
              <a:ext cx="576064" cy="6135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6" name="Connecteur droit avec flèche 71"/>
            <p:cNvCxnSpPr/>
            <p:nvPr/>
          </p:nvCxnSpPr>
          <p:spPr>
            <a:xfrm rot="10800000">
              <a:off x="6040721" y="1461357"/>
              <a:ext cx="189802" cy="18404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72"/>
            <p:cNvCxnSpPr/>
            <p:nvPr/>
          </p:nvCxnSpPr>
          <p:spPr>
            <a:xfrm flipV="1">
              <a:off x="6231117" y="1464162"/>
              <a:ext cx="191071" cy="190677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73"/>
            <p:cNvSpPr/>
            <p:nvPr/>
          </p:nvSpPr>
          <p:spPr>
            <a:xfrm>
              <a:off x="5918764" y="1164670"/>
              <a:ext cx="2984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600" dirty="0" smtClean="0">
                  <a:latin typeface="Arial" pitchFamily="34" charset="0"/>
                  <a:cs typeface="Arial" pitchFamily="34" charset="0"/>
                </a:rPr>
                <a:t>0</a:t>
              </a:r>
              <a:endParaRPr lang="fr-FR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Rectangle 74"/>
            <p:cNvSpPr/>
            <p:nvPr/>
          </p:nvSpPr>
          <p:spPr>
            <a:xfrm>
              <a:off x="6238878" y="1159323"/>
              <a:ext cx="2984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6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fr-FR" sz="16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0" name="Textfeld 59"/>
          <p:cNvSpPr txBox="1"/>
          <p:nvPr/>
        </p:nvSpPr>
        <p:spPr>
          <a:xfrm>
            <a:off x="179512" y="2924944"/>
            <a:ext cx="1635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State </a:t>
            </a:r>
            <a:r>
              <a:rPr lang="de-DE" sz="1600" dirty="0" err="1" smtClean="0"/>
              <a:t>Preparation</a:t>
            </a:r>
            <a:endParaRPr lang="de-DE" sz="1600" dirty="0"/>
          </a:p>
        </p:txBody>
      </p:sp>
      <p:sp>
        <p:nvSpPr>
          <p:cNvPr id="61" name="Textfeld 60"/>
          <p:cNvSpPr txBox="1"/>
          <p:nvPr/>
        </p:nvSpPr>
        <p:spPr>
          <a:xfrm>
            <a:off x="2243464" y="2924944"/>
            <a:ext cx="1496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Oracle </a:t>
            </a:r>
            <a:r>
              <a:rPr lang="de-DE" sz="1600" dirty="0" err="1" smtClean="0"/>
              <a:t>Function</a:t>
            </a:r>
            <a:endParaRPr lang="de-DE" sz="1600" dirty="0"/>
          </a:p>
        </p:txBody>
      </p:sp>
      <p:sp>
        <p:nvSpPr>
          <p:cNvPr id="62" name="Textfeld 61"/>
          <p:cNvSpPr txBox="1"/>
          <p:nvPr/>
        </p:nvSpPr>
        <p:spPr>
          <a:xfrm>
            <a:off x="4231543" y="2924944"/>
            <a:ext cx="1735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Diffusion Operator</a:t>
            </a:r>
            <a:endParaRPr lang="de-DE" sz="1600" dirty="0"/>
          </a:p>
        </p:txBody>
      </p:sp>
      <p:sp>
        <p:nvSpPr>
          <p:cNvPr id="63" name="Textfeld 62"/>
          <p:cNvSpPr txBox="1"/>
          <p:nvPr/>
        </p:nvSpPr>
        <p:spPr>
          <a:xfrm>
            <a:off x="6061867" y="2924944"/>
            <a:ext cx="886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/>
              <a:t>Readout</a:t>
            </a:r>
            <a:endParaRPr lang="de-DE" sz="1600" dirty="0"/>
          </a:p>
        </p:txBody>
      </p:sp>
      <p:sp>
        <p:nvSpPr>
          <p:cNvPr id="64" name="Geschweifte Klammer links 63"/>
          <p:cNvSpPr/>
          <p:nvPr/>
        </p:nvSpPr>
        <p:spPr>
          <a:xfrm rot="5400000">
            <a:off x="863588" y="2672916"/>
            <a:ext cx="216024" cy="144016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5" name="Geschweifte Klammer links 64"/>
          <p:cNvSpPr/>
          <p:nvPr/>
        </p:nvSpPr>
        <p:spPr>
          <a:xfrm rot="5400000">
            <a:off x="2807804" y="2456892"/>
            <a:ext cx="216024" cy="1872208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6" name="Geschweifte Klammer links 65"/>
          <p:cNvSpPr/>
          <p:nvPr/>
        </p:nvSpPr>
        <p:spPr>
          <a:xfrm rot="5400000">
            <a:off x="4932040" y="2492896"/>
            <a:ext cx="216024" cy="180020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7" name="Geschweifte Klammer links 66"/>
          <p:cNvSpPr/>
          <p:nvPr/>
        </p:nvSpPr>
        <p:spPr>
          <a:xfrm rot="5400000">
            <a:off x="6372200" y="3068960"/>
            <a:ext cx="216024" cy="648072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erade Verbindung 35"/>
          <p:cNvCxnSpPr/>
          <p:nvPr/>
        </p:nvCxnSpPr>
        <p:spPr>
          <a:xfrm>
            <a:off x="611560" y="3861048"/>
            <a:ext cx="56166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539552" y="4653136"/>
            <a:ext cx="56886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179512" y="3577498"/>
            <a:ext cx="576064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|0&gt;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179512" y="4365104"/>
            <a:ext cx="5760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|0&gt;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909951" y="3573016"/>
            <a:ext cx="637713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 smtClean="0">
                <a:solidFill>
                  <a:schemeClr val="tx1"/>
                </a:solidFill>
              </a:rPr>
              <a:t>ϕ</a:t>
            </a:r>
            <a:r>
              <a:rPr lang="de-DE" b="1" baseline="30000" dirty="0" smtClean="0">
                <a:solidFill>
                  <a:schemeClr val="tx1"/>
                </a:solidFill>
              </a:rPr>
              <a:t>1</a:t>
            </a:r>
            <a:r>
              <a:rPr lang="el-GR" b="1" baseline="-25000" dirty="0" smtClean="0">
                <a:solidFill>
                  <a:schemeClr val="tx1"/>
                </a:solidFill>
              </a:rPr>
              <a:t>α</a:t>
            </a:r>
            <a:r>
              <a:rPr lang="de-DE" b="1" baseline="-25000" dirty="0" smtClean="0">
                <a:solidFill>
                  <a:schemeClr val="tx1"/>
                </a:solidFill>
              </a:rPr>
              <a:t>1</a:t>
            </a:r>
            <a:endParaRPr lang="de-DE" b="1" baseline="-25000" dirty="0">
              <a:solidFill>
                <a:schemeClr val="tx1"/>
              </a:solidFill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899593" y="4365104"/>
            <a:ext cx="648072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 smtClean="0">
                <a:solidFill>
                  <a:schemeClr val="tx1"/>
                </a:solidFill>
              </a:rPr>
              <a:t>ϕ</a:t>
            </a:r>
            <a:r>
              <a:rPr lang="de-DE" b="1" baseline="30000" dirty="0" smtClean="0">
                <a:solidFill>
                  <a:schemeClr val="tx1"/>
                </a:solidFill>
              </a:rPr>
              <a:t>2</a:t>
            </a:r>
            <a:r>
              <a:rPr lang="el-GR" b="1" baseline="-25000" dirty="0" smtClean="0">
                <a:solidFill>
                  <a:schemeClr val="tx1"/>
                </a:solidFill>
              </a:rPr>
              <a:t>α</a:t>
            </a:r>
            <a:r>
              <a:rPr lang="de-DE" b="1" baseline="-25000" dirty="0" smtClean="0">
                <a:solidFill>
                  <a:schemeClr val="tx1"/>
                </a:solidFill>
              </a:rPr>
              <a:t>2</a:t>
            </a:r>
            <a:endParaRPr lang="de-DE" b="1" baseline="-25000" dirty="0">
              <a:solidFill>
                <a:schemeClr val="tx1"/>
              </a:solidFill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1763688" y="3573016"/>
            <a:ext cx="936104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iSWAP</a:t>
            </a:r>
            <a:r>
              <a:rPr lang="de-DE" b="1" dirty="0" smtClean="0">
                <a:solidFill>
                  <a:schemeClr val="tx1"/>
                </a:solidFill>
              </a:rPr>
              <a:t>(</a:t>
            </a:r>
            <a:r>
              <a:rPr lang="el-GR" b="1" dirty="0" smtClean="0">
                <a:solidFill>
                  <a:schemeClr val="tx1"/>
                </a:solidFill>
              </a:rPr>
              <a:t>ε</a:t>
            </a:r>
            <a:r>
              <a:rPr lang="de-DE" b="1" baseline="-25000" dirty="0" smtClean="0">
                <a:solidFill>
                  <a:schemeClr val="tx1"/>
                </a:solidFill>
              </a:rPr>
              <a:t>1</a:t>
            </a:r>
            <a:r>
              <a:rPr lang="de-DE" b="1" dirty="0" smtClean="0">
                <a:solidFill>
                  <a:schemeClr val="tx1"/>
                </a:solidFill>
              </a:rPr>
              <a:t>,</a:t>
            </a:r>
            <a:r>
              <a:rPr lang="el-GR" b="1" dirty="0" smtClean="0">
                <a:solidFill>
                  <a:schemeClr val="tx1"/>
                </a:solidFill>
              </a:rPr>
              <a:t>δ</a:t>
            </a:r>
            <a:r>
              <a:rPr lang="de-DE" b="1" baseline="-25000" dirty="0" smtClean="0">
                <a:solidFill>
                  <a:schemeClr val="tx1"/>
                </a:solidFill>
              </a:rPr>
              <a:t>1</a:t>
            </a:r>
            <a:r>
              <a:rPr lang="de-DE" b="1" dirty="0" smtClean="0">
                <a:solidFill>
                  <a:schemeClr val="tx1"/>
                </a:solidFill>
              </a:rPr>
              <a:t>)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2915816" y="3573016"/>
            <a:ext cx="648072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Z</a:t>
            </a:r>
            <a:r>
              <a:rPr lang="el-GR" b="1" baseline="-25000" dirty="0" smtClean="0">
                <a:solidFill>
                  <a:schemeClr val="tx1"/>
                </a:solidFill>
              </a:rPr>
              <a:t>β</a:t>
            </a:r>
            <a:r>
              <a:rPr lang="de-DE" b="1" baseline="-25000" dirty="0" smtClean="0">
                <a:solidFill>
                  <a:schemeClr val="tx1"/>
                </a:solidFill>
              </a:rPr>
              <a:t>1</a:t>
            </a:r>
            <a:endParaRPr lang="de-DE" b="1" baseline="-25000" dirty="0">
              <a:solidFill>
                <a:schemeClr val="tx1"/>
              </a:solidFill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2915816" y="4365104"/>
            <a:ext cx="648072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Z</a:t>
            </a:r>
            <a:r>
              <a:rPr lang="el-GR" b="1" baseline="-25000" dirty="0" smtClean="0">
                <a:solidFill>
                  <a:schemeClr val="tx1"/>
                </a:solidFill>
              </a:rPr>
              <a:t>β</a:t>
            </a:r>
            <a:r>
              <a:rPr lang="de-DE" b="1" baseline="-25000" dirty="0" smtClean="0">
                <a:solidFill>
                  <a:schemeClr val="tx1"/>
                </a:solidFill>
              </a:rPr>
              <a:t>2</a:t>
            </a:r>
            <a:endParaRPr lang="de-DE" b="1" baseline="-25000" dirty="0">
              <a:solidFill>
                <a:schemeClr val="tx1"/>
              </a:solidFill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3995936" y="3573016"/>
            <a:ext cx="936104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iSWAP</a:t>
            </a:r>
            <a:r>
              <a:rPr lang="de-DE" b="1" dirty="0" smtClean="0">
                <a:solidFill>
                  <a:schemeClr val="tx1"/>
                </a:solidFill>
              </a:rPr>
              <a:t>(</a:t>
            </a:r>
            <a:r>
              <a:rPr lang="el-GR" b="1" dirty="0" smtClean="0">
                <a:solidFill>
                  <a:schemeClr val="tx1"/>
                </a:solidFill>
              </a:rPr>
              <a:t>ε</a:t>
            </a:r>
            <a:r>
              <a:rPr lang="de-DE" b="1" baseline="-25000" dirty="0" smtClean="0">
                <a:solidFill>
                  <a:schemeClr val="tx1"/>
                </a:solidFill>
              </a:rPr>
              <a:t>2</a:t>
            </a:r>
            <a:r>
              <a:rPr lang="de-DE" b="1" dirty="0" smtClean="0">
                <a:solidFill>
                  <a:schemeClr val="tx1"/>
                </a:solidFill>
              </a:rPr>
              <a:t>,</a:t>
            </a:r>
            <a:r>
              <a:rPr lang="el-GR" b="1" dirty="0" smtClean="0">
                <a:solidFill>
                  <a:schemeClr val="tx1"/>
                </a:solidFill>
              </a:rPr>
              <a:t>δ</a:t>
            </a:r>
            <a:r>
              <a:rPr lang="de-DE" b="1" baseline="-25000" dirty="0" smtClean="0">
                <a:solidFill>
                  <a:schemeClr val="tx1"/>
                </a:solidFill>
              </a:rPr>
              <a:t>2</a:t>
            </a:r>
            <a:r>
              <a:rPr lang="de-DE" b="1" dirty="0" smtClean="0">
                <a:solidFill>
                  <a:schemeClr val="tx1"/>
                </a:solidFill>
              </a:rPr>
              <a:t>)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5076056" y="3573016"/>
            <a:ext cx="648072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 smtClean="0">
                <a:solidFill>
                  <a:schemeClr val="tx1"/>
                </a:solidFill>
              </a:rPr>
              <a:t>φ</a:t>
            </a:r>
            <a:r>
              <a:rPr lang="de-DE" b="1" baseline="30000" dirty="0" smtClean="0">
                <a:solidFill>
                  <a:schemeClr val="tx1"/>
                </a:solidFill>
              </a:rPr>
              <a:t>1</a:t>
            </a:r>
            <a:r>
              <a:rPr lang="el-GR" b="1" baseline="-25000" dirty="0" smtClean="0">
                <a:solidFill>
                  <a:schemeClr val="tx1"/>
                </a:solidFill>
              </a:rPr>
              <a:t>γ</a:t>
            </a:r>
            <a:r>
              <a:rPr lang="de-DE" b="1" baseline="-25000" dirty="0" smtClean="0">
                <a:solidFill>
                  <a:schemeClr val="tx1"/>
                </a:solidFill>
              </a:rPr>
              <a:t>1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5076056" y="4365104"/>
            <a:ext cx="648072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 smtClean="0">
                <a:solidFill>
                  <a:schemeClr val="tx1"/>
                </a:solidFill>
              </a:rPr>
              <a:t>φ</a:t>
            </a:r>
            <a:r>
              <a:rPr lang="de-DE" b="1" baseline="30000" dirty="0" smtClean="0">
                <a:solidFill>
                  <a:schemeClr val="tx1"/>
                </a:solidFill>
              </a:rPr>
              <a:t>2</a:t>
            </a:r>
            <a:r>
              <a:rPr lang="el-GR" b="1" baseline="-25000" dirty="0" smtClean="0">
                <a:solidFill>
                  <a:schemeClr val="tx1"/>
                </a:solidFill>
              </a:rPr>
              <a:t>γ</a:t>
            </a:r>
            <a:r>
              <a:rPr lang="de-DE" b="1" baseline="-25000" dirty="0" smtClean="0">
                <a:solidFill>
                  <a:schemeClr val="tx1"/>
                </a:solidFill>
              </a:rPr>
              <a:t>2</a:t>
            </a:r>
            <a:endParaRPr lang="de-DE" b="1" baseline="-25000" dirty="0">
              <a:solidFill>
                <a:schemeClr val="tx1"/>
              </a:solidFill>
            </a:endParaRPr>
          </a:p>
        </p:txBody>
      </p:sp>
      <p:grpSp>
        <p:nvGrpSpPr>
          <p:cNvPr id="2" name="Groupe 42"/>
          <p:cNvGrpSpPr/>
          <p:nvPr/>
        </p:nvGrpSpPr>
        <p:grpSpPr>
          <a:xfrm>
            <a:off x="6156176" y="3573016"/>
            <a:ext cx="618594" cy="613563"/>
            <a:chOff x="5918764" y="1159253"/>
            <a:chExt cx="618594" cy="613563"/>
          </a:xfrm>
        </p:grpSpPr>
        <p:sp>
          <p:nvSpPr>
            <p:cNvPr id="49" name="Rectangle à coins arrondis 43"/>
            <p:cNvSpPr/>
            <p:nvPr/>
          </p:nvSpPr>
          <p:spPr>
            <a:xfrm>
              <a:off x="5940152" y="1159253"/>
              <a:ext cx="576064" cy="6135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0" name="Connecteur droit avec flèche 44"/>
            <p:cNvCxnSpPr/>
            <p:nvPr/>
          </p:nvCxnSpPr>
          <p:spPr>
            <a:xfrm rot="10800000">
              <a:off x="6040721" y="1461357"/>
              <a:ext cx="189802" cy="18404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avec flèche 45"/>
            <p:cNvCxnSpPr/>
            <p:nvPr/>
          </p:nvCxnSpPr>
          <p:spPr>
            <a:xfrm flipV="1">
              <a:off x="6231117" y="1464162"/>
              <a:ext cx="191071" cy="190677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46"/>
            <p:cNvSpPr/>
            <p:nvPr/>
          </p:nvSpPr>
          <p:spPr>
            <a:xfrm>
              <a:off x="5918764" y="1164670"/>
              <a:ext cx="2984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600" dirty="0" smtClean="0">
                  <a:latin typeface="Arial" pitchFamily="34" charset="0"/>
                  <a:cs typeface="Arial" pitchFamily="34" charset="0"/>
                </a:rPr>
                <a:t>0</a:t>
              </a:r>
              <a:endParaRPr lang="fr-FR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Rectangle 47"/>
            <p:cNvSpPr/>
            <p:nvPr/>
          </p:nvSpPr>
          <p:spPr>
            <a:xfrm>
              <a:off x="6238878" y="1159323"/>
              <a:ext cx="2984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6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fr-FR" sz="16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" name="Groupe 69"/>
          <p:cNvGrpSpPr/>
          <p:nvPr/>
        </p:nvGrpSpPr>
        <p:grpSpPr>
          <a:xfrm>
            <a:off x="6156176" y="4327605"/>
            <a:ext cx="618594" cy="613563"/>
            <a:chOff x="5918764" y="1159253"/>
            <a:chExt cx="618594" cy="613563"/>
          </a:xfrm>
        </p:grpSpPr>
        <p:sp>
          <p:nvSpPr>
            <p:cNvPr id="55" name="Rectangle à coins arrondis 70"/>
            <p:cNvSpPr/>
            <p:nvPr/>
          </p:nvSpPr>
          <p:spPr>
            <a:xfrm>
              <a:off x="5940152" y="1159253"/>
              <a:ext cx="576064" cy="6135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6" name="Connecteur droit avec flèche 71"/>
            <p:cNvCxnSpPr/>
            <p:nvPr/>
          </p:nvCxnSpPr>
          <p:spPr>
            <a:xfrm rot="10800000">
              <a:off x="6040721" y="1461357"/>
              <a:ext cx="189802" cy="18404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72"/>
            <p:cNvCxnSpPr/>
            <p:nvPr/>
          </p:nvCxnSpPr>
          <p:spPr>
            <a:xfrm flipV="1">
              <a:off x="6231117" y="1464162"/>
              <a:ext cx="191071" cy="190677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73"/>
            <p:cNvSpPr/>
            <p:nvPr/>
          </p:nvSpPr>
          <p:spPr>
            <a:xfrm>
              <a:off x="5918764" y="1164670"/>
              <a:ext cx="2984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600" dirty="0" smtClean="0">
                  <a:latin typeface="Arial" pitchFamily="34" charset="0"/>
                  <a:cs typeface="Arial" pitchFamily="34" charset="0"/>
                </a:rPr>
                <a:t>0</a:t>
              </a:r>
              <a:endParaRPr lang="fr-FR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Rectangle 74"/>
            <p:cNvSpPr/>
            <p:nvPr/>
          </p:nvSpPr>
          <p:spPr>
            <a:xfrm>
              <a:off x="6238878" y="1159323"/>
              <a:ext cx="2984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6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fr-FR" sz="16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0" name="Textfeld 59"/>
          <p:cNvSpPr txBox="1"/>
          <p:nvPr/>
        </p:nvSpPr>
        <p:spPr>
          <a:xfrm>
            <a:off x="107504" y="2924944"/>
            <a:ext cx="1635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State </a:t>
            </a:r>
            <a:r>
              <a:rPr lang="de-DE" sz="1600" dirty="0" err="1" smtClean="0"/>
              <a:t>Preparation</a:t>
            </a:r>
            <a:endParaRPr lang="de-DE" sz="1600" dirty="0"/>
          </a:p>
        </p:txBody>
      </p:sp>
      <p:sp>
        <p:nvSpPr>
          <p:cNvPr id="61" name="Textfeld 60"/>
          <p:cNvSpPr txBox="1"/>
          <p:nvPr/>
        </p:nvSpPr>
        <p:spPr>
          <a:xfrm>
            <a:off x="1979712" y="2924944"/>
            <a:ext cx="1496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Oracle </a:t>
            </a:r>
            <a:r>
              <a:rPr lang="de-DE" sz="1600" dirty="0" err="1" smtClean="0"/>
              <a:t>Function</a:t>
            </a:r>
            <a:endParaRPr lang="de-DE" sz="1600" dirty="0"/>
          </a:p>
        </p:txBody>
      </p:sp>
      <p:sp>
        <p:nvSpPr>
          <p:cNvPr id="62" name="Textfeld 61"/>
          <p:cNvSpPr txBox="1"/>
          <p:nvPr/>
        </p:nvSpPr>
        <p:spPr>
          <a:xfrm>
            <a:off x="4087527" y="2924944"/>
            <a:ext cx="1735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Diffusion Operator</a:t>
            </a:r>
            <a:endParaRPr lang="de-DE" sz="1600" dirty="0"/>
          </a:p>
        </p:txBody>
      </p:sp>
      <p:sp>
        <p:nvSpPr>
          <p:cNvPr id="63" name="Textfeld 62"/>
          <p:cNvSpPr txBox="1"/>
          <p:nvPr/>
        </p:nvSpPr>
        <p:spPr>
          <a:xfrm>
            <a:off x="6061867" y="2924944"/>
            <a:ext cx="886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/>
              <a:t>Readout</a:t>
            </a:r>
            <a:endParaRPr lang="de-DE" sz="1600" dirty="0"/>
          </a:p>
        </p:txBody>
      </p:sp>
      <p:sp>
        <p:nvSpPr>
          <p:cNvPr id="64" name="Geschweifte Klammer links 63"/>
          <p:cNvSpPr/>
          <p:nvPr/>
        </p:nvSpPr>
        <p:spPr>
          <a:xfrm rot="5400000">
            <a:off x="791580" y="2672916"/>
            <a:ext cx="216024" cy="144016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5" name="Geschweifte Klammer links 64"/>
          <p:cNvSpPr/>
          <p:nvPr/>
        </p:nvSpPr>
        <p:spPr>
          <a:xfrm rot="5400000">
            <a:off x="2591780" y="2456892"/>
            <a:ext cx="216024" cy="1872208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6" name="Geschweifte Klammer links 65"/>
          <p:cNvSpPr/>
          <p:nvPr/>
        </p:nvSpPr>
        <p:spPr>
          <a:xfrm rot="5400000">
            <a:off x="4788024" y="2492896"/>
            <a:ext cx="216024" cy="180020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7" name="Geschweifte Klammer links 66"/>
          <p:cNvSpPr/>
          <p:nvPr/>
        </p:nvSpPr>
        <p:spPr>
          <a:xfrm rot="5400000">
            <a:off x="6372200" y="3068960"/>
            <a:ext cx="216024" cy="648072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" name="Gewitterblitz 33"/>
          <p:cNvSpPr/>
          <p:nvPr/>
        </p:nvSpPr>
        <p:spPr>
          <a:xfrm rot="429266">
            <a:off x="3668931" y="3301729"/>
            <a:ext cx="288032" cy="1800200"/>
          </a:xfrm>
          <a:prstGeom prst="lightningBol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Gewitterblitz 34"/>
          <p:cNvSpPr/>
          <p:nvPr/>
        </p:nvSpPr>
        <p:spPr>
          <a:xfrm rot="429266">
            <a:off x="5829171" y="3276457"/>
            <a:ext cx="288032" cy="1800200"/>
          </a:xfrm>
          <a:prstGeom prst="lightningBol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4" name="Gerade Verbindung 53"/>
          <p:cNvCxnSpPr/>
          <p:nvPr/>
        </p:nvCxnSpPr>
        <p:spPr>
          <a:xfrm>
            <a:off x="1658584" y="3573016"/>
            <a:ext cx="0" cy="14401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/>
          <p:nvPr/>
        </p:nvCxnSpPr>
        <p:spPr>
          <a:xfrm>
            <a:off x="2843808" y="3573016"/>
            <a:ext cx="0" cy="14401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/>
          <p:nvPr/>
        </p:nvCxnSpPr>
        <p:spPr>
          <a:xfrm>
            <a:off x="3635896" y="3573016"/>
            <a:ext cx="0" cy="14401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77"/>
          <p:cNvCxnSpPr/>
          <p:nvPr/>
        </p:nvCxnSpPr>
        <p:spPr>
          <a:xfrm>
            <a:off x="5004048" y="3573016"/>
            <a:ext cx="0" cy="14401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78"/>
          <p:cNvCxnSpPr/>
          <p:nvPr/>
        </p:nvCxnSpPr>
        <p:spPr>
          <a:xfrm>
            <a:off x="5796136" y="3573016"/>
            <a:ext cx="0" cy="14401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79"/>
          <p:cNvCxnSpPr/>
          <p:nvPr/>
        </p:nvCxnSpPr>
        <p:spPr>
          <a:xfrm>
            <a:off x="6876256" y="3573016"/>
            <a:ext cx="0" cy="14401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Microsoft Office PowerPoint</Application>
  <PresentationFormat>Bildschirmpräsentation (4:3)</PresentationFormat>
  <Paragraphs>69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Larissa-Design</vt:lpstr>
      <vt:lpstr>Folie 1</vt:lpstr>
      <vt:lpstr>Folie 2</vt:lpstr>
      <vt:lpstr>Folie 3</vt:lpstr>
      <vt:lpstr>Folie 4</vt:lpstr>
      <vt:lpstr>Folie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Heisenberg</dc:creator>
  <cp:lastModifiedBy>Heisenberg</cp:lastModifiedBy>
  <cp:revision>62</cp:revision>
  <dcterms:created xsi:type="dcterms:W3CDTF">2012-04-22T21:17:39Z</dcterms:created>
  <dcterms:modified xsi:type="dcterms:W3CDTF">2012-05-03T16:30:53Z</dcterms:modified>
</cp:coreProperties>
</file>