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79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t>16.03.2012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t>16.03.2012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t>16.03.2012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t>16.03.2012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t>16.03.2012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t>16.03.2012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t>16.03.2012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t>16.03.2012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t>16.03.2012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t>16.03.2012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t>16.03.2012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9FB9-1184-4BFA-89AE-DC8B5833E156}" type="datetimeFigureOut">
              <a:rPr lang="de-DE" smtClean="0"/>
              <a:t>16.03.2012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8F9D7-AB2A-4F7B-BDB6-FB2C9DD2B74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Freihandform 273"/>
          <p:cNvSpPr/>
          <p:nvPr/>
        </p:nvSpPr>
        <p:spPr>
          <a:xfrm flipV="1">
            <a:off x="2627784" y="1268760"/>
            <a:ext cx="936104" cy="144016"/>
          </a:xfrm>
          <a:custGeom>
            <a:avLst/>
            <a:gdLst>
              <a:gd name="connsiteX0" fmla="*/ 1366576 w 1366576"/>
              <a:gd name="connsiteY0" fmla="*/ 200967 h 200967"/>
              <a:gd name="connsiteX1" fmla="*/ 834013 w 1366576"/>
              <a:gd name="connsiteY1" fmla="*/ 0 h 200967"/>
              <a:gd name="connsiteX2" fmla="*/ 0 w 1366576"/>
              <a:gd name="connsiteY2" fmla="*/ 40193 h 200967"/>
              <a:gd name="connsiteX0" fmla="*/ 1008112 w 1008112"/>
              <a:gd name="connsiteY0" fmla="*/ 792088 h 792088"/>
              <a:gd name="connsiteX1" fmla="*/ 834013 w 1008112"/>
              <a:gd name="connsiteY1" fmla="*/ 0 h 792088"/>
              <a:gd name="connsiteX2" fmla="*/ 0 w 1008112"/>
              <a:gd name="connsiteY2" fmla="*/ 40193 h 792088"/>
              <a:gd name="connsiteX0" fmla="*/ 1008112 w 1008112"/>
              <a:gd name="connsiteY0" fmla="*/ 751895 h 751895"/>
              <a:gd name="connsiteX1" fmla="*/ 720080 w 1008112"/>
              <a:gd name="connsiteY1" fmla="*/ 607878 h 751895"/>
              <a:gd name="connsiteX2" fmla="*/ 0 w 1008112"/>
              <a:gd name="connsiteY2" fmla="*/ 0 h 751895"/>
              <a:gd name="connsiteX0" fmla="*/ 792088 w 792088"/>
              <a:gd name="connsiteY0" fmla="*/ 144017 h 144017"/>
              <a:gd name="connsiteX1" fmla="*/ 504056 w 792088"/>
              <a:gd name="connsiteY1" fmla="*/ 0 h 144017"/>
              <a:gd name="connsiteX2" fmla="*/ 0 w 792088"/>
              <a:gd name="connsiteY2" fmla="*/ 0 h 144017"/>
              <a:gd name="connsiteX0" fmla="*/ 864096 w 864096"/>
              <a:gd name="connsiteY0" fmla="*/ 144016 h 144016"/>
              <a:gd name="connsiteX1" fmla="*/ 504056 w 864096"/>
              <a:gd name="connsiteY1" fmla="*/ 0 h 144016"/>
              <a:gd name="connsiteX2" fmla="*/ 0 w 864096"/>
              <a:gd name="connsiteY2" fmla="*/ 0 h 144016"/>
              <a:gd name="connsiteX0" fmla="*/ 936104 w 936104"/>
              <a:gd name="connsiteY0" fmla="*/ 144016 h 144016"/>
              <a:gd name="connsiteX1" fmla="*/ 504056 w 936104"/>
              <a:gd name="connsiteY1" fmla="*/ 0 h 144016"/>
              <a:gd name="connsiteX2" fmla="*/ 0 w 936104"/>
              <a:gd name="connsiteY2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04" h="144016">
                <a:moveTo>
                  <a:pt x="936104" y="144016"/>
                </a:moveTo>
                <a:lnTo>
                  <a:pt x="504056" y="0"/>
                </a:lnTo>
                <a:lnTo>
                  <a:pt x="0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Freihandform 272"/>
          <p:cNvSpPr/>
          <p:nvPr/>
        </p:nvSpPr>
        <p:spPr>
          <a:xfrm>
            <a:off x="2627784" y="980728"/>
            <a:ext cx="936104" cy="144016"/>
          </a:xfrm>
          <a:custGeom>
            <a:avLst/>
            <a:gdLst>
              <a:gd name="connsiteX0" fmla="*/ 1366576 w 1366576"/>
              <a:gd name="connsiteY0" fmla="*/ 200967 h 200967"/>
              <a:gd name="connsiteX1" fmla="*/ 834013 w 1366576"/>
              <a:gd name="connsiteY1" fmla="*/ 0 h 200967"/>
              <a:gd name="connsiteX2" fmla="*/ 0 w 1366576"/>
              <a:gd name="connsiteY2" fmla="*/ 40193 h 200967"/>
              <a:gd name="connsiteX0" fmla="*/ 1008112 w 1008112"/>
              <a:gd name="connsiteY0" fmla="*/ 792088 h 792088"/>
              <a:gd name="connsiteX1" fmla="*/ 834013 w 1008112"/>
              <a:gd name="connsiteY1" fmla="*/ 0 h 792088"/>
              <a:gd name="connsiteX2" fmla="*/ 0 w 1008112"/>
              <a:gd name="connsiteY2" fmla="*/ 40193 h 792088"/>
              <a:gd name="connsiteX0" fmla="*/ 1008112 w 1008112"/>
              <a:gd name="connsiteY0" fmla="*/ 751895 h 751895"/>
              <a:gd name="connsiteX1" fmla="*/ 720080 w 1008112"/>
              <a:gd name="connsiteY1" fmla="*/ 607878 h 751895"/>
              <a:gd name="connsiteX2" fmla="*/ 0 w 1008112"/>
              <a:gd name="connsiteY2" fmla="*/ 0 h 751895"/>
              <a:gd name="connsiteX0" fmla="*/ 792088 w 792088"/>
              <a:gd name="connsiteY0" fmla="*/ 144017 h 144017"/>
              <a:gd name="connsiteX1" fmla="*/ 504056 w 792088"/>
              <a:gd name="connsiteY1" fmla="*/ 0 h 144017"/>
              <a:gd name="connsiteX2" fmla="*/ 0 w 792088"/>
              <a:gd name="connsiteY2" fmla="*/ 0 h 144017"/>
              <a:gd name="connsiteX0" fmla="*/ 864096 w 864096"/>
              <a:gd name="connsiteY0" fmla="*/ 144016 h 144016"/>
              <a:gd name="connsiteX1" fmla="*/ 504056 w 864096"/>
              <a:gd name="connsiteY1" fmla="*/ 0 h 144016"/>
              <a:gd name="connsiteX2" fmla="*/ 0 w 864096"/>
              <a:gd name="connsiteY2" fmla="*/ 0 h 144016"/>
              <a:gd name="connsiteX0" fmla="*/ 936104 w 936104"/>
              <a:gd name="connsiteY0" fmla="*/ 144016 h 144016"/>
              <a:gd name="connsiteX1" fmla="*/ 504056 w 936104"/>
              <a:gd name="connsiteY1" fmla="*/ 0 h 144016"/>
              <a:gd name="connsiteX2" fmla="*/ 0 w 936104"/>
              <a:gd name="connsiteY2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04" h="144016">
                <a:moveTo>
                  <a:pt x="936104" y="144016"/>
                </a:moveTo>
                <a:lnTo>
                  <a:pt x="504056" y="0"/>
                </a:lnTo>
                <a:lnTo>
                  <a:pt x="0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Line 110"/>
          <p:cNvSpPr>
            <a:spLocks noChangeShapeType="1"/>
          </p:cNvSpPr>
          <p:nvPr/>
        </p:nvSpPr>
        <p:spPr bwMode="auto">
          <a:xfrm flipH="1">
            <a:off x="5157675" y="879187"/>
            <a:ext cx="0" cy="215413"/>
          </a:xfrm>
          <a:prstGeom prst="line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/>
          </a:p>
        </p:txBody>
      </p:sp>
      <p:sp>
        <p:nvSpPr>
          <p:cNvPr id="250" name="Line 110"/>
          <p:cNvSpPr>
            <a:spLocks noChangeShapeType="1"/>
          </p:cNvSpPr>
          <p:nvPr/>
        </p:nvSpPr>
        <p:spPr bwMode="auto">
          <a:xfrm flipH="1">
            <a:off x="5343992" y="879187"/>
            <a:ext cx="0" cy="215413"/>
          </a:xfrm>
          <a:prstGeom prst="line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/>
          </a:p>
        </p:txBody>
      </p:sp>
      <p:sp>
        <p:nvSpPr>
          <p:cNvPr id="270" name="Freeform 111"/>
          <p:cNvSpPr>
            <a:spLocks noChangeArrowheads="1"/>
          </p:cNvSpPr>
          <p:nvPr/>
        </p:nvSpPr>
        <p:spPr bwMode="auto">
          <a:xfrm flipH="1">
            <a:off x="5055960" y="692696"/>
            <a:ext cx="176547" cy="104683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81" y="87"/>
              </a:cxn>
              <a:cxn ang="0">
                <a:pos x="81" y="0"/>
              </a:cxn>
              <a:cxn ang="0">
                <a:pos x="183" y="0"/>
              </a:cxn>
              <a:cxn ang="0">
                <a:pos x="183" y="87"/>
              </a:cxn>
              <a:cxn ang="0">
                <a:pos x="279" y="87"/>
              </a:cxn>
            </a:cxnLst>
            <a:rect l="0" t="0" r="r" b="b"/>
            <a:pathLst>
              <a:path w="279" h="87">
                <a:moveTo>
                  <a:pt x="0" y="87"/>
                </a:moveTo>
                <a:lnTo>
                  <a:pt x="81" y="87"/>
                </a:lnTo>
                <a:lnTo>
                  <a:pt x="81" y="0"/>
                </a:lnTo>
                <a:lnTo>
                  <a:pt x="183" y="0"/>
                </a:lnTo>
                <a:lnTo>
                  <a:pt x="183" y="87"/>
                </a:lnTo>
                <a:lnTo>
                  <a:pt x="279" y="87"/>
                </a:lnTo>
              </a:path>
            </a:pathLst>
          </a:custGeom>
          <a:noFill/>
          <a:ln w="952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271" name="Freeform 111"/>
          <p:cNvSpPr>
            <a:spLocks noChangeArrowheads="1"/>
          </p:cNvSpPr>
          <p:nvPr/>
        </p:nvSpPr>
        <p:spPr bwMode="auto">
          <a:xfrm flipH="1">
            <a:off x="5260264" y="692696"/>
            <a:ext cx="176547" cy="104683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81" y="87"/>
              </a:cxn>
              <a:cxn ang="0">
                <a:pos x="81" y="0"/>
              </a:cxn>
              <a:cxn ang="0">
                <a:pos x="183" y="0"/>
              </a:cxn>
              <a:cxn ang="0">
                <a:pos x="183" y="87"/>
              </a:cxn>
              <a:cxn ang="0">
                <a:pos x="279" y="87"/>
              </a:cxn>
            </a:cxnLst>
            <a:rect l="0" t="0" r="r" b="b"/>
            <a:pathLst>
              <a:path w="279" h="87">
                <a:moveTo>
                  <a:pt x="0" y="87"/>
                </a:moveTo>
                <a:lnTo>
                  <a:pt x="81" y="87"/>
                </a:lnTo>
                <a:lnTo>
                  <a:pt x="81" y="0"/>
                </a:lnTo>
                <a:lnTo>
                  <a:pt x="183" y="0"/>
                </a:lnTo>
                <a:lnTo>
                  <a:pt x="183" y="87"/>
                </a:lnTo>
                <a:lnTo>
                  <a:pt x="279" y="87"/>
                </a:lnTo>
              </a:path>
            </a:pathLst>
          </a:custGeom>
          <a:noFill/>
          <a:ln w="952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cxnSp>
        <p:nvCxnSpPr>
          <p:cNvPr id="244" name="Gerade Verbindung 418"/>
          <p:cNvCxnSpPr/>
          <p:nvPr/>
        </p:nvCxnSpPr>
        <p:spPr>
          <a:xfrm flipH="1">
            <a:off x="1043608" y="1988840"/>
            <a:ext cx="4464496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 Verbindung 425"/>
          <p:cNvCxnSpPr/>
          <p:nvPr/>
        </p:nvCxnSpPr>
        <p:spPr>
          <a:xfrm flipH="1">
            <a:off x="1043608" y="2492896"/>
            <a:ext cx="4464496" cy="1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429"/>
          <p:cNvCxnSpPr/>
          <p:nvPr/>
        </p:nvCxnSpPr>
        <p:spPr>
          <a:xfrm flipH="1">
            <a:off x="1043609" y="3789040"/>
            <a:ext cx="446449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430"/>
          <p:cNvCxnSpPr/>
          <p:nvPr/>
        </p:nvCxnSpPr>
        <p:spPr>
          <a:xfrm flipH="1">
            <a:off x="1043608" y="4313192"/>
            <a:ext cx="4464496" cy="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6"/>
          <p:cNvCxnSpPr>
            <a:stCxn id="74" idx="0"/>
          </p:cNvCxnSpPr>
          <p:nvPr/>
        </p:nvCxnSpPr>
        <p:spPr>
          <a:xfrm flipH="1" flipV="1">
            <a:off x="2267744" y="404664"/>
            <a:ext cx="7183" cy="492455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70926" y="4106092"/>
            <a:ext cx="511976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 eaLnBrk="0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</a:rPr>
              <a:t>18mK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791650" y="2337081"/>
            <a:ext cx="327632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 eaLnBrk="0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</a:rPr>
              <a:t>4K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783472" y="1844824"/>
            <a:ext cx="471902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 eaLnBrk="0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</a:rPr>
              <a:t>300K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751392" y="3492728"/>
            <a:ext cx="584112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</a:rPr>
              <a:t>600mK</a:t>
            </a:r>
          </a:p>
        </p:txBody>
      </p:sp>
      <p:grpSp>
        <p:nvGrpSpPr>
          <p:cNvPr id="14" name="Group 55"/>
          <p:cNvGrpSpPr>
            <a:grpSpLocks/>
          </p:cNvGrpSpPr>
          <p:nvPr/>
        </p:nvGrpSpPr>
        <p:grpSpPr bwMode="auto">
          <a:xfrm>
            <a:off x="1330473" y="5163112"/>
            <a:ext cx="354232" cy="465658"/>
            <a:chOff x="1651" y="3350"/>
            <a:chExt cx="311" cy="387"/>
          </a:xfrm>
        </p:grpSpPr>
        <p:grpSp>
          <p:nvGrpSpPr>
            <p:cNvPr id="223" name="Group 56"/>
            <p:cNvGrpSpPr>
              <a:grpSpLocks/>
            </p:cNvGrpSpPr>
            <p:nvPr/>
          </p:nvGrpSpPr>
          <p:grpSpPr bwMode="auto">
            <a:xfrm>
              <a:off x="1651" y="3493"/>
              <a:ext cx="308" cy="244"/>
              <a:chOff x="1651" y="3493"/>
              <a:chExt cx="308" cy="244"/>
            </a:xfrm>
          </p:grpSpPr>
          <p:sp>
            <p:nvSpPr>
              <p:cNvPr id="231" name="Oval 57"/>
              <p:cNvSpPr>
                <a:spLocks noChangeArrowheads="1"/>
              </p:cNvSpPr>
              <p:nvPr/>
            </p:nvSpPr>
            <p:spPr bwMode="auto">
              <a:xfrm>
                <a:off x="1651" y="3612"/>
                <a:ext cx="307" cy="125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FF33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  <p:sp>
            <p:nvSpPr>
              <p:cNvPr id="232" name="Oval 58"/>
              <p:cNvSpPr>
                <a:spLocks noChangeArrowheads="1"/>
              </p:cNvSpPr>
              <p:nvPr/>
            </p:nvSpPr>
            <p:spPr bwMode="auto">
              <a:xfrm>
                <a:off x="1652" y="3590"/>
                <a:ext cx="307" cy="125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FF33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  <p:sp>
            <p:nvSpPr>
              <p:cNvPr id="233" name="Oval 59"/>
              <p:cNvSpPr>
                <a:spLocks noChangeArrowheads="1"/>
              </p:cNvSpPr>
              <p:nvPr/>
            </p:nvSpPr>
            <p:spPr bwMode="auto">
              <a:xfrm>
                <a:off x="1652" y="3569"/>
                <a:ext cx="307" cy="125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FF33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  <p:sp>
            <p:nvSpPr>
              <p:cNvPr id="234" name="Oval 60"/>
              <p:cNvSpPr>
                <a:spLocks noChangeArrowheads="1"/>
              </p:cNvSpPr>
              <p:nvPr/>
            </p:nvSpPr>
            <p:spPr bwMode="auto">
              <a:xfrm>
                <a:off x="1652" y="3544"/>
                <a:ext cx="307" cy="125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FF33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  <p:sp>
            <p:nvSpPr>
              <p:cNvPr id="235" name="Oval 61"/>
              <p:cNvSpPr>
                <a:spLocks noChangeArrowheads="1"/>
              </p:cNvSpPr>
              <p:nvPr/>
            </p:nvSpPr>
            <p:spPr bwMode="auto">
              <a:xfrm>
                <a:off x="1652" y="3518"/>
                <a:ext cx="307" cy="125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FF33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  <p:sp>
            <p:nvSpPr>
              <p:cNvPr id="236" name="Oval 62"/>
              <p:cNvSpPr>
                <a:spLocks noChangeArrowheads="1"/>
              </p:cNvSpPr>
              <p:nvPr/>
            </p:nvSpPr>
            <p:spPr bwMode="auto">
              <a:xfrm>
                <a:off x="1652" y="3493"/>
                <a:ext cx="307" cy="125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FF33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</p:grpSp>
        <p:grpSp>
          <p:nvGrpSpPr>
            <p:cNvPr id="224" name="Group 63"/>
            <p:cNvGrpSpPr>
              <a:grpSpLocks/>
            </p:cNvGrpSpPr>
            <p:nvPr/>
          </p:nvGrpSpPr>
          <p:grpSpPr bwMode="auto">
            <a:xfrm>
              <a:off x="1654" y="3350"/>
              <a:ext cx="308" cy="244"/>
              <a:chOff x="1654" y="3350"/>
              <a:chExt cx="308" cy="244"/>
            </a:xfrm>
          </p:grpSpPr>
          <p:sp>
            <p:nvSpPr>
              <p:cNvPr id="225" name="Oval 64"/>
              <p:cNvSpPr>
                <a:spLocks noChangeArrowheads="1"/>
              </p:cNvSpPr>
              <p:nvPr/>
            </p:nvSpPr>
            <p:spPr bwMode="auto">
              <a:xfrm>
                <a:off x="1654" y="3469"/>
                <a:ext cx="307" cy="125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FF33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  <p:sp>
            <p:nvSpPr>
              <p:cNvPr id="226" name="Oval 65"/>
              <p:cNvSpPr>
                <a:spLocks noChangeArrowheads="1"/>
              </p:cNvSpPr>
              <p:nvPr/>
            </p:nvSpPr>
            <p:spPr bwMode="auto">
              <a:xfrm>
                <a:off x="1655" y="3448"/>
                <a:ext cx="307" cy="125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FF33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  <p:sp>
            <p:nvSpPr>
              <p:cNvPr id="227" name="Oval 66"/>
              <p:cNvSpPr>
                <a:spLocks noChangeArrowheads="1"/>
              </p:cNvSpPr>
              <p:nvPr/>
            </p:nvSpPr>
            <p:spPr bwMode="auto">
              <a:xfrm>
                <a:off x="1655" y="3426"/>
                <a:ext cx="307" cy="125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FF33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  <p:sp>
            <p:nvSpPr>
              <p:cNvPr id="228" name="Oval 67"/>
              <p:cNvSpPr>
                <a:spLocks noChangeArrowheads="1"/>
              </p:cNvSpPr>
              <p:nvPr/>
            </p:nvSpPr>
            <p:spPr bwMode="auto">
              <a:xfrm>
                <a:off x="1655" y="3401"/>
                <a:ext cx="307" cy="125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FF33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  <p:sp>
            <p:nvSpPr>
              <p:cNvPr id="229" name="Oval 68"/>
              <p:cNvSpPr>
                <a:spLocks noChangeArrowheads="1"/>
              </p:cNvSpPr>
              <p:nvPr/>
            </p:nvSpPr>
            <p:spPr bwMode="auto">
              <a:xfrm>
                <a:off x="1655" y="3375"/>
                <a:ext cx="307" cy="125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FF33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  <p:sp>
            <p:nvSpPr>
              <p:cNvPr id="230" name="Oval 69"/>
              <p:cNvSpPr>
                <a:spLocks noChangeArrowheads="1"/>
              </p:cNvSpPr>
              <p:nvPr/>
            </p:nvSpPr>
            <p:spPr bwMode="auto">
              <a:xfrm>
                <a:off x="1655" y="3350"/>
                <a:ext cx="307" cy="125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FF33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</p:grpSp>
      </p:grpSp>
      <p:sp>
        <p:nvSpPr>
          <p:cNvPr id="15" name="Oval 70"/>
          <p:cNvSpPr>
            <a:spLocks noChangeArrowheads="1"/>
          </p:cNvSpPr>
          <p:nvPr/>
        </p:nvSpPr>
        <p:spPr bwMode="auto">
          <a:xfrm flipH="1">
            <a:off x="827612" y="1044403"/>
            <a:ext cx="328035" cy="346536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861440" y="1075228"/>
            <a:ext cx="358788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FF00FF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100" dirty="0" err="1">
                <a:solidFill>
                  <a:srgbClr val="FF00FF"/>
                </a:solidFill>
              </a:rPr>
              <a:t>V</a:t>
            </a:r>
            <a:r>
              <a:rPr lang="en-US" sz="1100" baseline="-25000" dirty="0" err="1">
                <a:solidFill>
                  <a:srgbClr val="FF00FF"/>
                </a:solidFill>
              </a:rPr>
              <a:t>c</a:t>
            </a:r>
            <a:endParaRPr lang="en-US" sz="1100" baseline="-25000" dirty="0">
              <a:solidFill>
                <a:srgbClr val="FF00FF"/>
              </a:solidFill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988793" y="907965"/>
            <a:ext cx="674700" cy="558309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100" dirty="0" smtClean="0">
                <a:solidFill>
                  <a:srgbClr val="000000"/>
                </a:solidFill>
              </a:rPr>
              <a:t>ADC</a:t>
            </a:r>
            <a:endParaRPr lang="fr-FR" sz="1100" dirty="0" smtClean="0">
              <a:solidFill>
                <a:srgbClr val="000000"/>
              </a:solidFill>
            </a:endParaRPr>
          </a:p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100" dirty="0" err="1">
                <a:solidFill>
                  <a:srgbClr val="000000"/>
                </a:solidFill>
              </a:rPr>
              <a:t>c</a:t>
            </a:r>
            <a:r>
              <a:rPr lang="fr-FR" sz="1100" dirty="0" err="1" smtClean="0">
                <a:solidFill>
                  <a:srgbClr val="000000"/>
                </a:solidFill>
              </a:rPr>
              <a:t>ard</a:t>
            </a:r>
            <a:endParaRPr lang="fr-FR" sz="1100" dirty="0">
              <a:solidFill>
                <a:srgbClr val="000000"/>
              </a:solidFill>
            </a:endParaRPr>
          </a:p>
        </p:txBody>
      </p:sp>
      <p:sp>
        <p:nvSpPr>
          <p:cNvPr id="18" name="Text Box 119"/>
          <p:cNvSpPr txBox="1">
            <a:spLocks noChangeArrowheads="1"/>
          </p:cNvSpPr>
          <p:nvPr/>
        </p:nvSpPr>
        <p:spPr bwMode="auto">
          <a:xfrm>
            <a:off x="786835" y="764704"/>
            <a:ext cx="386942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449263">
              <a:buClr>
                <a:srgbClr val="FF33CC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b="1" dirty="0" smtClean="0">
                <a:solidFill>
                  <a:srgbClr val="FF33CC"/>
                </a:solidFill>
              </a:rPr>
              <a:t>coil</a:t>
            </a:r>
            <a:endParaRPr lang="es-ES_tradnl" sz="1100" b="1" dirty="0">
              <a:solidFill>
                <a:srgbClr val="FF33CC"/>
              </a:solidFill>
            </a:endParaRPr>
          </a:p>
        </p:txBody>
      </p:sp>
      <p:grpSp>
        <p:nvGrpSpPr>
          <p:cNvPr id="19" name="Group 122"/>
          <p:cNvGrpSpPr>
            <a:grpSpLocks/>
          </p:cNvGrpSpPr>
          <p:nvPr/>
        </p:nvGrpSpPr>
        <p:grpSpPr bwMode="auto">
          <a:xfrm>
            <a:off x="1438179" y="1195530"/>
            <a:ext cx="107706" cy="4067447"/>
            <a:chOff x="1001" y="1121"/>
            <a:chExt cx="52" cy="2312"/>
          </a:xfrm>
        </p:grpSpPr>
        <p:grpSp>
          <p:nvGrpSpPr>
            <p:cNvPr id="132" name="Group 123"/>
            <p:cNvGrpSpPr>
              <a:grpSpLocks noChangeAspect="1"/>
            </p:cNvGrpSpPr>
            <p:nvPr/>
          </p:nvGrpSpPr>
          <p:grpSpPr bwMode="auto">
            <a:xfrm>
              <a:off x="1002" y="1264"/>
              <a:ext cx="51" cy="491"/>
              <a:chOff x="19059" y="16674"/>
              <a:chExt cx="61" cy="594"/>
            </a:xfrm>
          </p:grpSpPr>
          <p:grpSp>
            <p:nvGrpSpPr>
              <p:cNvPr id="209" name="Group 124"/>
              <p:cNvGrpSpPr>
                <a:grpSpLocks noChangeAspect="1"/>
              </p:cNvGrpSpPr>
              <p:nvPr/>
            </p:nvGrpSpPr>
            <p:grpSpPr bwMode="auto">
              <a:xfrm>
                <a:off x="19059" y="16928"/>
                <a:ext cx="61" cy="340"/>
                <a:chOff x="19147" y="16792"/>
                <a:chExt cx="61" cy="340"/>
              </a:xfrm>
            </p:grpSpPr>
            <p:grpSp>
              <p:nvGrpSpPr>
                <p:cNvPr id="217" name="Group 125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8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221" name="Freeform 12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/>
                  </a:p>
                </p:txBody>
              </p:sp>
              <p:sp>
                <p:nvSpPr>
                  <p:cNvPr id="222" name="Freeform 12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/>
                  </a:p>
                </p:txBody>
              </p:sp>
            </p:grpSp>
            <p:grpSp>
              <p:nvGrpSpPr>
                <p:cNvPr id="218" name="Group 128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219" name="Freeform 129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/>
                  </a:p>
                </p:txBody>
              </p:sp>
              <p:sp>
                <p:nvSpPr>
                  <p:cNvPr id="220" name="Freeform 130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/>
                  </a:p>
                </p:txBody>
              </p:sp>
            </p:grpSp>
          </p:grpSp>
          <p:grpSp>
            <p:nvGrpSpPr>
              <p:cNvPr id="210" name="Group 131"/>
              <p:cNvGrpSpPr>
                <a:grpSpLocks noChangeAspect="1"/>
              </p:cNvGrpSpPr>
              <p:nvPr/>
            </p:nvGrpSpPr>
            <p:grpSpPr bwMode="auto">
              <a:xfrm>
                <a:off x="19059" y="16674"/>
                <a:ext cx="61" cy="340"/>
                <a:chOff x="19147" y="16792"/>
                <a:chExt cx="61" cy="340"/>
              </a:xfrm>
            </p:grpSpPr>
            <p:grpSp>
              <p:nvGrpSpPr>
                <p:cNvPr id="211" name="Group 132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8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215" name="Freeform 133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/>
                  </a:p>
                </p:txBody>
              </p:sp>
              <p:sp>
                <p:nvSpPr>
                  <p:cNvPr id="216" name="Freeform 134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/>
                  </a:p>
                </p:txBody>
              </p:sp>
            </p:grpSp>
            <p:grpSp>
              <p:nvGrpSpPr>
                <p:cNvPr id="212" name="Group 135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213" name="Freeform 13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/>
                  </a:p>
                </p:txBody>
              </p:sp>
              <p:sp>
                <p:nvSpPr>
                  <p:cNvPr id="214" name="Freeform 13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/>
                  </a:p>
                </p:txBody>
              </p:sp>
            </p:grpSp>
          </p:grpSp>
        </p:grpSp>
        <p:grpSp>
          <p:nvGrpSpPr>
            <p:cNvPr id="133" name="Group 138"/>
            <p:cNvGrpSpPr>
              <a:grpSpLocks/>
            </p:cNvGrpSpPr>
            <p:nvPr/>
          </p:nvGrpSpPr>
          <p:grpSpPr bwMode="auto">
            <a:xfrm>
              <a:off x="1001" y="1121"/>
              <a:ext cx="52" cy="2312"/>
              <a:chOff x="1001" y="1121"/>
              <a:chExt cx="52" cy="2312"/>
            </a:xfrm>
          </p:grpSpPr>
          <p:grpSp>
            <p:nvGrpSpPr>
              <p:cNvPr id="134" name="Group 139"/>
              <p:cNvGrpSpPr>
                <a:grpSpLocks noChangeAspect="1"/>
              </p:cNvGrpSpPr>
              <p:nvPr/>
            </p:nvGrpSpPr>
            <p:grpSpPr bwMode="auto">
              <a:xfrm>
                <a:off x="1001" y="2942"/>
                <a:ext cx="51" cy="491"/>
                <a:chOff x="19059" y="16674"/>
                <a:chExt cx="61" cy="594"/>
              </a:xfrm>
            </p:grpSpPr>
            <p:grpSp>
              <p:nvGrpSpPr>
                <p:cNvPr id="195" name="Group 140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928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203" name="Group 141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207" name="Freeform 142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208" name="Freeform 143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  <p:grpSp>
                <p:nvGrpSpPr>
                  <p:cNvPr id="204" name="Group 144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205" name="Freeform 145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206" name="Freeform 146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</p:grpSp>
            <p:grpSp>
              <p:nvGrpSpPr>
                <p:cNvPr id="196" name="Group 147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674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97" name="Group 148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201" name="Freeform 149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202" name="Freeform 150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  <p:grpSp>
                <p:nvGrpSpPr>
                  <p:cNvPr id="198" name="Group 151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99" name="Freeform 152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200" name="Freeform 153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</p:grpSp>
          </p:grpSp>
          <p:grpSp>
            <p:nvGrpSpPr>
              <p:cNvPr id="135" name="Group 154"/>
              <p:cNvGrpSpPr>
                <a:grpSpLocks noChangeAspect="1"/>
              </p:cNvGrpSpPr>
              <p:nvPr/>
            </p:nvGrpSpPr>
            <p:grpSpPr bwMode="auto">
              <a:xfrm>
                <a:off x="1002" y="2521"/>
                <a:ext cx="51" cy="491"/>
                <a:chOff x="19059" y="16674"/>
                <a:chExt cx="61" cy="594"/>
              </a:xfrm>
            </p:grpSpPr>
            <p:grpSp>
              <p:nvGrpSpPr>
                <p:cNvPr id="181" name="Group 155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928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89" name="Group 156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93" name="Freeform 157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94" name="Freeform 158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  <p:grpSp>
                <p:nvGrpSpPr>
                  <p:cNvPr id="190" name="Group 159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91" name="Freeform 160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92" name="Freeform 161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</p:grpSp>
            <p:grpSp>
              <p:nvGrpSpPr>
                <p:cNvPr id="182" name="Group 162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674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83" name="Group 163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87" name="Freeform 164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88" name="Freeform 165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  <p:grpSp>
                <p:nvGrpSpPr>
                  <p:cNvPr id="184" name="Group 166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85" name="Freeform 167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86" name="Freeform 168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</p:grpSp>
          </p:grpSp>
          <p:grpSp>
            <p:nvGrpSpPr>
              <p:cNvPr id="136" name="Group 169"/>
              <p:cNvGrpSpPr>
                <a:grpSpLocks noChangeAspect="1"/>
              </p:cNvGrpSpPr>
              <p:nvPr/>
            </p:nvGrpSpPr>
            <p:grpSpPr bwMode="auto">
              <a:xfrm>
                <a:off x="1002" y="2102"/>
                <a:ext cx="51" cy="491"/>
                <a:chOff x="19059" y="16674"/>
                <a:chExt cx="61" cy="594"/>
              </a:xfrm>
            </p:grpSpPr>
            <p:grpSp>
              <p:nvGrpSpPr>
                <p:cNvPr id="167" name="Group 170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928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75" name="Group 171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79" name="Freeform 172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80" name="Freeform 173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  <p:grpSp>
                <p:nvGrpSpPr>
                  <p:cNvPr id="176" name="Group 174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77" name="Freeform 175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78" name="Freeform 176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</p:grpSp>
            <p:grpSp>
              <p:nvGrpSpPr>
                <p:cNvPr id="168" name="Group 177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674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69" name="Group 178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73" name="Freeform 179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74" name="Freeform 180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  <p:grpSp>
                <p:nvGrpSpPr>
                  <p:cNvPr id="170" name="Group 181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71" name="Freeform 182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72" name="Freeform 183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</p:grpSp>
          </p:grpSp>
          <p:grpSp>
            <p:nvGrpSpPr>
              <p:cNvPr id="137" name="Group 184"/>
              <p:cNvGrpSpPr>
                <a:grpSpLocks noChangeAspect="1"/>
              </p:cNvGrpSpPr>
              <p:nvPr/>
            </p:nvGrpSpPr>
            <p:grpSpPr bwMode="auto">
              <a:xfrm>
                <a:off x="1002" y="1683"/>
                <a:ext cx="51" cy="491"/>
                <a:chOff x="19059" y="16674"/>
                <a:chExt cx="61" cy="594"/>
              </a:xfrm>
            </p:grpSpPr>
            <p:grpSp>
              <p:nvGrpSpPr>
                <p:cNvPr id="153" name="Group 185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928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61" name="Group 186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65" name="Freeform 187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66" name="Freeform 188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  <p:grpSp>
                <p:nvGrpSpPr>
                  <p:cNvPr id="162" name="Group 189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63" name="Freeform 190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64" name="Freeform 191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</p:grpSp>
            <p:grpSp>
              <p:nvGrpSpPr>
                <p:cNvPr id="154" name="Group 192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674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55" name="Group 193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59" name="Freeform 194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60" name="Freeform 195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  <p:grpSp>
                <p:nvGrpSpPr>
                  <p:cNvPr id="156" name="Group 196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57" name="Freeform 197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58" name="Freeform 198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</p:grpSp>
          </p:grpSp>
          <p:grpSp>
            <p:nvGrpSpPr>
              <p:cNvPr id="138" name="Group 199"/>
              <p:cNvGrpSpPr>
                <a:grpSpLocks noChangeAspect="1"/>
              </p:cNvGrpSpPr>
              <p:nvPr/>
            </p:nvGrpSpPr>
            <p:grpSpPr bwMode="auto">
              <a:xfrm>
                <a:off x="1002" y="1121"/>
                <a:ext cx="51" cy="491"/>
                <a:chOff x="19059" y="16674"/>
                <a:chExt cx="61" cy="594"/>
              </a:xfrm>
            </p:grpSpPr>
            <p:grpSp>
              <p:nvGrpSpPr>
                <p:cNvPr id="139" name="Group 200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928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47" name="Group 201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51" name="Freeform 202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52" name="Freeform 203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  <p:grpSp>
                <p:nvGrpSpPr>
                  <p:cNvPr id="148" name="Group 204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49" name="Freeform 205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50" name="Freeform 206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</p:grpSp>
            <p:grpSp>
              <p:nvGrpSpPr>
                <p:cNvPr id="140" name="Group 207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674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41" name="Group 208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45" name="Freeform 209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46" name="Freeform 210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  <p:grpSp>
                <p:nvGrpSpPr>
                  <p:cNvPr id="142" name="Group 211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43" name="Freeform 212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44" name="Freeform 213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</p:grpSp>
          </p:grpSp>
        </p:grpSp>
      </p:grpSp>
      <p:grpSp>
        <p:nvGrpSpPr>
          <p:cNvPr id="20" name="Group 214"/>
          <p:cNvGrpSpPr>
            <a:grpSpLocks noChangeAspect="1"/>
          </p:cNvGrpSpPr>
          <p:nvPr/>
        </p:nvGrpSpPr>
        <p:grpSpPr bwMode="auto">
          <a:xfrm rot="16200000">
            <a:off x="1290107" y="1046374"/>
            <a:ext cx="61365" cy="320061"/>
            <a:chOff x="19147" y="16792"/>
            <a:chExt cx="61" cy="340"/>
          </a:xfrm>
        </p:grpSpPr>
        <p:grpSp>
          <p:nvGrpSpPr>
            <p:cNvPr id="126" name="Group 215"/>
            <p:cNvGrpSpPr>
              <a:grpSpLocks noChangeAspect="1"/>
            </p:cNvGrpSpPr>
            <p:nvPr/>
          </p:nvGrpSpPr>
          <p:grpSpPr bwMode="auto">
            <a:xfrm rot="-16200000" flipH="1" flipV="1">
              <a:off x="19008" y="16933"/>
              <a:ext cx="339" cy="60"/>
              <a:chOff x="959" y="2154"/>
              <a:chExt cx="429" cy="137"/>
            </a:xfrm>
          </p:grpSpPr>
          <p:sp>
            <p:nvSpPr>
              <p:cNvPr id="130" name="Freeform 216"/>
              <p:cNvSpPr>
                <a:spLocks noChangeAspect="1"/>
              </p:cNvSpPr>
              <p:nvPr/>
            </p:nvSpPr>
            <p:spPr bwMode="auto">
              <a:xfrm flipV="1">
                <a:off x="959" y="2154"/>
                <a:ext cx="215" cy="137"/>
              </a:xfrm>
              <a:custGeom>
                <a:avLst/>
                <a:gdLst/>
                <a:ahLst/>
                <a:cxnLst>
                  <a:cxn ang="0">
                    <a:pos x="0" y="227"/>
                  </a:cxn>
                  <a:cxn ang="0">
                    <a:pos x="113" y="0"/>
                  </a:cxn>
                  <a:cxn ang="0">
                    <a:pos x="227" y="227"/>
                  </a:cxn>
                  <a:cxn ang="0">
                    <a:pos x="340" y="453"/>
                  </a:cxn>
                  <a:cxn ang="0">
                    <a:pos x="453" y="227"/>
                  </a:cxn>
                </a:cxnLst>
                <a:rect l="0" t="0" r="r" b="b"/>
                <a:pathLst>
                  <a:path w="453" h="453">
                    <a:moveTo>
                      <a:pt x="0" y="227"/>
                    </a:moveTo>
                    <a:cubicBezTo>
                      <a:pt x="38" y="113"/>
                      <a:pt x="76" y="0"/>
                      <a:pt x="113" y="0"/>
                    </a:cubicBezTo>
                    <a:cubicBezTo>
                      <a:pt x="151" y="0"/>
                      <a:pt x="201" y="141"/>
                      <a:pt x="227" y="227"/>
                    </a:cubicBezTo>
                    <a:cubicBezTo>
                      <a:pt x="253" y="313"/>
                      <a:pt x="302" y="453"/>
                      <a:pt x="340" y="453"/>
                    </a:cubicBezTo>
                    <a:cubicBezTo>
                      <a:pt x="378" y="453"/>
                      <a:pt x="415" y="339"/>
                      <a:pt x="453" y="227"/>
                    </a:cubicBezTo>
                  </a:path>
                </a:pathLst>
              </a:custGeom>
              <a:noFill/>
              <a:ln w="28575" cap="flat" cmpd="sng">
                <a:solidFill>
                  <a:srgbClr val="FF33CC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100"/>
              </a:p>
            </p:txBody>
          </p:sp>
          <p:sp>
            <p:nvSpPr>
              <p:cNvPr id="131" name="Freeform 217"/>
              <p:cNvSpPr>
                <a:spLocks noChangeAspect="1"/>
              </p:cNvSpPr>
              <p:nvPr/>
            </p:nvSpPr>
            <p:spPr bwMode="auto">
              <a:xfrm flipV="1">
                <a:off x="1174" y="2154"/>
                <a:ext cx="214" cy="137"/>
              </a:xfrm>
              <a:custGeom>
                <a:avLst/>
                <a:gdLst/>
                <a:ahLst/>
                <a:cxnLst>
                  <a:cxn ang="0">
                    <a:pos x="0" y="227"/>
                  </a:cxn>
                  <a:cxn ang="0">
                    <a:pos x="113" y="0"/>
                  </a:cxn>
                  <a:cxn ang="0">
                    <a:pos x="227" y="227"/>
                  </a:cxn>
                  <a:cxn ang="0">
                    <a:pos x="340" y="453"/>
                  </a:cxn>
                  <a:cxn ang="0">
                    <a:pos x="453" y="227"/>
                  </a:cxn>
                </a:cxnLst>
                <a:rect l="0" t="0" r="r" b="b"/>
                <a:pathLst>
                  <a:path w="453" h="453">
                    <a:moveTo>
                      <a:pt x="0" y="227"/>
                    </a:moveTo>
                    <a:cubicBezTo>
                      <a:pt x="38" y="113"/>
                      <a:pt x="76" y="0"/>
                      <a:pt x="113" y="0"/>
                    </a:cubicBezTo>
                    <a:cubicBezTo>
                      <a:pt x="151" y="0"/>
                      <a:pt x="201" y="141"/>
                      <a:pt x="227" y="227"/>
                    </a:cubicBezTo>
                    <a:cubicBezTo>
                      <a:pt x="253" y="313"/>
                      <a:pt x="302" y="453"/>
                      <a:pt x="340" y="453"/>
                    </a:cubicBezTo>
                    <a:cubicBezTo>
                      <a:pt x="378" y="453"/>
                      <a:pt x="415" y="339"/>
                      <a:pt x="453" y="227"/>
                    </a:cubicBezTo>
                  </a:path>
                </a:pathLst>
              </a:custGeom>
              <a:noFill/>
              <a:ln w="28575" cap="flat" cmpd="sng">
                <a:solidFill>
                  <a:srgbClr val="FF33CC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100"/>
              </a:p>
            </p:txBody>
          </p:sp>
        </p:grpSp>
        <p:grpSp>
          <p:nvGrpSpPr>
            <p:cNvPr id="127" name="Group 218"/>
            <p:cNvGrpSpPr>
              <a:grpSpLocks noChangeAspect="1"/>
            </p:cNvGrpSpPr>
            <p:nvPr/>
          </p:nvGrpSpPr>
          <p:grpSpPr bwMode="auto">
            <a:xfrm rot="5400000" flipH="1">
              <a:off x="19007" y="16932"/>
              <a:ext cx="339" cy="60"/>
              <a:chOff x="959" y="2154"/>
              <a:chExt cx="429" cy="137"/>
            </a:xfrm>
          </p:grpSpPr>
          <p:sp>
            <p:nvSpPr>
              <p:cNvPr id="128" name="Freeform 219"/>
              <p:cNvSpPr>
                <a:spLocks noChangeAspect="1"/>
              </p:cNvSpPr>
              <p:nvPr/>
            </p:nvSpPr>
            <p:spPr bwMode="auto">
              <a:xfrm flipV="1">
                <a:off x="959" y="2154"/>
                <a:ext cx="215" cy="137"/>
              </a:xfrm>
              <a:custGeom>
                <a:avLst/>
                <a:gdLst/>
                <a:ahLst/>
                <a:cxnLst>
                  <a:cxn ang="0">
                    <a:pos x="0" y="227"/>
                  </a:cxn>
                  <a:cxn ang="0">
                    <a:pos x="113" y="0"/>
                  </a:cxn>
                  <a:cxn ang="0">
                    <a:pos x="227" y="227"/>
                  </a:cxn>
                  <a:cxn ang="0">
                    <a:pos x="340" y="453"/>
                  </a:cxn>
                  <a:cxn ang="0">
                    <a:pos x="453" y="227"/>
                  </a:cxn>
                </a:cxnLst>
                <a:rect l="0" t="0" r="r" b="b"/>
                <a:pathLst>
                  <a:path w="453" h="453">
                    <a:moveTo>
                      <a:pt x="0" y="227"/>
                    </a:moveTo>
                    <a:cubicBezTo>
                      <a:pt x="38" y="113"/>
                      <a:pt x="76" y="0"/>
                      <a:pt x="113" y="0"/>
                    </a:cubicBezTo>
                    <a:cubicBezTo>
                      <a:pt x="151" y="0"/>
                      <a:pt x="201" y="141"/>
                      <a:pt x="227" y="227"/>
                    </a:cubicBezTo>
                    <a:cubicBezTo>
                      <a:pt x="253" y="313"/>
                      <a:pt x="302" y="453"/>
                      <a:pt x="340" y="453"/>
                    </a:cubicBezTo>
                    <a:cubicBezTo>
                      <a:pt x="378" y="453"/>
                      <a:pt x="415" y="339"/>
                      <a:pt x="453" y="227"/>
                    </a:cubicBezTo>
                  </a:path>
                </a:pathLst>
              </a:custGeom>
              <a:noFill/>
              <a:ln w="28575" cap="flat" cmpd="sng">
                <a:solidFill>
                  <a:srgbClr val="FF33CC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100"/>
              </a:p>
            </p:txBody>
          </p:sp>
          <p:sp>
            <p:nvSpPr>
              <p:cNvPr id="129" name="Freeform 220"/>
              <p:cNvSpPr>
                <a:spLocks noChangeAspect="1"/>
              </p:cNvSpPr>
              <p:nvPr/>
            </p:nvSpPr>
            <p:spPr bwMode="auto">
              <a:xfrm flipV="1">
                <a:off x="1174" y="2154"/>
                <a:ext cx="214" cy="137"/>
              </a:xfrm>
              <a:custGeom>
                <a:avLst/>
                <a:gdLst/>
                <a:ahLst/>
                <a:cxnLst>
                  <a:cxn ang="0">
                    <a:pos x="0" y="227"/>
                  </a:cxn>
                  <a:cxn ang="0">
                    <a:pos x="113" y="0"/>
                  </a:cxn>
                  <a:cxn ang="0">
                    <a:pos x="227" y="227"/>
                  </a:cxn>
                  <a:cxn ang="0">
                    <a:pos x="340" y="453"/>
                  </a:cxn>
                  <a:cxn ang="0">
                    <a:pos x="453" y="227"/>
                  </a:cxn>
                </a:cxnLst>
                <a:rect l="0" t="0" r="r" b="b"/>
                <a:pathLst>
                  <a:path w="453" h="453">
                    <a:moveTo>
                      <a:pt x="0" y="227"/>
                    </a:moveTo>
                    <a:cubicBezTo>
                      <a:pt x="38" y="113"/>
                      <a:pt x="76" y="0"/>
                      <a:pt x="113" y="0"/>
                    </a:cubicBezTo>
                    <a:cubicBezTo>
                      <a:pt x="151" y="0"/>
                      <a:pt x="201" y="141"/>
                      <a:pt x="227" y="227"/>
                    </a:cubicBezTo>
                    <a:cubicBezTo>
                      <a:pt x="253" y="313"/>
                      <a:pt x="302" y="453"/>
                      <a:pt x="340" y="453"/>
                    </a:cubicBezTo>
                    <a:cubicBezTo>
                      <a:pt x="378" y="453"/>
                      <a:pt x="415" y="339"/>
                      <a:pt x="453" y="227"/>
                    </a:cubicBezTo>
                  </a:path>
                </a:pathLst>
              </a:custGeom>
              <a:noFill/>
              <a:ln w="28575" cap="flat" cmpd="sng">
                <a:solidFill>
                  <a:srgbClr val="FF33CC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100"/>
              </a:p>
            </p:txBody>
          </p:sp>
        </p:grpSp>
      </p:grpSp>
      <p:sp>
        <p:nvSpPr>
          <p:cNvPr id="21" name="Freeform 105"/>
          <p:cNvSpPr>
            <a:spLocks noChangeArrowheads="1"/>
          </p:cNvSpPr>
          <p:nvPr/>
        </p:nvSpPr>
        <p:spPr bwMode="auto">
          <a:xfrm flipH="1">
            <a:off x="4187006" y="4820623"/>
            <a:ext cx="669737" cy="26926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4" y="0"/>
              </a:cxn>
              <a:cxn ang="0">
                <a:pos x="584" y="348"/>
              </a:cxn>
            </a:cxnLst>
            <a:rect l="0" t="0" r="r" b="b"/>
            <a:pathLst>
              <a:path w="584" h="348">
                <a:moveTo>
                  <a:pt x="0" y="0"/>
                </a:moveTo>
                <a:lnTo>
                  <a:pt x="584" y="0"/>
                </a:lnTo>
                <a:lnTo>
                  <a:pt x="584" y="348"/>
                </a:lnTo>
              </a:path>
            </a:pathLst>
          </a:custGeom>
          <a:noFill/>
          <a:ln w="2844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22" name="Freeform 4"/>
          <p:cNvSpPr>
            <a:spLocks noChangeArrowheads="1"/>
          </p:cNvSpPr>
          <p:nvPr/>
        </p:nvSpPr>
        <p:spPr bwMode="auto">
          <a:xfrm flipH="1">
            <a:off x="3628891" y="1179646"/>
            <a:ext cx="391819" cy="4023674"/>
          </a:xfrm>
          <a:custGeom>
            <a:avLst/>
            <a:gdLst/>
            <a:ahLst/>
            <a:cxnLst>
              <a:cxn ang="0">
                <a:pos x="0" y="3344"/>
              </a:cxn>
              <a:cxn ang="0">
                <a:pos x="344" y="3344"/>
              </a:cxn>
              <a:cxn ang="0">
                <a:pos x="344" y="0"/>
              </a:cxn>
            </a:cxnLst>
            <a:rect l="0" t="0" r="r" b="b"/>
            <a:pathLst>
              <a:path w="344" h="3344">
                <a:moveTo>
                  <a:pt x="0" y="3344"/>
                </a:moveTo>
                <a:lnTo>
                  <a:pt x="344" y="3344"/>
                </a:lnTo>
                <a:lnTo>
                  <a:pt x="344" y="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 flipV="1">
            <a:off x="4847290" y="1177238"/>
            <a:ext cx="1478" cy="3643383"/>
          </a:xfrm>
          <a:prstGeom prst="line">
            <a:avLst/>
          </a:prstGeom>
          <a:noFill/>
          <a:ln w="3816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/>
          </a:p>
        </p:txBody>
      </p:sp>
      <p:grpSp>
        <p:nvGrpSpPr>
          <p:cNvPr id="24" name="Group 14"/>
          <p:cNvGrpSpPr>
            <a:grpSpLocks/>
          </p:cNvGrpSpPr>
          <p:nvPr/>
        </p:nvGrpSpPr>
        <p:grpSpPr bwMode="auto">
          <a:xfrm flipH="1">
            <a:off x="4007037" y="5030054"/>
            <a:ext cx="355371" cy="375415"/>
            <a:chOff x="3012" y="3864"/>
            <a:chExt cx="312" cy="312"/>
          </a:xfrm>
        </p:grpSpPr>
        <p:sp>
          <p:nvSpPr>
            <p:cNvPr id="121" name="Oval 15"/>
            <p:cNvSpPr>
              <a:spLocks noChangeArrowheads="1"/>
            </p:cNvSpPr>
            <p:nvPr/>
          </p:nvSpPr>
          <p:spPr bwMode="auto">
            <a:xfrm flipH="1">
              <a:off x="3012" y="3864"/>
              <a:ext cx="312" cy="312"/>
            </a:xfrm>
            <a:prstGeom prst="ellipse">
              <a:avLst/>
            </a:prstGeom>
            <a:solidFill>
              <a:srgbClr val="FFFFFF"/>
            </a:solidFill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  <p:grpSp>
          <p:nvGrpSpPr>
            <p:cNvPr id="122" name="Group 16"/>
            <p:cNvGrpSpPr>
              <a:grpSpLocks/>
            </p:cNvGrpSpPr>
            <p:nvPr/>
          </p:nvGrpSpPr>
          <p:grpSpPr bwMode="auto">
            <a:xfrm>
              <a:off x="3015" y="3878"/>
              <a:ext cx="271" cy="277"/>
              <a:chOff x="3015" y="3878"/>
              <a:chExt cx="271" cy="277"/>
            </a:xfrm>
          </p:grpSpPr>
          <p:sp>
            <p:nvSpPr>
              <p:cNvPr id="123" name="Freeform 17"/>
              <p:cNvSpPr>
                <a:spLocks/>
              </p:cNvSpPr>
              <p:nvPr/>
            </p:nvSpPr>
            <p:spPr bwMode="auto">
              <a:xfrm flipH="1">
                <a:off x="3149" y="3878"/>
                <a:ext cx="137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381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  <p:sp>
            <p:nvSpPr>
              <p:cNvPr id="124" name="Freeform 18"/>
              <p:cNvSpPr>
                <a:spLocks/>
              </p:cNvSpPr>
              <p:nvPr/>
            </p:nvSpPr>
            <p:spPr bwMode="auto">
              <a:xfrm rot="14400000" flipH="1">
                <a:off x="3027" y="3929"/>
                <a:ext cx="136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381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  <p:sp>
            <p:nvSpPr>
              <p:cNvPr id="125" name="Freeform 19"/>
              <p:cNvSpPr>
                <a:spLocks/>
              </p:cNvSpPr>
              <p:nvPr/>
            </p:nvSpPr>
            <p:spPr bwMode="auto">
              <a:xfrm rot="7200000" flipH="1">
                <a:off x="3139" y="4007"/>
                <a:ext cx="136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381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</p:grpSp>
      </p:grpSp>
      <p:sp>
        <p:nvSpPr>
          <p:cNvPr id="25" name="Rectangle 20"/>
          <p:cNvSpPr>
            <a:spLocks noChangeArrowheads="1"/>
          </p:cNvSpPr>
          <p:nvPr/>
        </p:nvSpPr>
        <p:spPr bwMode="auto">
          <a:xfrm flipH="1">
            <a:off x="4795236" y="4375482"/>
            <a:ext cx="100233" cy="259902"/>
          </a:xfrm>
          <a:prstGeom prst="rect">
            <a:avLst/>
          </a:prstGeom>
          <a:solidFill>
            <a:srgbClr val="FFFFFF"/>
          </a:solidFill>
          <a:ln w="3816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 flipH="1">
            <a:off x="4713227" y="3947124"/>
            <a:ext cx="282474" cy="322471"/>
          </a:xfrm>
          <a:prstGeom prst="rect">
            <a:avLst/>
          </a:prstGeom>
          <a:solidFill>
            <a:srgbClr val="FFFFFF"/>
          </a:solidFill>
          <a:ln w="3816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27" name="Freeform 22"/>
          <p:cNvSpPr>
            <a:spLocks noChangeArrowheads="1"/>
          </p:cNvSpPr>
          <p:nvPr/>
        </p:nvSpPr>
        <p:spPr bwMode="auto">
          <a:xfrm flipH="1">
            <a:off x="4758788" y="4019320"/>
            <a:ext cx="186797" cy="178081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9" y="0"/>
              </a:cxn>
              <a:cxn ang="0">
                <a:pos x="128" y="0"/>
              </a:cxn>
              <a:cxn ang="0">
                <a:pos x="164" y="148"/>
              </a:cxn>
            </a:cxnLst>
            <a:rect l="0" t="0" r="r" b="b"/>
            <a:pathLst>
              <a:path w="164" h="148">
                <a:moveTo>
                  <a:pt x="0" y="144"/>
                </a:moveTo>
                <a:lnTo>
                  <a:pt x="39" y="0"/>
                </a:lnTo>
                <a:lnTo>
                  <a:pt x="128" y="0"/>
                </a:lnTo>
                <a:lnTo>
                  <a:pt x="164" y="148"/>
                </a:lnTo>
              </a:path>
            </a:pathLst>
          </a:custGeom>
          <a:noFill/>
          <a:ln w="1908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 flipH="1">
            <a:off x="4708672" y="2850963"/>
            <a:ext cx="282474" cy="322471"/>
          </a:xfrm>
          <a:prstGeom prst="rect">
            <a:avLst/>
          </a:prstGeom>
          <a:solidFill>
            <a:srgbClr val="FFFFFF"/>
          </a:solidFill>
          <a:ln w="3816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29" name="Freeform 24"/>
          <p:cNvSpPr>
            <a:spLocks noChangeArrowheads="1"/>
          </p:cNvSpPr>
          <p:nvPr/>
        </p:nvSpPr>
        <p:spPr bwMode="auto">
          <a:xfrm>
            <a:off x="4754232" y="2923158"/>
            <a:ext cx="197048" cy="17808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9" y="0"/>
              </a:cxn>
              <a:cxn ang="0">
                <a:pos x="125" y="148"/>
              </a:cxn>
            </a:cxnLst>
            <a:rect l="0" t="0" r="r" b="b"/>
            <a:pathLst>
              <a:path w="125" h="148">
                <a:moveTo>
                  <a:pt x="0" y="0"/>
                </a:moveTo>
                <a:lnTo>
                  <a:pt x="89" y="0"/>
                </a:lnTo>
                <a:lnTo>
                  <a:pt x="125" y="148"/>
                </a:lnTo>
              </a:path>
            </a:pathLst>
          </a:custGeom>
          <a:noFill/>
          <a:ln w="1908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 flipH="1">
            <a:off x="4196904" y="4383906"/>
            <a:ext cx="476710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</a:rPr>
              <a:t>2</a:t>
            </a:r>
            <a:r>
              <a:rPr lang="es-ES_tradnl" sz="1100" dirty="0" smtClean="0">
                <a:solidFill>
                  <a:srgbClr val="008000"/>
                </a:solidFill>
              </a:rPr>
              <a:t>0dB</a:t>
            </a:r>
            <a:endParaRPr lang="es-ES_tradnl" sz="1100" dirty="0">
              <a:solidFill>
                <a:srgbClr val="008000"/>
              </a:solidFill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 flipH="1">
            <a:off x="4127149" y="3815541"/>
            <a:ext cx="548845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</a:rPr>
              <a:t>1.4-20</a:t>
            </a:r>
          </a:p>
          <a:p>
            <a:pPr algn="ct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</a:rPr>
              <a:t>GHz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 flipH="1">
            <a:off x="4804348" y="2119386"/>
            <a:ext cx="100233" cy="259902"/>
          </a:xfrm>
          <a:prstGeom prst="rect">
            <a:avLst/>
          </a:prstGeom>
          <a:solidFill>
            <a:srgbClr val="FFFFFF"/>
          </a:solidFill>
          <a:ln w="3816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 flipH="1">
            <a:off x="4804348" y="3374377"/>
            <a:ext cx="100233" cy="259902"/>
          </a:xfrm>
          <a:prstGeom prst="rect">
            <a:avLst/>
          </a:prstGeom>
          <a:solidFill>
            <a:srgbClr val="FFFFFF"/>
          </a:solidFill>
          <a:ln w="3816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 flipH="1">
            <a:off x="4333775" y="3378992"/>
            <a:ext cx="476710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8000"/>
                </a:solidFill>
              </a:rPr>
              <a:t>2</a:t>
            </a:r>
            <a:r>
              <a:rPr lang="es-ES_tradnl" sz="1100" dirty="0">
                <a:solidFill>
                  <a:srgbClr val="008000"/>
                </a:solidFill>
              </a:rPr>
              <a:t>3</a:t>
            </a:r>
            <a:r>
              <a:rPr lang="es-ES_tradnl" sz="1100" dirty="0" smtClean="0">
                <a:solidFill>
                  <a:srgbClr val="008000"/>
                </a:solidFill>
              </a:rPr>
              <a:t>dB</a:t>
            </a:r>
            <a:endParaRPr lang="es-ES_tradnl" sz="1100" dirty="0">
              <a:solidFill>
                <a:srgbClr val="008000"/>
              </a:solidFill>
            </a:endParaRP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 flipH="1">
            <a:off x="4331659" y="2145858"/>
            <a:ext cx="476710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>
                <a:solidFill>
                  <a:srgbClr val="008000"/>
                </a:solidFill>
              </a:rPr>
              <a:t>20dB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 flipH="1">
            <a:off x="4167059" y="2757282"/>
            <a:ext cx="566479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8000"/>
                </a:solidFill>
              </a:rPr>
              <a:t>DC-7.2</a:t>
            </a:r>
            <a:endParaRPr lang="es-ES_tradnl" sz="1100" dirty="0">
              <a:solidFill>
                <a:srgbClr val="008000"/>
              </a:solidFill>
            </a:endParaRPr>
          </a:p>
          <a:p>
            <a:pPr algn="ct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</a:rPr>
              <a:t>GHz</a:t>
            </a:r>
          </a:p>
        </p:txBody>
      </p:sp>
      <p:grpSp>
        <p:nvGrpSpPr>
          <p:cNvPr id="37" name="Group 32"/>
          <p:cNvGrpSpPr>
            <a:grpSpLocks/>
          </p:cNvGrpSpPr>
          <p:nvPr/>
        </p:nvGrpSpPr>
        <p:grpSpPr bwMode="auto">
          <a:xfrm flipH="1">
            <a:off x="3458045" y="4356233"/>
            <a:ext cx="357648" cy="375415"/>
            <a:chOff x="3492" y="3304"/>
            <a:chExt cx="314" cy="312"/>
          </a:xfrm>
        </p:grpSpPr>
        <p:sp>
          <p:nvSpPr>
            <p:cNvPr id="116" name="Oval 33"/>
            <p:cNvSpPr>
              <a:spLocks noChangeArrowheads="1"/>
            </p:cNvSpPr>
            <p:nvPr/>
          </p:nvSpPr>
          <p:spPr bwMode="auto">
            <a:xfrm>
              <a:off x="3492" y="3304"/>
              <a:ext cx="312" cy="312"/>
            </a:xfrm>
            <a:prstGeom prst="ellipse">
              <a:avLst/>
            </a:prstGeom>
            <a:solidFill>
              <a:srgbClr val="FFFFFF"/>
            </a:solidFill>
            <a:ln w="3816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  <p:grpSp>
          <p:nvGrpSpPr>
            <p:cNvPr id="117" name="Group 34"/>
            <p:cNvGrpSpPr>
              <a:grpSpLocks/>
            </p:cNvGrpSpPr>
            <p:nvPr/>
          </p:nvGrpSpPr>
          <p:grpSpPr bwMode="auto">
            <a:xfrm>
              <a:off x="3531" y="3318"/>
              <a:ext cx="275" cy="277"/>
              <a:chOff x="3531" y="3318"/>
              <a:chExt cx="275" cy="277"/>
            </a:xfrm>
          </p:grpSpPr>
          <p:sp>
            <p:nvSpPr>
              <p:cNvPr id="118" name="Freeform 35"/>
              <p:cNvSpPr>
                <a:spLocks/>
              </p:cNvSpPr>
              <p:nvPr/>
            </p:nvSpPr>
            <p:spPr bwMode="auto">
              <a:xfrm>
                <a:off x="3531" y="3318"/>
                <a:ext cx="137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3816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  <p:sp>
            <p:nvSpPr>
              <p:cNvPr id="119" name="Freeform 36"/>
              <p:cNvSpPr>
                <a:spLocks/>
              </p:cNvSpPr>
              <p:nvPr/>
            </p:nvSpPr>
            <p:spPr bwMode="auto">
              <a:xfrm rot="7200000">
                <a:off x="3659" y="3369"/>
                <a:ext cx="136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3816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  <p:sp>
            <p:nvSpPr>
              <p:cNvPr id="120" name="Freeform 37"/>
              <p:cNvSpPr>
                <a:spLocks/>
              </p:cNvSpPr>
              <p:nvPr/>
            </p:nvSpPr>
            <p:spPr bwMode="auto">
              <a:xfrm rot="14400000">
                <a:off x="3545" y="3447"/>
                <a:ext cx="136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3816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</p:grpSp>
      </p:grpSp>
      <p:sp>
        <p:nvSpPr>
          <p:cNvPr id="38" name="Rectangle 38"/>
          <p:cNvSpPr>
            <a:spLocks noChangeArrowheads="1"/>
          </p:cNvSpPr>
          <p:nvPr/>
        </p:nvSpPr>
        <p:spPr bwMode="auto">
          <a:xfrm flipH="1">
            <a:off x="3337304" y="4490994"/>
            <a:ext cx="127569" cy="105887"/>
          </a:xfrm>
          <a:prstGeom prst="rect">
            <a:avLst/>
          </a:prstGeom>
          <a:solidFill>
            <a:srgbClr val="FFFFFF"/>
          </a:solidFill>
          <a:ln w="381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 flipH="1">
            <a:off x="2952118" y="4410789"/>
            <a:ext cx="435032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FF0000"/>
                </a:solidFill>
              </a:rPr>
              <a:t>50</a:t>
            </a:r>
            <a:r>
              <a:rPr lang="es-ES_tradnl" sz="1100" dirty="0">
                <a:solidFill>
                  <a:srgbClr val="FF0000"/>
                </a:solidFill>
                <a:latin typeface="Symbol" pitchFamily="18" charset="2"/>
              </a:rPr>
              <a:t></a:t>
            </a:r>
          </a:p>
        </p:txBody>
      </p:sp>
      <p:grpSp>
        <p:nvGrpSpPr>
          <p:cNvPr id="40" name="Group 40"/>
          <p:cNvGrpSpPr>
            <a:grpSpLocks/>
          </p:cNvGrpSpPr>
          <p:nvPr/>
        </p:nvGrpSpPr>
        <p:grpSpPr bwMode="auto">
          <a:xfrm flipH="1">
            <a:off x="3463733" y="4722024"/>
            <a:ext cx="357649" cy="375415"/>
            <a:chOff x="3487" y="3608"/>
            <a:chExt cx="314" cy="312"/>
          </a:xfrm>
        </p:grpSpPr>
        <p:sp>
          <p:nvSpPr>
            <p:cNvPr id="111" name="Oval 41"/>
            <p:cNvSpPr>
              <a:spLocks noChangeArrowheads="1"/>
            </p:cNvSpPr>
            <p:nvPr/>
          </p:nvSpPr>
          <p:spPr bwMode="auto">
            <a:xfrm>
              <a:off x="3487" y="3608"/>
              <a:ext cx="312" cy="312"/>
            </a:xfrm>
            <a:prstGeom prst="ellipse">
              <a:avLst/>
            </a:prstGeom>
            <a:solidFill>
              <a:srgbClr val="FFFFFF"/>
            </a:solidFill>
            <a:ln w="3816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  <p:grpSp>
          <p:nvGrpSpPr>
            <p:cNvPr id="112" name="Group 42"/>
            <p:cNvGrpSpPr>
              <a:grpSpLocks/>
            </p:cNvGrpSpPr>
            <p:nvPr/>
          </p:nvGrpSpPr>
          <p:grpSpPr bwMode="auto">
            <a:xfrm>
              <a:off x="3526" y="3622"/>
              <a:ext cx="275" cy="277"/>
              <a:chOff x="3526" y="3622"/>
              <a:chExt cx="275" cy="277"/>
            </a:xfrm>
          </p:grpSpPr>
          <p:sp>
            <p:nvSpPr>
              <p:cNvPr id="113" name="Freeform 43"/>
              <p:cNvSpPr>
                <a:spLocks/>
              </p:cNvSpPr>
              <p:nvPr/>
            </p:nvSpPr>
            <p:spPr bwMode="auto">
              <a:xfrm>
                <a:off x="3526" y="3622"/>
                <a:ext cx="137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3816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  <p:sp>
            <p:nvSpPr>
              <p:cNvPr id="114" name="Freeform 44"/>
              <p:cNvSpPr>
                <a:spLocks/>
              </p:cNvSpPr>
              <p:nvPr/>
            </p:nvSpPr>
            <p:spPr bwMode="auto">
              <a:xfrm rot="7200000">
                <a:off x="3654" y="3673"/>
                <a:ext cx="136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3816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  <p:sp>
            <p:nvSpPr>
              <p:cNvPr id="115" name="Freeform 45"/>
              <p:cNvSpPr>
                <a:spLocks/>
              </p:cNvSpPr>
              <p:nvPr/>
            </p:nvSpPr>
            <p:spPr bwMode="auto">
              <a:xfrm rot="14400000">
                <a:off x="3539" y="3751"/>
                <a:ext cx="136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3816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</p:grpSp>
      </p:grpSp>
      <p:sp>
        <p:nvSpPr>
          <p:cNvPr id="41" name="Rectangle 46"/>
          <p:cNvSpPr>
            <a:spLocks noChangeArrowheads="1"/>
          </p:cNvSpPr>
          <p:nvPr/>
        </p:nvSpPr>
        <p:spPr bwMode="auto">
          <a:xfrm flipH="1">
            <a:off x="3343244" y="4857251"/>
            <a:ext cx="127569" cy="105887"/>
          </a:xfrm>
          <a:prstGeom prst="rect">
            <a:avLst/>
          </a:prstGeom>
          <a:solidFill>
            <a:srgbClr val="FFFFFF"/>
          </a:solidFill>
          <a:ln w="381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42" name="Text Box 47"/>
          <p:cNvSpPr txBox="1">
            <a:spLocks noChangeArrowheads="1"/>
          </p:cNvSpPr>
          <p:nvPr/>
        </p:nvSpPr>
        <p:spPr bwMode="auto">
          <a:xfrm flipH="1">
            <a:off x="2961691" y="4787761"/>
            <a:ext cx="435032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FF0000"/>
                </a:solidFill>
              </a:rPr>
              <a:t>50</a:t>
            </a:r>
            <a:r>
              <a:rPr lang="es-ES_tradnl" sz="1100" dirty="0">
                <a:solidFill>
                  <a:srgbClr val="FF0000"/>
                </a:solidFill>
                <a:latin typeface="Symbol" pitchFamily="18" charset="2"/>
              </a:rPr>
              <a:t></a:t>
            </a:r>
          </a:p>
        </p:txBody>
      </p:sp>
      <p:sp>
        <p:nvSpPr>
          <p:cNvPr id="43" name="Rectangle 48"/>
          <p:cNvSpPr>
            <a:spLocks noChangeArrowheads="1"/>
          </p:cNvSpPr>
          <p:nvPr/>
        </p:nvSpPr>
        <p:spPr bwMode="auto">
          <a:xfrm flipH="1">
            <a:off x="3492211" y="3947124"/>
            <a:ext cx="282474" cy="322471"/>
          </a:xfrm>
          <a:prstGeom prst="rect">
            <a:avLst/>
          </a:prstGeom>
          <a:solidFill>
            <a:srgbClr val="FFFFFF"/>
          </a:solidFill>
          <a:ln w="381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44" name="Freeform 49"/>
          <p:cNvSpPr>
            <a:spLocks noChangeArrowheads="1"/>
          </p:cNvSpPr>
          <p:nvPr/>
        </p:nvSpPr>
        <p:spPr bwMode="auto">
          <a:xfrm flipH="1">
            <a:off x="3537771" y="4019320"/>
            <a:ext cx="186797" cy="178081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9" y="0"/>
              </a:cxn>
              <a:cxn ang="0">
                <a:pos x="128" y="0"/>
              </a:cxn>
              <a:cxn ang="0">
                <a:pos x="164" y="148"/>
              </a:cxn>
            </a:cxnLst>
            <a:rect l="0" t="0" r="r" b="b"/>
            <a:pathLst>
              <a:path w="164" h="148">
                <a:moveTo>
                  <a:pt x="0" y="144"/>
                </a:moveTo>
                <a:lnTo>
                  <a:pt x="39" y="0"/>
                </a:lnTo>
                <a:lnTo>
                  <a:pt x="128" y="0"/>
                </a:lnTo>
                <a:lnTo>
                  <a:pt x="164" y="148"/>
                </a:lnTo>
              </a:path>
            </a:pathLst>
          </a:custGeom>
          <a:noFill/>
          <a:ln w="1908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45" name="Text Box 50"/>
          <p:cNvSpPr txBox="1">
            <a:spLocks noChangeArrowheads="1"/>
          </p:cNvSpPr>
          <p:nvPr/>
        </p:nvSpPr>
        <p:spPr bwMode="auto">
          <a:xfrm flipH="1">
            <a:off x="3059906" y="3844880"/>
            <a:ext cx="415796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FF0000"/>
                </a:solidFill>
              </a:rPr>
              <a:t>4-8</a:t>
            </a:r>
          </a:p>
          <a:p>
            <a:pPr algn="ctr"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FF0000"/>
                </a:solidFill>
              </a:rPr>
              <a:t>GHz</a:t>
            </a:r>
          </a:p>
        </p:txBody>
      </p:sp>
      <p:sp>
        <p:nvSpPr>
          <p:cNvPr id="46" name="Freeform 51"/>
          <p:cNvSpPr>
            <a:spLocks noChangeArrowheads="1"/>
          </p:cNvSpPr>
          <p:nvPr/>
        </p:nvSpPr>
        <p:spPr bwMode="auto">
          <a:xfrm rot="5400000" flipH="1">
            <a:off x="3439356" y="2041009"/>
            <a:ext cx="358569" cy="3781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72"/>
              </a:cxn>
              <a:cxn ang="0">
                <a:pos x="424" y="227"/>
              </a:cxn>
              <a:cxn ang="0">
                <a:pos x="0" y="0"/>
              </a:cxn>
            </a:cxnLst>
            <a:rect l="0" t="0" r="r" b="b"/>
            <a:pathLst>
              <a:path w="424" h="472">
                <a:moveTo>
                  <a:pt x="0" y="0"/>
                </a:moveTo>
                <a:lnTo>
                  <a:pt x="0" y="472"/>
                </a:lnTo>
                <a:lnTo>
                  <a:pt x="424" y="2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816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47" name="Text Box 52"/>
          <p:cNvSpPr txBox="1">
            <a:spLocks noChangeArrowheads="1"/>
          </p:cNvSpPr>
          <p:nvPr/>
        </p:nvSpPr>
        <p:spPr bwMode="auto">
          <a:xfrm flipH="1">
            <a:off x="3775922" y="2020259"/>
            <a:ext cx="637011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FF0000"/>
                </a:solidFill>
              </a:rPr>
              <a:t>G=40dB</a:t>
            </a: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 flipH="1">
            <a:off x="3770227" y="2193527"/>
            <a:ext cx="645026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b="1" dirty="0">
                <a:solidFill>
                  <a:srgbClr val="FF0000"/>
                </a:solidFill>
              </a:rPr>
              <a:t>T</a:t>
            </a:r>
            <a:r>
              <a:rPr lang="es-ES_tradnl" sz="1100" b="1" baseline="-25000" dirty="0">
                <a:solidFill>
                  <a:srgbClr val="FF0000"/>
                </a:solidFill>
              </a:rPr>
              <a:t>N</a:t>
            </a:r>
            <a:r>
              <a:rPr lang="es-ES_tradnl" sz="1100" b="1" dirty="0">
                <a:solidFill>
                  <a:srgbClr val="FF0000"/>
                </a:solidFill>
              </a:rPr>
              <a:t>=2.5K</a:t>
            </a:r>
          </a:p>
        </p:txBody>
      </p:sp>
      <p:sp>
        <p:nvSpPr>
          <p:cNvPr id="49" name="Freeform 73"/>
          <p:cNvSpPr>
            <a:spLocks noChangeArrowheads="1"/>
          </p:cNvSpPr>
          <p:nvPr/>
        </p:nvSpPr>
        <p:spPr bwMode="auto">
          <a:xfrm rot="5400000" flipH="1">
            <a:off x="3490958" y="1570062"/>
            <a:ext cx="281561" cy="29728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72"/>
              </a:cxn>
              <a:cxn ang="0">
                <a:pos x="424" y="227"/>
              </a:cxn>
              <a:cxn ang="0">
                <a:pos x="0" y="0"/>
              </a:cxn>
            </a:cxnLst>
            <a:rect l="0" t="0" r="r" b="b"/>
            <a:pathLst>
              <a:path w="424" h="472">
                <a:moveTo>
                  <a:pt x="0" y="0"/>
                </a:moveTo>
                <a:lnTo>
                  <a:pt x="0" y="472"/>
                </a:lnTo>
                <a:lnTo>
                  <a:pt x="424" y="2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816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50" name="Text Box 74"/>
          <p:cNvSpPr txBox="1">
            <a:spLocks noChangeArrowheads="1"/>
          </p:cNvSpPr>
          <p:nvPr/>
        </p:nvSpPr>
        <p:spPr bwMode="auto">
          <a:xfrm flipH="1">
            <a:off x="3770227" y="1589433"/>
            <a:ext cx="637011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FF0000"/>
                </a:solidFill>
              </a:rPr>
              <a:t>G=56dB</a:t>
            </a:r>
          </a:p>
        </p:txBody>
      </p:sp>
      <p:grpSp>
        <p:nvGrpSpPr>
          <p:cNvPr id="51" name="Group 75"/>
          <p:cNvGrpSpPr>
            <a:grpSpLocks/>
          </p:cNvGrpSpPr>
          <p:nvPr/>
        </p:nvGrpSpPr>
        <p:grpSpPr bwMode="auto">
          <a:xfrm flipH="1">
            <a:off x="3968311" y="671873"/>
            <a:ext cx="305255" cy="298407"/>
            <a:chOff x="3090" y="242"/>
            <a:chExt cx="268" cy="248"/>
          </a:xfrm>
        </p:grpSpPr>
        <p:sp>
          <p:nvSpPr>
            <p:cNvPr id="109" name="Oval 76"/>
            <p:cNvSpPr>
              <a:spLocks noChangeArrowheads="1"/>
            </p:cNvSpPr>
            <p:nvPr/>
          </p:nvSpPr>
          <p:spPr bwMode="auto">
            <a:xfrm>
              <a:off x="3090" y="242"/>
              <a:ext cx="268" cy="248"/>
            </a:xfrm>
            <a:prstGeom prst="ellipse">
              <a:avLst/>
            </a:prstGeom>
            <a:solidFill>
              <a:srgbClr val="FFFFFF"/>
            </a:solidFill>
            <a:ln w="38160">
              <a:solidFill>
                <a:srgbClr val="CC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  <p:sp>
          <p:nvSpPr>
            <p:cNvPr id="110" name="Freeform 77"/>
            <p:cNvSpPr>
              <a:spLocks noChangeArrowheads="1"/>
            </p:cNvSpPr>
            <p:nvPr/>
          </p:nvSpPr>
          <p:spPr bwMode="auto">
            <a:xfrm>
              <a:off x="3137" y="281"/>
              <a:ext cx="179" cy="125"/>
            </a:xfrm>
            <a:custGeom>
              <a:avLst/>
              <a:gdLst/>
              <a:ahLst/>
              <a:cxnLst>
                <a:cxn ang="0">
                  <a:pos x="0" y="167"/>
                </a:cxn>
                <a:cxn ang="0">
                  <a:pos x="149" y="66"/>
                </a:cxn>
                <a:cxn ang="0">
                  <a:pos x="238" y="222"/>
                </a:cxn>
                <a:cxn ang="0">
                  <a:pos x="311" y="138"/>
                </a:cxn>
              </a:cxnLst>
              <a:rect l="0" t="0" r="r" b="b"/>
              <a:pathLst>
                <a:path w="311" h="222">
                  <a:moveTo>
                    <a:pt x="0" y="167"/>
                  </a:moveTo>
                  <a:cubicBezTo>
                    <a:pt x="74" y="88"/>
                    <a:pt x="83" y="0"/>
                    <a:pt x="149" y="66"/>
                  </a:cubicBezTo>
                  <a:cubicBezTo>
                    <a:pt x="179" y="138"/>
                    <a:pt x="179" y="183"/>
                    <a:pt x="238" y="222"/>
                  </a:cubicBezTo>
                  <a:cubicBezTo>
                    <a:pt x="291" y="209"/>
                    <a:pt x="278" y="183"/>
                    <a:pt x="311" y="138"/>
                  </a:cubicBezTo>
                </a:path>
              </a:pathLst>
            </a:custGeom>
            <a:solidFill>
              <a:srgbClr val="FFFFFF"/>
            </a:solidFill>
            <a:ln w="38160">
              <a:solidFill>
                <a:srgbClr val="CC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</p:grpSp>
      <p:sp>
        <p:nvSpPr>
          <p:cNvPr id="52" name="Line 79"/>
          <p:cNvSpPr>
            <a:spLocks noChangeShapeType="1"/>
          </p:cNvSpPr>
          <p:nvPr/>
        </p:nvSpPr>
        <p:spPr bwMode="auto">
          <a:xfrm flipH="1">
            <a:off x="4119803" y="958247"/>
            <a:ext cx="1139" cy="231024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/>
          </a:p>
        </p:txBody>
      </p:sp>
      <p:sp>
        <p:nvSpPr>
          <p:cNvPr id="53" name="Line 80"/>
          <p:cNvSpPr>
            <a:spLocks noChangeShapeType="1"/>
          </p:cNvSpPr>
          <p:nvPr/>
        </p:nvSpPr>
        <p:spPr bwMode="auto">
          <a:xfrm flipH="1">
            <a:off x="3738237" y="1189272"/>
            <a:ext cx="1772297" cy="1204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 flipH="1">
            <a:off x="5511673" y="1179646"/>
            <a:ext cx="1139" cy="21177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/>
          </a:p>
        </p:txBody>
      </p:sp>
      <p:sp>
        <p:nvSpPr>
          <p:cNvPr id="55" name="Rectangle 83"/>
          <p:cNvSpPr>
            <a:spLocks noChangeArrowheads="1"/>
          </p:cNvSpPr>
          <p:nvPr/>
        </p:nvSpPr>
        <p:spPr bwMode="auto">
          <a:xfrm flipH="1">
            <a:off x="4804348" y="1681402"/>
            <a:ext cx="100233" cy="259902"/>
          </a:xfrm>
          <a:prstGeom prst="rect">
            <a:avLst/>
          </a:prstGeom>
          <a:solidFill>
            <a:srgbClr val="FFFFFF"/>
          </a:solidFill>
          <a:ln w="3816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56" name="Line 96"/>
          <p:cNvSpPr>
            <a:spLocks noChangeShapeType="1"/>
          </p:cNvSpPr>
          <p:nvPr/>
        </p:nvSpPr>
        <p:spPr bwMode="auto">
          <a:xfrm flipH="1" flipV="1">
            <a:off x="4713227" y="1648914"/>
            <a:ext cx="264250" cy="283968"/>
          </a:xfrm>
          <a:prstGeom prst="line">
            <a:avLst/>
          </a:prstGeom>
          <a:noFill/>
          <a:ln w="28440">
            <a:solidFill>
              <a:srgbClr val="008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/>
          </a:p>
        </p:txBody>
      </p:sp>
      <p:sp>
        <p:nvSpPr>
          <p:cNvPr id="57" name="Text Box 97"/>
          <p:cNvSpPr txBox="1">
            <a:spLocks noChangeArrowheads="1"/>
          </p:cNvSpPr>
          <p:nvPr/>
        </p:nvSpPr>
        <p:spPr bwMode="auto">
          <a:xfrm flipH="1">
            <a:off x="4483147" y="1727126"/>
            <a:ext cx="332440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</a:rPr>
              <a:t>dB</a:t>
            </a:r>
          </a:p>
        </p:txBody>
      </p:sp>
      <p:grpSp>
        <p:nvGrpSpPr>
          <p:cNvPr id="58" name="Group 99"/>
          <p:cNvGrpSpPr>
            <a:grpSpLocks/>
          </p:cNvGrpSpPr>
          <p:nvPr/>
        </p:nvGrpSpPr>
        <p:grpSpPr bwMode="auto">
          <a:xfrm flipH="1">
            <a:off x="5361320" y="1395027"/>
            <a:ext cx="305254" cy="298406"/>
            <a:chOff x="1867" y="843"/>
            <a:chExt cx="268" cy="248"/>
          </a:xfrm>
        </p:grpSpPr>
        <p:sp>
          <p:nvSpPr>
            <p:cNvPr id="107" name="Oval 100"/>
            <p:cNvSpPr>
              <a:spLocks noChangeArrowheads="1"/>
            </p:cNvSpPr>
            <p:nvPr/>
          </p:nvSpPr>
          <p:spPr bwMode="auto">
            <a:xfrm>
              <a:off x="1867" y="843"/>
              <a:ext cx="268" cy="248"/>
            </a:xfrm>
            <a:prstGeom prst="ellipse">
              <a:avLst/>
            </a:prstGeom>
            <a:solidFill>
              <a:srgbClr val="FFFFFF"/>
            </a:solidFill>
            <a:ln w="3816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  <p:sp>
          <p:nvSpPr>
            <p:cNvPr id="108" name="Freeform 101"/>
            <p:cNvSpPr>
              <a:spLocks noChangeArrowheads="1"/>
            </p:cNvSpPr>
            <p:nvPr/>
          </p:nvSpPr>
          <p:spPr bwMode="auto">
            <a:xfrm>
              <a:off x="1914" y="882"/>
              <a:ext cx="179" cy="125"/>
            </a:xfrm>
            <a:custGeom>
              <a:avLst/>
              <a:gdLst/>
              <a:ahLst/>
              <a:cxnLst>
                <a:cxn ang="0">
                  <a:pos x="0" y="167"/>
                </a:cxn>
                <a:cxn ang="0">
                  <a:pos x="149" y="66"/>
                </a:cxn>
                <a:cxn ang="0">
                  <a:pos x="238" y="222"/>
                </a:cxn>
                <a:cxn ang="0">
                  <a:pos x="311" y="138"/>
                </a:cxn>
              </a:cxnLst>
              <a:rect l="0" t="0" r="r" b="b"/>
              <a:pathLst>
                <a:path w="311" h="222">
                  <a:moveTo>
                    <a:pt x="0" y="167"/>
                  </a:moveTo>
                  <a:cubicBezTo>
                    <a:pt x="74" y="88"/>
                    <a:pt x="83" y="0"/>
                    <a:pt x="149" y="66"/>
                  </a:cubicBezTo>
                  <a:cubicBezTo>
                    <a:pt x="179" y="138"/>
                    <a:pt x="179" y="183"/>
                    <a:pt x="238" y="222"/>
                  </a:cubicBezTo>
                  <a:cubicBezTo>
                    <a:pt x="291" y="209"/>
                    <a:pt x="278" y="183"/>
                    <a:pt x="311" y="138"/>
                  </a:cubicBezTo>
                </a:path>
              </a:pathLst>
            </a:custGeom>
            <a:solidFill>
              <a:srgbClr val="FFFFFF"/>
            </a:solidFill>
            <a:ln w="3816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</p:grpSp>
      <p:sp>
        <p:nvSpPr>
          <p:cNvPr id="59" name="Text Box 102"/>
          <p:cNvSpPr txBox="1">
            <a:spLocks noChangeArrowheads="1"/>
          </p:cNvSpPr>
          <p:nvPr/>
        </p:nvSpPr>
        <p:spPr bwMode="auto">
          <a:xfrm flipH="1">
            <a:off x="3644719" y="356897"/>
            <a:ext cx="999289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defTabSz="449263">
              <a:buClr>
                <a:srgbClr val="CC0099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100" b="1" dirty="0" err="1" smtClean="0">
                <a:solidFill>
                  <a:srgbClr val="CC0099"/>
                </a:solidFill>
              </a:rPr>
              <a:t>measurement</a:t>
            </a:r>
            <a:endParaRPr lang="fr-FR" sz="1100" b="1" dirty="0">
              <a:solidFill>
                <a:srgbClr val="CC0099"/>
              </a:solidFill>
            </a:endParaRPr>
          </a:p>
        </p:txBody>
      </p:sp>
      <p:sp>
        <p:nvSpPr>
          <p:cNvPr id="60" name="Text Box 103"/>
          <p:cNvSpPr txBox="1">
            <a:spLocks noChangeArrowheads="1"/>
          </p:cNvSpPr>
          <p:nvPr/>
        </p:nvSpPr>
        <p:spPr bwMode="auto">
          <a:xfrm flipH="1">
            <a:off x="5652120" y="1412776"/>
            <a:ext cx="479916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b="1" dirty="0" smtClean="0">
                <a:solidFill>
                  <a:srgbClr val="008000"/>
                </a:solidFill>
              </a:rPr>
              <a:t>drive</a:t>
            </a:r>
            <a:endParaRPr lang="es-ES_tradnl" sz="1100" b="1" dirty="0">
              <a:solidFill>
                <a:srgbClr val="008000"/>
              </a:solidFill>
            </a:endParaRPr>
          </a:p>
        </p:txBody>
      </p:sp>
      <p:sp>
        <p:nvSpPr>
          <p:cNvPr id="65" name="Line 110"/>
          <p:cNvSpPr>
            <a:spLocks noChangeShapeType="1"/>
          </p:cNvSpPr>
          <p:nvPr/>
        </p:nvSpPr>
        <p:spPr bwMode="auto">
          <a:xfrm flipH="1">
            <a:off x="4498423" y="803028"/>
            <a:ext cx="0" cy="215413"/>
          </a:xfrm>
          <a:prstGeom prst="line">
            <a:avLst/>
          </a:prstGeom>
          <a:noFill/>
          <a:ln w="9360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/>
          </a:p>
        </p:txBody>
      </p:sp>
      <p:sp>
        <p:nvSpPr>
          <p:cNvPr id="66" name="Freeform 111"/>
          <p:cNvSpPr>
            <a:spLocks noChangeArrowheads="1"/>
          </p:cNvSpPr>
          <p:nvPr/>
        </p:nvSpPr>
        <p:spPr bwMode="auto">
          <a:xfrm flipH="1">
            <a:off x="4404369" y="701072"/>
            <a:ext cx="176547" cy="104683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81" y="87"/>
              </a:cxn>
              <a:cxn ang="0">
                <a:pos x="81" y="0"/>
              </a:cxn>
              <a:cxn ang="0">
                <a:pos x="183" y="0"/>
              </a:cxn>
              <a:cxn ang="0">
                <a:pos x="183" y="87"/>
              </a:cxn>
              <a:cxn ang="0">
                <a:pos x="279" y="87"/>
              </a:cxn>
            </a:cxnLst>
            <a:rect l="0" t="0" r="r" b="b"/>
            <a:pathLst>
              <a:path w="279" h="87">
                <a:moveTo>
                  <a:pt x="0" y="87"/>
                </a:moveTo>
                <a:lnTo>
                  <a:pt x="81" y="87"/>
                </a:lnTo>
                <a:lnTo>
                  <a:pt x="81" y="0"/>
                </a:lnTo>
                <a:lnTo>
                  <a:pt x="183" y="0"/>
                </a:lnTo>
                <a:lnTo>
                  <a:pt x="183" y="87"/>
                </a:lnTo>
                <a:lnTo>
                  <a:pt x="279" y="87"/>
                </a:lnTo>
              </a:path>
            </a:pathLst>
          </a:custGeom>
          <a:noFill/>
          <a:ln w="9360">
            <a:solidFill>
              <a:srgbClr val="CC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67" name="Line 115"/>
          <p:cNvSpPr>
            <a:spLocks noChangeShapeType="1"/>
          </p:cNvSpPr>
          <p:nvPr/>
        </p:nvSpPr>
        <p:spPr bwMode="auto">
          <a:xfrm flipH="1">
            <a:off x="4922805" y="1239808"/>
            <a:ext cx="129847" cy="1204"/>
          </a:xfrm>
          <a:prstGeom prst="line">
            <a:avLst/>
          </a:prstGeom>
          <a:noFill/>
          <a:ln w="9360">
            <a:solidFill>
              <a:srgbClr val="0099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/>
          </a:p>
        </p:txBody>
      </p:sp>
      <p:sp>
        <p:nvSpPr>
          <p:cNvPr id="68" name="Line 116"/>
          <p:cNvSpPr>
            <a:spLocks noChangeShapeType="1"/>
          </p:cNvSpPr>
          <p:nvPr/>
        </p:nvSpPr>
        <p:spPr bwMode="auto">
          <a:xfrm>
            <a:off x="4660832" y="1232589"/>
            <a:ext cx="127569" cy="1204"/>
          </a:xfrm>
          <a:prstGeom prst="line">
            <a:avLst/>
          </a:prstGeom>
          <a:noFill/>
          <a:ln w="9360">
            <a:solidFill>
              <a:srgbClr val="CC0099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/>
          </a:p>
        </p:txBody>
      </p:sp>
      <p:sp>
        <p:nvSpPr>
          <p:cNvPr id="69" name="Line 117"/>
          <p:cNvSpPr>
            <a:spLocks noChangeShapeType="1"/>
          </p:cNvSpPr>
          <p:nvPr/>
        </p:nvSpPr>
        <p:spPr bwMode="auto">
          <a:xfrm flipH="1">
            <a:off x="4914832" y="1297564"/>
            <a:ext cx="1139" cy="115512"/>
          </a:xfrm>
          <a:prstGeom prst="line">
            <a:avLst/>
          </a:prstGeom>
          <a:noFill/>
          <a:ln w="9360">
            <a:solidFill>
              <a:srgbClr val="0099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/>
          </a:p>
        </p:txBody>
      </p:sp>
      <p:sp>
        <p:nvSpPr>
          <p:cNvPr id="70" name="Line 118"/>
          <p:cNvSpPr>
            <a:spLocks noChangeShapeType="1"/>
          </p:cNvSpPr>
          <p:nvPr/>
        </p:nvSpPr>
        <p:spPr bwMode="auto">
          <a:xfrm flipH="1">
            <a:off x="4771316" y="1290345"/>
            <a:ext cx="1139" cy="108293"/>
          </a:xfrm>
          <a:prstGeom prst="line">
            <a:avLst/>
          </a:prstGeom>
          <a:noFill/>
          <a:ln w="9360">
            <a:solidFill>
              <a:srgbClr val="CC0099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/>
          </a:p>
        </p:txBody>
      </p:sp>
      <p:sp>
        <p:nvSpPr>
          <p:cNvPr id="71" name="AutoShape 78"/>
          <p:cNvSpPr>
            <a:spLocks noChangeArrowheads="1"/>
          </p:cNvSpPr>
          <p:nvPr/>
        </p:nvSpPr>
        <p:spPr bwMode="auto">
          <a:xfrm>
            <a:off x="3497669" y="1060209"/>
            <a:ext cx="264250" cy="279155"/>
          </a:xfrm>
          <a:prstGeom prst="flowChartSummingJunction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99" name="Text Box 89"/>
          <p:cNvSpPr txBox="1">
            <a:spLocks noChangeArrowheads="1"/>
          </p:cNvSpPr>
          <p:nvPr/>
        </p:nvSpPr>
        <p:spPr bwMode="auto">
          <a:xfrm flipH="1">
            <a:off x="3347864" y="850904"/>
            <a:ext cx="217024" cy="2637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00" name="Text Box 90"/>
          <p:cNvSpPr txBox="1">
            <a:spLocks noChangeArrowheads="1"/>
          </p:cNvSpPr>
          <p:nvPr/>
        </p:nvSpPr>
        <p:spPr bwMode="auto">
          <a:xfrm flipH="1">
            <a:off x="3347864" y="1282952"/>
            <a:ext cx="276335" cy="2637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</a:rPr>
              <a:t>Q</a:t>
            </a:r>
          </a:p>
        </p:txBody>
      </p:sp>
      <p:grpSp>
        <p:nvGrpSpPr>
          <p:cNvPr id="73" name="Gruppieren 397"/>
          <p:cNvGrpSpPr/>
          <p:nvPr/>
        </p:nvGrpSpPr>
        <p:grpSpPr>
          <a:xfrm flipH="1">
            <a:off x="2794343" y="5192837"/>
            <a:ext cx="1778754" cy="325126"/>
            <a:chOff x="1785918" y="6338108"/>
            <a:chExt cx="2071702" cy="378628"/>
          </a:xfrm>
        </p:grpSpPr>
        <p:sp>
          <p:nvSpPr>
            <p:cNvPr id="96" name="Line 104"/>
            <p:cNvSpPr>
              <a:spLocks noChangeShapeType="1"/>
            </p:cNvSpPr>
            <p:nvPr/>
          </p:nvSpPr>
          <p:spPr bwMode="auto">
            <a:xfrm>
              <a:off x="1793605" y="6338108"/>
              <a:ext cx="222868" cy="14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de-DE" sz="1100"/>
            </a:p>
          </p:txBody>
        </p:sp>
        <p:cxnSp>
          <p:nvCxnSpPr>
            <p:cNvPr id="97" name="Gerade Verbindung 399"/>
            <p:cNvCxnSpPr>
              <a:stCxn id="96" idx="0"/>
            </p:cNvCxnSpPr>
            <p:nvPr/>
          </p:nvCxnSpPr>
          <p:spPr>
            <a:xfrm rot="5400000">
              <a:off x="1601241" y="6522786"/>
              <a:ext cx="377042" cy="7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400"/>
            <p:cNvCxnSpPr/>
            <p:nvPr/>
          </p:nvCxnSpPr>
          <p:spPr>
            <a:xfrm>
              <a:off x="1785918" y="6715148"/>
              <a:ext cx="207170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401"/>
          <p:cNvSpPr/>
          <p:nvPr/>
        </p:nvSpPr>
        <p:spPr>
          <a:xfrm>
            <a:off x="1763688" y="5329221"/>
            <a:ext cx="1022478" cy="260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</a:rPr>
              <a:t>q</a:t>
            </a:r>
            <a:r>
              <a:rPr lang="fr-FR" sz="1100" b="1" dirty="0" err="1" smtClean="0">
                <a:solidFill>
                  <a:schemeClr val="tx1"/>
                </a:solidFill>
              </a:rPr>
              <a:t>ubit</a:t>
            </a:r>
            <a:r>
              <a:rPr lang="fr-FR" sz="1100" b="1" dirty="0" smtClean="0">
                <a:solidFill>
                  <a:schemeClr val="tx1"/>
                </a:solidFill>
              </a:rPr>
              <a:t> chip</a:t>
            </a:r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75" name="Gerade Verbindung 404"/>
          <p:cNvCxnSpPr/>
          <p:nvPr/>
        </p:nvCxnSpPr>
        <p:spPr>
          <a:xfrm rot="5400000" flipH="1" flipV="1">
            <a:off x="2234820" y="5009590"/>
            <a:ext cx="613364" cy="13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utoShape 72"/>
          <p:cNvSpPr>
            <a:spLocks noChangeArrowheads="1"/>
          </p:cNvSpPr>
          <p:nvPr/>
        </p:nvSpPr>
        <p:spPr bwMode="auto">
          <a:xfrm>
            <a:off x="5630658" y="1941999"/>
            <a:ext cx="110484" cy="2615869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F0000"/>
              </a:gs>
              <a:gs pos="100000">
                <a:srgbClr val="0000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77" name="Text Box 81"/>
          <p:cNvSpPr txBox="1">
            <a:spLocks noChangeArrowheads="1"/>
          </p:cNvSpPr>
          <p:nvPr/>
        </p:nvSpPr>
        <p:spPr bwMode="auto">
          <a:xfrm>
            <a:off x="3706212" y="1146079"/>
            <a:ext cx="334044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</a:rPr>
              <a:t>LO</a:t>
            </a:r>
          </a:p>
        </p:txBody>
      </p:sp>
      <p:sp>
        <p:nvSpPr>
          <p:cNvPr id="78" name="Rectangle 48"/>
          <p:cNvSpPr>
            <a:spLocks noChangeArrowheads="1"/>
          </p:cNvSpPr>
          <p:nvPr/>
        </p:nvSpPr>
        <p:spPr bwMode="auto">
          <a:xfrm>
            <a:off x="2397527" y="4389797"/>
            <a:ext cx="282474" cy="322471"/>
          </a:xfrm>
          <a:prstGeom prst="rect">
            <a:avLst/>
          </a:prstGeom>
          <a:solidFill>
            <a:srgbClr val="FFFFFF"/>
          </a:solidFill>
          <a:ln w="3816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79" name="Freeform 49"/>
          <p:cNvSpPr>
            <a:spLocks noChangeArrowheads="1"/>
          </p:cNvSpPr>
          <p:nvPr/>
        </p:nvSpPr>
        <p:spPr bwMode="auto">
          <a:xfrm>
            <a:off x="2492064" y="4461993"/>
            <a:ext cx="142377" cy="178081"/>
          </a:xfrm>
          <a:custGeom>
            <a:avLst/>
            <a:gdLst>
              <a:gd name="connsiteX0" fmla="*/ 0 w 7622"/>
              <a:gd name="connsiteY0" fmla="*/ 0 h 10000"/>
              <a:gd name="connsiteX1" fmla="*/ 5427 w 7622"/>
              <a:gd name="connsiteY1" fmla="*/ 0 h 10000"/>
              <a:gd name="connsiteX2" fmla="*/ 7622 w 7622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" h="10000">
                <a:moveTo>
                  <a:pt x="0" y="0"/>
                </a:moveTo>
                <a:lnTo>
                  <a:pt x="5427" y="0"/>
                </a:lnTo>
                <a:lnTo>
                  <a:pt x="7622" y="100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80" name="Rectangle 48"/>
          <p:cNvSpPr>
            <a:spLocks noChangeArrowheads="1"/>
          </p:cNvSpPr>
          <p:nvPr/>
        </p:nvSpPr>
        <p:spPr bwMode="auto">
          <a:xfrm>
            <a:off x="2389193" y="3366587"/>
            <a:ext cx="282474" cy="322471"/>
          </a:xfrm>
          <a:prstGeom prst="rect">
            <a:avLst/>
          </a:prstGeom>
          <a:solidFill>
            <a:srgbClr val="FFFFFF"/>
          </a:solidFill>
          <a:ln w="3816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81" name="Freeform 49"/>
          <p:cNvSpPr>
            <a:spLocks noChangeArrowheads="1"/>
          </p:cNvSpPr>
          <p:nvPr/>
        </p:nvSpPr>
        <p:spPr bwMode="auto">
          <a:xfrm>
            <a:off x="2483730" y="3438783"/>
            <a:ext cx="142377" cy="178081"/>
          </a:xfrm>
          <a:custGeom>
            <a:avLst/>
            <a:gdLst>
              <a:gd name="connsiteX0" fmla="*/ 0 w 7622"/>
              <a:gd name="connsiteY0" fmla="*/ 0 h 10000"/>
              <a:gd name="connsiteX1" fmla="*/ 5427 w 7622"/>
              <a:gd name="connsiteY1" fmla="*/ 0 h 10000"/>
              <a:gd name="connsiteX2" fmla="*/ 7622 w 7622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" h="10000">
                <a:moveTo>
                  <a:pt x="0" y="0"/>
                </a:moveTo>
                <a:lnTo>
                  <a:pt x="5427" y="0"/>
                </a:lnTo>
                <a:lnTo>
                  <a:pt x="7622" y="100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cxnSp>
        <p:nvCxnSpPr>
          <p:cNvPr id="82" name="Gerade Verbindung 405"/>
          <p:cNvCxnSpPr/>
          <p:nvPr/>
        </p:nvCxnSpPr>
        <p:spPr>
          <a:xfrm rot="5400000" flipH="1" flipV="1">
            <a:off x="2184206" y="4037105"/>
            <a:ext cx="700738" cy="59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27"/>
          <p:cNvSpPr>
            <a:spLocks noChangeArrowheads="1"/>
          </p:cNvSpPr>
          <p:nvPr/>
        </p:nvSpPr>
        <p:spPr bwMode="auto">
          <a:xfrm>
            <a:off x="2485226" y="2121981"/>
            <a:ext cx="100233" cy="259902"/>
          </a:xfrm>
          <a:prstGeom prst="rect">
            <a:avLst/>
          </a:prstGeom>
          <a:solidFill>
            <a:srgbClr val="FFFFFF"/>
          </a:solidFill>
          <a:ln w="3816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cxnSp>
        <p:nvCxnSpPr>
          <p:cNvPr id="84" name="Gerade Verbindung 405"/>
          <p:cNvCxnSpPr>
            <a:stCxn id="80" idx="0"/>
            <a:endCxn id="83" idx="2"/>
          </p:cNvCxnSpPr>
          <p:nvPr/>
        </p:nvCxnSpPr>
        <p:spPr>
          <a:xfrm rot="5400000" flipH="1" flipV="1">
            <a:off x="2040534" y="2871780"/>
            <a:ext cx="984704" cy="49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30"/>
          <p:cNvSpPr txBox="1">
            <a:spLocks noChangeArrowheads="1"/>
          </p:cNvSpPr>
          <p:nvPr/>
        </p:nvSpPr>
        <p:spPr bwMode="auto">
          <a:xfrm>
            <a:off x="2720522" y="2153686"/>
            <a:ext cx="451062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000" dirty="0">
                <a:solidFill>
                  <a:srgbClr val="7030A0"/>
                </a:solidFill>
              </a:rPr>
              <a:t>20dB</a:t>
            </a:r>
          </a:p>
        </p:txBody>
      </p:sp>
      <p:cxnSp>
        <p:nvCxnSpPr>
          <p:cNvPr id="86" name="Gerade Verbindung 405"/>
          <p:cNvCxnSpPr/>
          <p:nvPr/>
        </p:nvCxnSpPr>
        <p:spPr>
          <a:xfrm rot="5400000" flipH="1" flipV="1">
            <a:off x="2367927" y="1939803"/>
            <a:ext cx="37762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111"/>
          <p:cNvSpPr>
            <a:spLocks noChangeArrowheads="1"/>
          </p:cNvSpPr>
          <p:nvPr/>
        </p:nvSpPr>
        <p:spPr bwMode="auto">
          <a:xfrm>
            <a:off x="2477752" y="1592456"/>
            <a:ext cx="176547" cy="104683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81" y="87"/>
              </a:cxn>
              <a:cxn ang="0">
                <a:pos x="81" y="0"/>
              </a:cxn>
              <a:cxn ang="0">
                <a:pos x="183" y="0"/>
              </a:cxn>
              <a:cxn ang="0">
                <a:pos x="183" y="87"/>
              </a:cxn>
              <a:cxn ang="0">
                <a:pos x="279" y="87"/>
              </a:cxn>
            </a:cxnLst>
            <a:rect l="0" t="0" r="r" b="b"/>
            <a:pathLst>
              <a:path w="279" h="87">
                <a:moveTo>
                  <a:pt x="0" y="87"/>
                </a:moveTo>
                <a:lnTo>
                  <a:pt x="81" y="87"/>
                </a:lnTo>
                <a:lnTo>
                  <a:pt x="81" y="0"/>
                </a:lnTo>
                <a:lnTo>
                  <a:pt x="183" y="0"/>
                </a:lnTo>
                <a:lnTo>
                  <a:pt x="183" y="87"/>
                </a:lnTo>
                <a:lnTo>
                  <a:pt x="279" y="87"/>
                </a:lnTo>
              </a:path>
            </a:pathLst>
          </a:custGeom>
          <a:noFill/>
          <a:ln w="9360">
            <a:solidFill>
              <a:srgbClr val="7030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88" name="Text Box 74"/>
          <p:cNvSpPr txBox="1">
            <a:spLocks noChangeArrowheads="1"/>
          </p:cNvSpPr>
          <p:nvPr/>
        </p:nvSpPr>
        <p:spPr bwMode="auto">
          <a:xfrm>
            <a:off x="2693165" y="3366587"/>
            <a:ext cx="699528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7030A0"/>
                </a:solidFill>
              </a:rPr>
              <a:t>1.35 GHz</a:t>
            </a:r>
            <a:endParaRPr lang="es-ES_tradnl" sz="1100" dirty="0">
              <a:solidFill>
                <a:srgbClr val="7030A0"/>
              </a:solidFill>
            </a:endParaRPr>
          </a:p>
        </p:txBody>
      </p:sp>
      <p:sp>
        <p:nvSpPr>
          <p:cNvPr id="245" name="Text Box 74"/>
          <p:cNvSpPr txBox="1">
            <a:spLocks noChangeArrowheads="1"/>
          </p:cNvSpPr>
          <p:nvPr/>
        </p:nvSpPr>
        <p:spPr bwMode="auto">
          <a:xfrm rot="16200000">
            <a:off x="2524521" y="4423922"/>
            <a:ext cx="694719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7030A0"/>
                </a:solidFill>
              </a:rPr>
              <a:t>Eccosorb</a:t>
            </a:r>
          </a:p>
          <a:p>
            <a:pPr algn="r"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7030A0"/>
                </a:solidFill>
              </a:rPr>
              <a:t>filter</a:t>
            </a:r>
            <a:endParaRPr lang="es-ES_tradnl" sz="1100" dirty="0">
              <a:solidFill>
                <a:srgbClr val="7030A0"/>
              </a:solidFill>
            </a:endParaRPr>
          </a:p>
        </p:txBody>
      </p:sp>
      <p:sp>
        <p:nvSpPr>
          <p:cNvPr id="246" name="AutoShape 78"/>
          <p:cNvSpPr>
            <a:spLocks noChangeArrowheads="1"/>
          </p:cNvSpPr>
          <p:nvPr/>
        </p:nvSpPr>
        <p:spPr bwMode="auto">
          <a:xfrm>
            <a:off x="4366024" y="1032640"/>
            <a:ext cx="264250" cy="279155"/>
          </a:xfrm>
          <a:prstGeom prst="flowChartSummingJunction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249" name="AutoShape 78"/>
          <p:cNvSpPr>
            <a:spLocks noChangeArrowheads="1"/>
          </p:cNvSpPr>
          <p:nvPr/>
        </p:nvSpPr>
        <p:spPr bwMode="auto">
          <a:xfrm>
            <a:off x="5109886" y="1044360"/>
            <a:ext cx="264250" cy="279155"/>
          </a:xfrm>
          <a:prstGeom prst="flowChartSummingJunction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256" name="Text Box 81"/>
          <p:cNvSpPr txBox="1">
            <a:spLocks noChangeArrowheads="1"/>
          </p:cNvSpPr>
          <p:nvPr/>
        </p:nvSpPr>
        <p:spPr bwMode="auto">
          <a:xfrm>
            <a:off x="4952808" y="871001"/>
            <a:ext cx="217024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0000"/>
                </a:solidFill>
              </a:rPr>
              <a:t>I</a:t>
            </a:r>
            <a:endParaRPr lang="es-ES_tradnl" sz="1100" dirty="0">
              <a:solidFill>
                <a:srgbClr val="000000"/>
              </a:solidFill>
            </a:endParaRPr>
          </a:p>
        </p:txBody>
      </p:sp>
      <p:sp>
        <p:nvSpPr>
          <p:cNvPr id="257" name="Text Box 81"/>
          <p:cNvSpPr txBox="1">
            <a:spLocks noChangeArrowheads="1"/>
          </p:cNvSpPr>
          <p:nvPr/>
        </p:nvSpPr>
        <p:spPr bwMode="auto">
          <a:xfrm>
            <a:off x="5333944" y="871001"/>
            <a:ext cx="276335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0000"/>
                </a:solidFill>
              </a:rPr>
              <a:t>Q</a:t>
            </a:r>
            <a:endParaRPr lang="es-ES_tradnl" sz="11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Bildschirmpräsentation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18</cp:revision>
  <dcterms:created xsi:type="dcterms:W3CDTF">2012-03-16T15:51:07Z</dcterms:created>
  <dcterms:modified xsi:type="dcterms:W3CDTF">2012-03-19T10:20:32Z</dcterms:modified>
</cp:coreProperties>
</file>