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601575" cy="9001125"/>
  <p:notesSz cx="6858000" cy="9144000"/>
  <p:defaultTextStyle>
    <a:defPPr>
      <a:defRPr lang="de-DE"/>
    </a:defPPr>
    <a:lvl1pPr marL="0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7794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5588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3382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1176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88970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26764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64558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2352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438" y="2400"/>
      </p:cViewPr>
      <p:guideLst>
        <p:guide orient="horz" pos="2835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DA344-143D-4058-B470-500747ED60BD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4F7B2-F91F-4310-A112-5B9CD0BFBD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F7B2-F91F-4310-A112-5B9CD0BFBD8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5119" y="2796183"/>
            <a:ext cx="10711339" cy="192940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0236" y="5100637"/>
            <a:ext cx="8821103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7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5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3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1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88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2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64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02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310413" y="472978"/>
            <a:ext cx="4130516" cy="1008042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8866" y="472978"/>
            <a:ext cx="12181522" cy="1008042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5438" y="5784058"/>
            <a:ext cx="10711339" cy="1787723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95438" y="3815063"/>
            <a:ext cx="10711339" cy="196899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779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558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3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11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889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267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6455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02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8865" y="2756596"/>
            <a:ext cx="8156020" cy="779680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284910" y="2756596"/>
            <a:ext cx="8156020" cy="779680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79" y="360462"/>
            <a:ext cx="11341418" cy="150018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2014836"/>
            <a:ext cx="5567884" cy="83968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7794" indent="0">
              <a:buNone/>
              <a:defRPr sz="2800" b="1"/>
            </a:lvl2pPr>
            <a:lvl3pPr marL="1275588" indent="0">
              <a:buNone/>
              <a:defRPr sz="2500" b="1"/>
            </a:lvl3pPr>
            <a:lvl4pPr marL="1913382" indent="0">
              <a:buNone/>
              <a:defRPr sz="2200" b="1"/>
            </a:lvl4pPr>
            <a:lvl5pPr marL="2551176" indent="0">
              <a:buNone/>
              <a:defRPr sz="2200" b="1"/>
            </a:lvl5pPr>
            <a:lvl6pPr marL="3188970" indent="0">
              <a:buNone/>
              <a:defRPr sz="2200" b="1"/>
            </a:lvl6pPr>
            <a:lvl7pPr marL="3826764" indent="0">
              <a:buNone/>
              <a:defRPr sz="2200" b="1"/>
            </a:lvl7pPr>
            <a:lvl8pPr marL="4464558" indent="0">
              <a:buNone/>
              <a:defRPr sz="2200" b="1"/>
            </a:lvl8pPr>
            <a:lvl9pPr marL="5102352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079" y="2854523"/>
            <a:ext cx="5567884" cy="518606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01425" y="2014836"/>
            <a:ext cx="5570072" cy="83968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7794" indent="0">
              <a:buNone/>
              <a:defRPr sz="2800" b="1"/>
            </a:lvl2pPr>
            <a:lvl3pPr marL="1275588" indent="0">
              <a:buNone/>
              <a:defRPr sz="2500" b="1"/>
            </a:lvl3pPr>
            <a:lvl4pPr marL="1913382" indent="0">
              <a:buNone/>
              <a:defRPr sz="2200" b="1"/>
            </a:lvl4pPr>
            <a:lvl5pPr marL="2551176" indent="0">
              <a:buNone/>
              <a:defRPr sz="2200" b="1"/>
            </a:lvl5pPr>
            <a:lvl6pPr marL="3188970" indent="0">
              <a:buNone/>
              <a:defRPr sz="2200" b="1"/>
            </a:lvl6pPr>
            <a:lvl7pPr marL="3826764" indent="0">
              <a:buNone/>
              <a:defRPr sz="2200" b="1"/>
            </a:lvl7pPr>
            <a:lvl8pPr marL="4464558" indent="0">
              <a:buNone/>
              <a:defRPr sz="2200" b="1"/>
            </a:lvl8pPr>
            <a:lvl9pPr marL="5102352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01425" y="2854523"/>
            <a:ext cx="5570072" cy="518606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80" y="358379"/>
            <a:ext cx="4145831" cy="152519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6865" y="358380"/>
            <a:ext cx="7044631" cy="76822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080" y="1883570"/>
            <a:ext cx="4145831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37794" indent="0">
              <a:buNone/>
              <a:defRPr sz="1700"/>
            </a:lvl2pPr>
            <a:lvl3pPr marL="1275588" indent="0">
              <a:buNone/>
              <a:defRPr sz="1400"/>
            </a:lvl3pPr>
            <a:lvl4pPr marL="1913382" indent="0">
              <a:buNone/>
              <a:defRPr sz="1300"/>
            </a:lvl4pPr>
            <a:lvl5pPr marL="2551176" indent="0">
              <a:buNone/>
              <a:defRPr sz="1300"/>
            </a:lvl5pPr>
            <a:lvl6pPr marL="3188970" indent="0">
              <a:buNone/>
              <a:defRPr sz="1300"/>
            </a:lvl6pPr>
            <a:lvl7pPr marL="3826764" indent="0">
              <a:buNone/>
              <a:defRPr sz="1300"/>
            </a:lvl7pPr>
            <a:lvl8pPr marL="4464558" indent="0">
              <a:buNone/>
              <a:defRPr sz="1300"/>
            </a:lvl8pPr>
            <a:lvl9pPr marL="5102352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9997" y="6300787"/>
            <a:ext cx="7560945" cy="74384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69997" y="804268"/>
            <a:ext cx="7560945" cy="5400675"/>
          </a:xfrm>
        </p:spPr>
        <p:txBody>
          <a:bodyPr/>
          <a:lstStyle>
            <a:lvl1pPr marL="0" indent="0">
              <a:buNone/>
              <a:defRPr sz="4500"/>
            </a:lvl1pPr>
            <a:lvl2pPr marL="637794" indent="0">
              <a:buNone/>
              <a:defRPr sz="3900"/>
            </a:lvl2pPr>
            <a:lvl3pPr marL="1275588" indent="0">
              <a:buNone/>
              <a:defRPr sz="3300"/>
            </a:lvl3pPr>
            <a:lvl4pPr marL="1913382" indent="0">
              <a:buNone/>
              <a:defRPr sz="2800"/>
            </a:lvl4pPr>
            <a:lvl5pPr marL="2551176" indent="0">
              <a:buNone/>
              <a:defRPr sz="2800"/>
            </a:lvl5pPr>
            <a:lvl6pPr marL="3188970" indent="0">
              <a:buNone/>
              <a:defRPr sz="2800"/>
            </a:lvl6pPr>
            <a:lvl7pPr marL="3826764" indent="0">
              <a:buNone/>
              <a:defRPr sz="2800"/>
            </a:lvl7pPr>
            <a:lvl8pPr marL="4464558" indent="0">
              <a:buNone/>
              <a:defRPr sz="2800"/>
            </a:lvl8pPr>
            <a:lvl9pPr marL="5102352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69997" y="7044632"/>
            <a:ext cx="7560945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37794" indent="0">
              <a:buNone/>
              <a:defRPr sz="1700"/>
            </a:lvl2pPr>
            <a:lvl3pPr marL="1275588" indent="0">
              <a:buNone/>
              <a:defRPr sz="1400"/>
            </a:lvl3pPr>
            <a:lvl4pPr marL="1913382" indent="0">
              <a:buNone/>
              <a:defRPr sz="1300"/>
            </a:lvl4pPr>
            <a:lvl5pPr marL="2551176" indent="0">
              <a:buNone/>
              <a:defRPr sz="1300"/>
            </a:lvl5pPr>
            <a:lvl6pPr marL="3188970" indent="0">
              <a:buNone/>
              <a:defRPr sz="1300"/>
            </a:lvl6pPr>
            <a:lvl7pPr marL="3826764" indent="0">
              <a:buNone/>
              <a:defRPr sz="1300"/>
            </a:lvl7pPr>
            <a:lvl8pPr marL="4464558" indent="0">
              <a:buNone/>
              <a:defRPr sz="1300"/>
            </a:lvl8pPr>
            <a:lvl9pPr marL="5102352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79" y="360462"/>
            <a:ext cx="11341418" cy="1500188"/>
          </a:xfrm>
          <a:prstGeom prst="rect">
            <a:avLst/>
          </a:prstGeom>
        </p:spPr>
        <p:txBody>
          <a:bodyPr vert="horz" lIns="127559" tIns="63779" rIns="127559" bIns="63779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2100263"/>
            <a:ext cx="11341418" cy="5940326"/>
          </a:xfrm>
          <a:prstGeom prst="rect">
            <a:avLst/>
          </a:prstGeom>
        </p:spPr>
        <p:txBody>
          <a:bodyPr vert="horz" lIns="127559" tIns="63779" rIns="127559" bIns="63779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0079" y="8342711"/>
            <a:ext cx="2940368" cy="479227"/>
          </a:xfrm>
          <a:prstGeom prst="rect">
            <a:avLst/>
          </a:prstGeom>
        </p:spPr>
        <p:txBody>
          <a:bodyPr vert="horz" lIns="127559" tIns="63779" rIns="127559" bIns="63779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05539" y="8342711"/>
            <a:ext cx="3990498" cy="479227"/>
          </a:xfrm>
          <a:prstGeom prst="rect">
            <a:avLst/>
          </a:prstGeom>
        </p:spPr>
        <p:txBody>
          <a:bodyPr vert="horz" lIns="127559" tIns="63779" rIns="127559" bIns="63779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031129" y="8342711"/>
            <a:ext cx="2940368" cy="479227"/>
          </a:xfrm>
          <a:prstGeom prst="rect">
            <a:avLst/>
          </a:prstGeom>
        </p:spPr>
        <p:txBody>
          <a:bodyPr vert="horz" lIns="127559" tIns="63779" rIns="127559" bIns="63779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5588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8346" indent="-478346" algn="l" defTabSz="127558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6415" indent="-398621" algn="l" defTabSz="127558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4485" indent="-318897" algn="l" defTabSz="127558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32279" indent="-318897" algn="l" defTabSz="127558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0073" indent="-318897" algn="l" defTabSz="127558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07867" indent="-318897" algn="l" defTabSz="127558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45661" indent="-318897" algn="l" defTabSz="127558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83455" indent="-318897" algn="l" defTabSz="127558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21249" indent="-318897" algn="l" defTabSz="127558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7794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588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3382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1176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88970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26764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64558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02352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D:\cygwin\home\adewes\thesis\material\photos\xl30\coupledT\CT14.TIF"/>
          <p:cNvPicPr>
            <a:picLocks noChangeAspect="1" noChangeArrowheads="1"/>
          </p:cNvPicPr>
          <p:nvPr/>
        </p:nvPicPr>
        <p:blipFill>
          <a:blip r:embed="rId3" cstate="print">
            <a:lum bright="-30000" contrast="-30000"/>
          </a:blip>
          <a:srcRect b="4819"/>
          <a:stretch>
            <a:fillRect/>
          </a:stretch>
        </p:blipFill>
        <p:spPr bwMode="auto">
          <a:xfrm>
            <a:off x="-1" y="8409"/>
            <a:ext cx="12601575" cy="899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 t="25830"/>
          <a:stretch>
            <a:fillRect/>
          </a:stretch>
        </p:blipFill>
        <p:spPr bwMode="auto">
          <a:xfrm>
            <a:off x="6645061" y="252090"/>
            <a:ext cx="5715000" cy="847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 rot="5400000">
            <a:off x="5773785" y="47885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2012</a:t>
            </a:r>
            <a:endParaRPr lang="de-DE" sz="1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5400000">
            <a:off x="2747132" y="4259276"/>
            <a:ext cx="720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  <a:latin typeface="Century Gothic" pitchFamily="34" charset="0"/>
              </a:rPr>
              <a:t>Demonstrating</a:t>
            </a:r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 Quantum Speed-</a:t>
            </a:r>
            <a:r>
              <a:rPr lang="de-DE" sz="1600" dirty="0" err="1" smtClean="0">
                <a:solidFill>
                  <a:schemeClr val="bg1"/>
                </a:solidFill>
                <a:latin typeface="Century Gothic" pitchFamily="34" charset="0"/>
              </a:rPr>
              <a:t>Up</a:t>
            </a:r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entury Gothic" pitchFamily="34" charset="0"/>
              </a:rPr>
              <a:t>With</a:t>
            </a:r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 a </a:t>
            </a:r>
            <a:r>
              <a:rPr lang="de-DE" sz="1600" dirty="0" err="1" smtClean="0">
                <a:solidFill>
                  <a:schemeClr val="bg1"/>
                </a:solidFill>
                <a:latin typeface="Century Gothic" pitchFamily="34" charset="0"/>
              </a:rPr>
              <a:t>Two-Transmon</a:t>
            </a:r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entury Gothic" pitchFamily="34" charset="0"/>
              </a:rPr>
              <a:t>Processor</a:t>
            </a:r>
            <a:endParaRPr lang="de-DE" sz="1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5400000">
            <a:off x="5611736" y="8309695"/>
            <a:ext cx="1404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A. Dewes</a:t>
            </a:r>
            <a:endParaRPr lang="de-DE" sz="1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642847" y="7561046"/>
            <a:ext cx="5719482" cy="116955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entury Gothic" pitchFamily="34" charset="0"/>
              </a:rPr>
              <a:t>Andreas Dewes</a:t>
            </a:r>
          </a:p>
          <a:p>
            <a:endParaRPr lang="de-DE" sz="1400" dirty="0" smtClean="0">
              <a:latin typeface="Century Gothic" pitchFamily="34" charset="0"/>
            </a:endParaRPr>
          </a:p>
          <a:p>
            <a:r>
              <a:rPr lang="de-DE" sz="1200" dirty="0" err="1" smtClean="0">
                <a:latin typeface="Century Gothic" pitchFamily="34" charset="0"/>
              </a:rPr>
              <a:t>Quantronics</a:t>
            </a:r>
            <a:r>
              <a:rPr lang="de-DE" sz="1200" dirty="0" smtClean="0">
                <a:latin typeface="Century Gothic" pitchFamily="34" charset="0"/>
              </a:rPr>
              <a:t> Group - CEA </a:t>
            </a:r>
            <a:r>
              <a:rPr lang="de-DE" sz="1200" dirty="0" err="1" smtClean="0">
                <a:latin typeface="Century Gothic" pitchFamily="34" charset="0"/>
              </a:rPr>
              <a:t>Saclay</a:t>
            </a:r>
            <a:endParaRPr lang="de-DE" sz="1200" dirty="0" smtClean="0">
              <a:latin typeface="Century Gothic" pitchFamily="34" charset="0"/>
            </a:endParaRPr>
          </a:p>
          <a:p>
            <a:r>
              <a:rPr lang="de-DE" sz="1200" dirty="0" err="1" smtClean="0">
                <a:latin typeface="Century Gothic" pitchFamily="34" charset="0"/>
              </a:rPr>
              <a:t>Université</a:t>
            </a:r>
            <a:r>
              <a:rPr lang="de-DE" sz="1200" dirty="0" smtClean="0">
                <a:latin typeface="Century Gothic" pitchFamily="34" charset="0"/>
              </a:rPr>
              <a:t> Pierre et Marie </a:t>
            </a:r>
            <a:r>
              <a:rPr lang="de-DE" sz="1200" dirty="0" smtClean="0">
                <a:latin typeface="Century Gothic" pitchFamily="34" charset="0"/>
              </a:rPr>
              <a:t>Curie</a:t>
            </a:r>
          </a:p>
          <a:p>
            <a:r>
              <a:rPr lang="fr-FR" sz="1200" dirty="0" smtClean="0">
                <a:latin typeface="Century Gothic" pitchFamily="34" charset="0"/>
              </a:rPr>
              <a:t>Ecole Doctorale de Physique de la Région Parisienne - ED107</a:t>
            </a:r>
            <a:endParaRPr lang="de-DE" sz="1200" dirty="0" smtClean="0">
              <a:latin typeface="Century Gothic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24123" y="180082"/>
            <a:ext cx="5544616" cy="8556188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Abstract</a:t>
            </a:r>
            <a:endParaRPr lang="en-US" sz="1400" dirty="0" smtClean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  <a:p>
            <a:pPr algn="just"/>
            <a:endParaRPr lang="en-US" sz="1400" dirty="0" smtClean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This thesis work discusses the design, realization, characterization and operation of a two-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processor implemented using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capacitively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coupled tunable superconducting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qubits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of the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Transmon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type. Each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can be manipulated and read out individually using a non-destructive single-shot readout. In addition, a universal-two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gate can be implemented using the interaction between the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qubits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. </a:t>
            </a:r>
          </a:p>
          <a:p>
            <a:pPr algn="just"/>
            <a:endParaRPr lang="en-US" sz="1400" dirty="0" smtClean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The processor implements therefore all basic building blocks of a universal two-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quantum processor. Using it, we implement the universal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  <a:sym typeface="Symbol"/>
              </a:rPr>
              <a:t>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iSWAP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two-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quantum gate. We characterize the gate operation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by quantum process tomography and obtain a gate fidelity of 90 %. We use this gate to create entangled two-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Bell states and perform a test of the CHSH Bell inequality, observing a violation of the classical boundary by 22 standard deviations after correcting for readout errors.</a:t>
            </a:r>
          </a:p>
          <a:p>
            <a:pPr algn="just"/>
            <a:endParaRPr lang="en-US" sz="1400" dirty="0" smtClean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Using the implemented two-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gate, we run the so-called Grover search algorithm: For two-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qubits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, this algorithm finds among four elements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x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  <a:sym typeface="Symbol"/>
              </a:rPr>
              <a:t>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{00, 01, 10, 11}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the one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element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y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that solves a search problem encoded by a function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f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for which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f(y) = 1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and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f(x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  <a:sym typeface="Symbol"/>
              </a:rPr>
              <a:t>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y) = 0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. Our implementation obtains the correct answer to the search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problem after a single evaluation of the search function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f(x)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with a success probability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between </a:t>
            </a:r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52 %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and </a:t>
            </a:r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67 %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, therefore outperforming classical algorithms that are bound to a success probability of </a:t>
            </a:r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25 %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. This constitutes hence a proof-of-concept of the quantum speed-up for superconducting quantum processors. </a:t>
            </a:r>
          </a:p>
          <a:p>
            <a:pPr algn="just"/>
            <a:endParaRPr lang="en-US" sz="1400" dirty="0" smtClean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Finally, we propose a scalable architecture for a superconducting quantum processor that can potentially overcome the scalability issues faced by today’s superconducting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architectures.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34247" y="252090"/>
            <a:ext cx="55432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 err="1" smtClean="0">
                <a:solidFill>
                  <a:schemeClr val="bg1"/>
                </a:solidFill>
                <a:latin typeface="Century Gothic" pitchFamily="34" charset="0"/>
              </a:rPr>
              <a:t>Demonstrating</a:t>
            </a:r>
            <a:r>
              <a:rPr lang="de-DE" sz="2000" dirty="0" smtClean="0">
                <a:solidFill>
                  <a:schemeClr val="bg1"/>
                </a:solidFill>
                <a:latin typeface="Century Gothic" pitchFamily="34" charset="0"/>
              </a:rPr>
              <a:t> Quantum Speed-</a:t>
            </a:r>
            <a:r>
              <a:rPr lang="de-DE" sz="2000" dirty="0" err="1" smtClean="0">
                <a:solidFill>
                  <a:schemeClr val="bg1"/>
                </a:solidFill>
                <a:latin typeface="Century Gothic" pitchFamily="34" charset="0"/>
              </a:rPr>
              <a:t>Up</a:t>
            </a:r>
            <a:r>
              <a:rPr lang="de-DE" sz="20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Century Gothic" pitchFamily="34" charset="0"/>
              </a:rPr>
              <a:t>with</a:t>
            </a:r>
            <a:r>
              <a:rPr lang="de-DE" sz="2000" dirty="0" smtClean="0">
                <a:solidFill>
                  <a:schemeClr val="bg1"/>
                </a:solidFill>
                <a:latin typeface="Century Gothic" pitchFamily="34" charset="0"/>
              </a:rPr>
              <a:t> a </a:t>
            </a:r>
          </a:p>
          <a:p>
            <a:r>
              <a:rPr lang="de-DE" sz="2000" dirty="0" err="1" smtClean="0">
                <a:solidFill>
                  <a:schemeClr val="bg1"/>
                </a:solidFill>
                <a:latin typeface="Century Gothic" pitchFamily="34" charset="0"/>
              </a:rPr>
              <a:t>Two-Transmon</a:t>
            </a:r>
            <a:r>
              <a:rPr lang="de-DE" sz="2000" dirty="0" smtClean="0">
                <a:solidFill>
                  <a:schemeClr val="bg1"/>
                </a:solidFill>
                <a:latin typeface="Century Gothic" pitchFamily="34" charset="0"/>
              </a:rPr>
              <a:t> Quantum </a:t>
            </a:r>
            <a:r>
              <a:rPr lang="de-DE" sz="2000" dirty="0" err="1" smtClean="0">
                <a:solidFill>
                  <a:schemeClr val="bg1"/>
                </a:solidFill>
                <a:latin typeface="Century Gothic" pitchFamily="34" charset="0"/>
              </a:rPr>
              <a:t>Processor</a:t>
            </a:r>
            <a:endParaRPr lang="de-DE" sz="20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de-DE" sz="1600" i="1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de-DE" sz="1600" i="1" dirty="0" err="1" smtClean="0">
                <a:solidFill>
                  <a:schemeClr val="bg1"/>
                </a:solidFill>
                <a:latin typeface="Century Gothic" pitchFamily="34" charset="0"/>
              </a:rPr>
              <a:t>PhD</a:t>
            </a:r>
            <a:r>
              <a:rPr lang="de-DE" sz="1600" i="1" dirty="0" smtClean="0">
                <a:solidFill>
                  <a:schemeClr val="bg1"/>
                </a:solidFill>
                <a:latin typeface="Century Gothic" pitchFamily="34" charset="0"/>
              </a:rPr>
              <a:t> Thesis, 2012</a:t>
            </a:r>
          </a:p>
        </p:txBody>
      </p:sp>
      <p:pic>
        <p:nvPicPr>
          <p:cNvPr id="12" name="Grafik 11" descr="quantum_oracle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406096" y="4248390"/>
            <a:ext cx="1406512" cy="50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Benutzerdefiniert</PresentationFormat>
  <Paragraphs>22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121</cp:revision>
  <dcterms:created xsi:type="dcterms:W3CDTF">2013-03-28T16:39:13Z</dcterms:created>
  <dcterms:modified xsi:type="dcterms:W3CDTF">2013-05-29T06:31:26Z</dcterms:modified>
</cp:coreProperties>
</file>