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601575" cy="9001125"/>
  <p:notesSz cx="6858000" cy="9144000"/>
  <p:defaultTextStyle>
    <a:defPPr>
      <a:defRPr lang="de-DE"/>
    </a:defPPr>
    <a:lvl1pPr marL="0" algn="l" defTabSz="127558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7794" algn="l" defTabSz="127558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5588" algn="l" defTabSz="127558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3382" algn="l" defTabSz="127558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1176" algn="l" defTabSz="127558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88970" algn="l" defTabSz="127558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26764" algn="l" defTabSz="127558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64558" algn="l" defTabSz="127558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2352" algn="l" defTabSz="127558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38" y="-246"/>
      </p:cViewPr>
      <p:guideLst>
        <p:guide orient="horz" pos="2835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5119" y="2796183"/>
            <a:ext cx="10711339" cy="192940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90236" y="5100637"/>
            <a:ext cx="8821103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7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75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13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51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88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2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64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02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3AE-60BD-4020-8CDA-8458BF49E32C}" type="datetimeFigureOut">
              <a:rPr lang="de-DE" smtClean="0"/>
              <a:pPr/>
              <a:t>08.04.2013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3AE-60BD-4020-8CDA-8458BF49E32C}" type="datetimeFigureOut">
              <a:rPr lang="de-DE" smtClean="0"/>
              <a:pPr/>
              <a:t>08.04.2013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3310413" y="472978"/>
            <a:ext cx="4130516" cy="1008042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8866" y="472978"/>
            <a:ext cx="12181522" cy="1008042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3AE-60BD-4020-8CDA-8458BF49E32C}" type="datetimeFigureOut">
              <a:rPr lang="de-DE" smtClean="0"/>
              <a:pPr/>
              <a:t>08.04.2013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3AE-60BD-4020-8CDA-8458BF49E32C}" type="datetimeFigureOut">
              <a:rPr lang="de-DE" smtClean="0"/>
              <a:pPr/>
              <a:t>08.04.2013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5438" y="5784058"/>
            <a:ext cx="10711339" cy="1787723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95438" y="3815063"/>
            <a:ext cx="10711339" cy="196899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3779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7558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133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5117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1889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267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6455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02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3AE-60BD-4020-8CDA-8458BF49E32C}" type="datetimeFigureOut">
              <a:rPr lang="de-DE" smtClean="0"/>
              <a:pPr/>
              <a:t>08.04.2013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8865" y="2756596"/>
            <a:ext cx="8156020" cy="7796808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284910" y="2756596"/>
            <a:ext cx="8156020" cy="7796808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3AE-60BD-4020-8CDA-8458BF49E32C}" type="datetimeFigureOut">
              <a:rPr lang="de-DE" smtClean="0"/>
              <a:pPr/>
              <a:t>08.04.2013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079" y="360462"/>
            <a:ext cx="11341418" cy="1500188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079" y="2014836"/>
            <a:ext cx="5567884" cy="83968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7794" indent="0">
              <a:buNone/>
              <a:defRPr sz="2800" b="1"/>
            </a:lvl2pPr>
            <a:lvl3pPr marL="1275588" indent="0">
              <a:buNone/>
              <a:defRPr sz="2500" b="1"/>
            </a:lvl3pPr>
            <a:lvl4pPr marL="1913382" indent="0">
              <a:buNone/>
              <a:defRPr sz="2200" b="1"/>
            </a:lvl4pPr>
            <a:lvl5pPr marL="2551176" indent="0">
              <a:buNone/>
              <a:defRPr sz="2200" b="1"/>
            </a:lvl5pPr>
            <a:lvl6pPr marL="3188970" indent="0">
              <a:buNone/>
              <a:defRPr sz="2200" b="1"/>
            </a:lvl6pPr>
            <a:lvl7pPr marL="3826764" indent="0">
              <a:buNone/>
              <a:defRPr sz="2200" b="1"/>
            </a:lvl7pPr>
            <a:lvl8pPr marL="4464558" indent="0">
              <a:buNone/>
              <a:defRPr sz="2200" b="1"/>
            </a:lvl8pPr>
            <a:lvl9pPr marL="5102352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079" y="2854523"/>
            <a:ext cx="5567884" cy="5186066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01425" y="2014836"/>
            <a:ext cx="5570072" cy="83968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7794" indent="0">
              <a:buNone/>
              <a:defRPr sz="2800" b="1"/>
            </a:lvl2pPr>
            <a:lvl3pPr marL="1275588" indent="0">
              <a:buNone/>
              <a:defRPr sz="2500" b="1"/>
            </a:lvl3pPr>
            <a:lvl4pPr marL="1913382" indent="0">
              <a:buNone/>
              <a:defRPr sz="2200" b="1"/>
            </a:lvl4pPr>
            <a:lvl5pPr marL="2551176" indent="0">
              <a:buNone/>
              <a:defRPr sz="2200" b="1"/>
            </a:lvl5pPr>
            <a:lvl6pPr marL="3188970" indent="0">
              <a:buNone/>
              <a:defRPr sz="2200" b="1"/>
            </a:lvl6pPr>
            <a:lvl7pPr marL="3826764" indent="0">
              <a:buNone/>
              <a:defRPr sz="2200" b="1"/>
            </a:lvl7pPr>
            <a:lvl8pPr marL="4464558" indent="0">
              <a:buNone/>
              <a:defRPr sz="2200" b="1"/>
            </a:lvl8pPr>
            <a:lvl9pPr marL="5102352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01425" y="2854523"/>
            <a:ext cx="5570072" cy="5186066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3AE-60BD-4020-8CDA-8458BF49E32C}" type="datetimeFigureOut">
              <a:rPr lang="de-DE" smtClean="0"/>
              <a:pPr/>
              <a:t>08.04.2013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3AE-60BD-4020-8CDA-8458BF49E32C}" type="datetimeFigureOut">
              <a:rPr lang="de-DE" smtClean="0"/>
              <a:pPr/>
              <a:t>08.04.2013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3AE-60BD-4020-8CDA-8458BF49E32C}" type="datetimeFigureOut">
              <a:rPr lang="de-DE" smtClean="0"/>
              <a:pPr/>
              <a:t>08.04.2013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080" y="358379"/>
            <a:ext cx="4145831" cy="152519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26865" y="358380"/>
            <a:ext cx="7044631" cy="76822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080" y="1883570"/>
            <a:ext cx="4145831" cy="6157020"/>
          </a:xfrm>
        </p:spPr>
        <p:txBody>
          <a:bodyPr/>
          <a:lstStyle>
            <a:lvl1pPr marL="0" indent="0">
              <a:buNone/>
              <a:defRPr sz="2000"/>
            </a:lvl1pPr>
            <a:lvl2pPr marL="637794" indent="0">
              <a:buNone/>
              <a:defRPr sz="1700"/>
            </a:lvl2pPr>
            <a:lvl3pPr marL="1275588" indent="0">
              <a:buNone/>
              <a:defRPr sz="1400"/>
            </a:lvl3pPr>
            <a:lvl4pPr marL="1913382" indent="0">
              <a:buNone/>
              <a:defRPr sz="1300"/>
            </a:lvl4pPr>
            <a:lvl5pPr marL="2551176" indent="0">
              <a:buNone/>
              <a:defRPr sz="1300"/>
            </a:lvl5pPr>
            <a:lvl6pPr marL="3188970" indent="0">
              <a:buNone/>
              <a:defRPr sz="1300"/>
            </a:lvl6pPr>
            <a:lvl7pPr marL="3826764" indent="0">
              <a:buNone/>
              <a:defRPr sz="1300"/>
            </a:lvl7pPr>
            <a:lvl8pPr marL="4464558" indent="0">
              <a:buNone/>
              <a:defRPr sz="1300"/>
            </a:lvl8pPr>
            <a:lvl9pPr marL="5102352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3AE-60BD-4020-8CDA-8458BF49E32C}" type="datetimeFigureOut">
              <a:rPr lang="de-DE" smtClean="0"/>
              <a:pPr/>
              <a:t>08.04.2013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69997" y="6300787"/>
            <a:ext cx="7560945" cy="743844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469997" y="804268"/>
            <a:ext cx="7560945" cy="5400675"/>
          </a:xfrm>
        </p:spPr>
        <p:txBody>
          <a:bodyPr/>
          <a:lstStyle>
            <a:lvl1pPr marL="0" indent="0">
              <a:buNone/>
              <a:defRPr sz="4500"/>
            </a:lvl1pPr>
            <a:lvl2pPr marL="637794" indent="0">
              <a:buNone/>
              <a:defRPr sz="3900"/>
            </a:lvl2pPr>
            <a:lvl3pPr marL="1275588" indent="0">
              <a:buNone/>
              <a:defRPr sz="3300"/>
            </a:lvl3pPr>
            <a:lvl4pPr marL="1913382" indent="0">
              <a:buNone/>
              <a:defRPr sz="2800"/>
            </a:lvl4pPr>
            <a:lvl5pPr marL="2551176" indent="0">
              <a:buNone/>
              <a:defRPr sz="2800"/>
            </a:lvl5pPr>
            <a:lvl6pPr marL="3188970" indent="0">
              <a:buNone/>
              <a:defRPr sz="2800"/>
            </a:lvl6pPr>
            <a:lvl7pPr marL="3826764" indent="0">
              <a:buNone/>
              <a:defRPr sz="2800"/>
            </a:lvl7pPr>
            <a:lvl8pPr marL="4464558" indent="0">
              <a:buNone/>
              <a:defRPr sz="2800"/>
            </a:lvl8pPr>
            <a:lvl9pPr marL="5102352" indent="0">
              <a:buNone/>
              <a:defRPr sz="2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69997" y="7044632"/>
            <a:ext cx="7560945" cy="1056381"/>
          </a:xfrm>
        </p:spPr>
        <p:txBody>
          <a:bodyPr/>
          <a:lstStyle>
            <a:lvl1pPr marL="0" indent="0">
              <a:buNone/>
              <a:defRPr sz="2000"/>
            </a:lvl1pPr>
            <a:lvl2pPr marL="637794" indent="0">
              <a:buNone/>
              <a:defRPr sz="1700"/>
            </a:lvl2pPr>
            <a:lvl3pPr marL="1275588" indent="0">
              <a:buNone/>
              <a:defRPr sz="1400"/>
            </a:lvl3pPr>
            <a:lvl4pPr marL="1913382" indent="0">
              <a:buNone/>
              <a:defRPr sz="1300"/>
            </a:lvl4pPr>
            <a:lvl5pPr marL="2551176" indent="0">
              <a:buNone/>
              <a:defRPr sz="1300"/>
            </a:lvl5pPr>
            <a:lvl6pPr marL="3188970" indent="0">
              <a:buNone/>
              <a:defRPr sz="1300"/>
            </a:lvl6pPr>
            <a:lvl7pPr marL="3826764" indent="0">
              <a:buNone/>
              <a:defRPr sz="1300"/>
            </a:lvl7pPr>
            <a:lvl8pPr marL="4464558" indent="0">
              <a:buNone/>
              <a:defRPr sz="1300"/>
            </a:lvl8pPr>
            <a:lvl9pPr marL="5102352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3AE-60BD-4020-8CDA-8458BF49E32C}" type="datetimeFigureOut">
              <a:rPr lang="de-DE" smtClean="0"/>
              <a:pPr/>
              <a:t>08.04.2013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30079" y="360462"/>
            <a:ext cx="11341418" cy="1500188"/>
          </a:xfrm>
          <a:prstGeom prst="rect">
            <a:avLst/>
          </a:prstGeom>
        </p:spPr>
        <p:txBody>
          <a:bodyPr vert="horz" lIns="127559" tIns="63779" rIns="127559" bIns="63779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079" y="2100263"/>
            <a:ext cx="11341418" cy="5940326"/>
          </a:xfrm>
          <a:prstGeom prst="rect">
            <a:avLst/>
          </a:prstGeom>
        </p:spPr>
        <p:txBody>
          <a:bodyPr vert="horz" lIns="127559" tIns="63779" rIns="127559" bIns="63779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0079" y="8342711"/>
            <a:ext cx="2940368" cy="479227"/>
          </a:xfrm>
          <a:prstGeom prst="rect">
            <a:avLst/>
          </a:prstGeom>
        </p:spPr>
        <p:txBody>
          <a:bodyPr vert="horz" lIns="127559" tIns="63779" rIns="127559" bIns="63779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913AE-60BD-4020-8CDA-8458BF49E32C}" type="datetimeFigureOut">
              <a:rPr lang="de-DE" smtClean="0"/>
              <a:pPr/>
              <a:t>08.04.2013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305539" y="8342711"/>
            <a:ext cx="3990498" cy="479227"/>
          </a:xfrm>
          <a:prstGeom prst="rect">
            <a:avLst/>
          </a:prstGeom>
        </p:spPr>
        <p:txBody>
          <a:bodyPr vert="horz" lIns="127559" tIns="63779" rIns="127559" bIns="63779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031129" y="8342711"/>
            <a:ext cx="2940368" cy="479227"/>
          </a:xfrm>
          <a:prstGeom prst="rect">
            <a:avLst/>
          </a:prstGeom>
        </p:spPr>
        <p:txBody>
          <a:bodyPr vert="horz" lIns="127559" tIns="63779" rIns="127559" bIns="63779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995D9-C820-4589-8E50-BCEC206325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5588" rtl="0" eaLnBrk="1" latinLnBrk="0" hangingPunct="1"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8346" indent="-478346" algn="l" defTabSz="127558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6415" indent="-398621" algn="l" defTabSz="1275588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94485" indent="-318897" algn="l" defTabSz="1275588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232279" indent="-318897" algn="l" defTabSz="127558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0073" indent="-318897" algn="l" defTabSz="1275588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07867" indent="-318897" algn="l" defTabSz="127558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45661" indent="-318897" algn="l" defTabSz="127558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83455" indent="-318897" algn="l" defTabSz="127558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21249" indent="-318897" algn="l" defTabSz="127558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755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7794" algn="l" defTabSz="12755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75588" algn="l" defTabSz="12755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13382" algn="l" defTabSz="12755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51176" algn="l" defTabSz="12755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88970" algn="l" defTabSz="12755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26764" algn="l" defTabSz="12755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64558" algn="l" defTabSz="12755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02352" algn="l" defTabSz="12755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D:\cygwin\home\adewes\thesis\material\photos\xl30\coupledT\CT14.TIF"/>
          <p:cNvPicPr>
            <a:picLocks noChangeAspect="1" noChangeArrowheads="1"/>
          </p:cNvPicPr>
          <p:nvPr/>
        </p:nvPicPr>
        <p:blipFill>
          <a:blip r:embed="rId2" cstate="print">
            <a:lum bright="-30000" contrast="-30000"/>
          </a:blip>
          <a:srcRect b="4819"/>
          <a:stretch>
            <a:fillRect/>
          </a:stretch>
        </p:blipFill>
        <p:spPr bwMode="auto">
          <a:xfrm>
            <a:off x="-1" y="8409"/>
            <a:ext cx="12601575" cy="899271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hteck 16"/>
          <p:cNvSpPr/>
          <p:nvPr/>
        </p:nvSpPr>
        <p:spPr>
          <a:xfrm>
            <a:off x="6660827" y="180082"/>
            <a:ext cx="5616624" cy="8568952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2400" b="1" dirty="0" smtClean="0">
              <a:solidFill>
                <a:schemeClr val="bg1"/>
              </a:solidFill>
              <a:latin typeface="Impact" pitchFamily="34" charset="0"/>
              <a:ea typeface="Adobe Song Std L" pitchFamily="18" charset="-128"/>
            </a:endParaRPr>
          </a:p>
        </p:txBody>
      </p:sp>
      <p:sp>
        <p:nvSpPr>
          <p:cNvPr id="8" name="Textfeld 7"/>
          <p:cNvSpPr txBox="1"/>
          <p:nvPr/>
        </p:nvSpPr>
        <p:spPr>
          <a:xfrm rot="5400000">
            <a:off x="5773785" y="478857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bg1"/>
                </a:solidFill>
                <a:latin typeface="Century Gothic" pitchFamily="34" charset="0"/>
              </a:rPr>
              <a:t>2012</a:t>
            </a:r>
            <a:endParaRPr lang="de-DE" sz="16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 rot="5400000">
            <a:off x="2747132" y="4259276"/>
            <a:ext cx="7200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chemeClr val="bg1"/>
                </a:solidFill>
                <a:latin typeface="Century Gothic" pitchFamily="34" charset="0"/>
              </a:rPr>
              <a:t>Demonstrating</a:t>
            </a:r>
            <a:r>
              <a:rPr lang="de-DE" sz="1600" dirty="0" smtClean="0">
                <a:solidFill>
                  <a:schemeClr val="bg1"/>
                </a:solidFill>
                <a:latin typeface="Century Gothic" pitchFamily="34" charset="0"/>
              </a:rPr>
              <a:t> Quantum Speed-</a:t>
            </a:r>
            <a:r>
              <a:rPr lang="de-DE" sz="1600" dirty="0" err="1" smtClean="0">
                <a:solidFill>
                  <a:schemeClr val="bg1"/>
                </a:solidFill>
                <a:latin typeface="Century Gothic" pitchFamily="34" charset="0"/>
              </a:rPr>
              <a:t>Up</a:t>
            </a:r>
            <a:r>
              <a:rPr lang="de-DE" sz="160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Century Gothic" pitchFamily="34" charset="0"/>
              </a:rPr>
              <a:t>With</a:t>
            </a:r>
            <a:r>
              <a:rPr lang="de-DE" sz="1600" dirty="0" smtClean="0">
                <a:solidFill>
                  <a:schemeClr val="bg1"/>
                </a:solidFill>
                <a:latin typeface="Century Gothic" pitchFamily="34" charset="0"/>
              </a:rPr>
              <a:t> a </a:t>
            </a:r>
            <a:r>
              <a:rPr lang="de-DE" sz="1600" dirty="0" err="1" smtClean="0">
                <a:solidFill>
                  <a:schemeClr val="bg1"/>
                </a:solidFill>
                <a:latin typeface="Century Gothic" pitchFamily="34" charset="0"/>
              </a:rPr>
              <a:t>Two-Transmon</a:t>
            </a:r>
            <a:r>
              <a:rPr lang="de-DE" sz="160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Century Gothic" pitchFamily="34" charset="0"/>
              </a:rPr>
              <a:t>Processor</a:t>
            </a:r>
            <a:endParaRPr lang="de-DE" sz="16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 rot="5400000">
            <a:off x="5611736" y="8309695"/>
            <a:ext cx="1404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bg1"/>
                </a:solidFill>
                <a:latin typeface="Century Gothic" pitchFamily="34" charset="0"/>
              </a:rPr>
              <a:t>A. Dewes</a:t>
            </a:r>
            <a:endParaRPr lang="de-DE" sz="16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340431" y="3564458"/>
            <a:ext cx="5580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bg1"/>
                </a:solidFill>
                <a:latin typeface="Century Gothic" pitchFamily="34" charset="0"/>
                <a:ea typeface="Adobe Song Std L" pitchFamily="18" charset="-128"/>
              </a:rPr>
              <a:t>Andreas </a:t>
            </a:r>
            <a:r>
              <a:rPr lang="de-DE" sz="1600" dirty="0" smtClean="0">
                <a:solidFill>
                  <a:schemeClr val="bg1"/>
                </a:solidFill>
                <a:latin typeface="Century Gothic" pitchFamily="34" charset="0"/>
                <a:ea typeface="Adobe Song Std L" pitchFamily="18" charset="-128"/>
              </a:rPr>
              <a:t>Dewes</a:t>
            </a:r>
            <a:endParaRPr lang="de-DE" sz="1600" dirty="0" smtClean="0">
              <a:solidFill>
                <a:schemeClr val="bg1"/>
              </a:solidFill>
              <a:latin typeface="Century Gothic" pitchFamily="34" charset="0"/>
              <a:ea typeface="Adobe Song Std L" pitchFamily="18" charset="-128"/>
            </a:endParaRPr>
          </a:p>
        </p:txBody>
      </p:sp>
      <p:pic>
        <p:nvPicPr>
          <p:cNvPr id="1031" name="Picture 7" descr="D:\cygwin\home\adewes\thesis\data\ct5\2011_04_21 - grover and tomo\good_data\grover_data_in_3d_state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875" y="5724698"/>
            <a:ext cx="4932636" cy="1542592"/>
          </a:xfrm>
          <a:prstGeom prst="rect">
            <a:avLst/>
          </a:prstGeom>
          <a:noFill/>
        </p:spPr>
      </p:pic>
      <p:sp>
        <p:nvSpPr>
          <p:cNvPr id="19" name="Textfeld 18"/>
          <p:cNvSpPr txBox="1"/>
          <p:nvPr/>
        </p:nvSpPr>
        <p:spPr>
          <a:xfrm>
            <a:off x="324123" y="180082"/>
            <a:ext cx="5544616" cy="8556188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Abstract</a:t>
            </a:r>
            <a:endParaRPr lang="en-US" sz="1400" dirty="0" smtClean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  <a:p>
            <a:pPr algn="just"/>
            <a:endParaRPr lang="en-US" sz="1400" dirty="0" smtClean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  <a:p>
            <a:pPr algn="just"/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This thesis work discusses the design, realization, characterization and operation of a two-</a:t>
            </a:r>
            <a:r>
              <a:rPr lang="en-US" sz="1400" dirty="0" err="1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qubit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processor implemented using </a:t>
            </a:r>
            <a:r>
              <a:rPr lang="en-US" sz="1400" dirty="0" err="1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capacitively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coupled tunable superconducting </a:t>
            </a:r>
            <a:r>
              <a:rPr lang="en-US" sz="1400" dirty="0" err="1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qubits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of the </a:t>
            </a:r>
            <a:r>
              <a:rPr lang="en-US" sz="1400" dirty="0" err="1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Transmon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type. Each </a:t>
            </a:r>
            <a:r>
              <a:rPr lang="en-US" sz="1400" dirty="0" err="1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qubit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can be manipulated and read out individually using a non-destructive single-shot readout. In addition, a universal-two </a:t>
            </a:r>
            <a:r>
              <a:rPr lang="en-US" sz="1400" dirty="0" err="1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qubit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gate can be implemented using the interaction between the </a:t>
            </a:r>
            <a:r>
              <a:rPr lang="en-US" sz="1400" dirty="0" err="1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qubits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. </a:t>
            </a:r>
          </a:p>
          <a:p>
            <a:pPr algn="just"/>
            <a:endParaRPr lang="en-US" sz="1400" dirty="0" smtClean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  <a:p>
            <a:pPr algn="just"/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The processor implements therefore all basic building blocks of a universal two-</a:t>
            </a:r>
            <a:r>
              <a:rPr lang="en-US" sz="1400" dirty="0" err="1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qubit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quantum processor. Using it, we implement the universal 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  <a:sym typeface="Symbol"/>
              </a:rPr>
              <a:t></a:t>
            </a:r>
            <a:r>
              <a:rPr lang="en-US" sz="1400" i="1" dirty="0" err="1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iSWAP</a:t>
            </a:r>
            <a:r>
              <a:rPr lang="en-US" sz="1400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two-</a:t>
            </a:r>
            <a:r>
              <a:rPr lang="en-US" sz="1400" i="1" dirty="0" err="1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qubit</a:t>
            </a:r>
            <a:r>
              <a:rPr lang="en-US" sz="1400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quantum gate. We characterize the gate operation 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by quantum process tomography and obtain a gate fidelity of 90 %. We use this gate to create entangled two-</a:t>
            </a:r>
            <a:r>
              <a:rPr lang="en-US" sz="1400" dirty="0" err="1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qubit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Bell states and perform a test of the CHSH Bell inequality, observing a violation of the classical boundary by 22 standard deviations after correcting for readout errors.</a:t>
            </a:r>
          </a:p>
          <a:p>
            <a:pPr algn="just"/>
            <a:endParaRPr lang="en-US" sz="1400" dirty="0" smtClean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  <a:p>
            <a:pPr algn="just"/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Using the implemented two-</a:t>
            </a:r>
            <a:r>
              <a:rPr lang="en-US" sz="1400" dirty="0" err="1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qubit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gate, we run the so-called Grover search algorithm: For two-</a:t>
            </a:r>
            <a:r>
              <a:rPr lang="en-US" sz="1400" dirty="0" err="1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qubits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, this algorithm finds among four elements </a:t>
            </a:r>
            <a:r>
              <a:rPr lang="en-US" sz="1400" b="1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x </a:t>
            </a:r>
            <a:r>
              <a:rPr lang="en-US" sz="1400" b="1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  <a:sym typeface="Symbol"/>
              </a:rPr>
              <a:t></a:t>
            </a:r>
            <a:r>
              <a:rPr lang="en-US" sz="1400" b="1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{00, 01, 10, 11}</a:t>
            </a:r>
            <a:r>
              <a:rPr lang="en-US" sz="1400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the one 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element </a:t>
            </a:r>
            <a:r>
              <a:rPr lang="en-US" sz="1400" b="1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y</a:t>
            </a:r>
            <a:r>
              <a:rPr lang="en-US" sz="1400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that solves a search problem encoded by a function </a:t>
            </a:r>
            <a:r>
              <a:rPr lang="en-US" sz="1400" b="1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f</a:t>
            </a:r>
            <a:r>
              <a:rPr lang="en-US" sz="1400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for which </a:t>
            </a:r>
            <a:r>
              <a:rPr lang="en-US" sz="1400" b="1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f(y) = 1</a:t>
            </a:r>
            <a:r>
              <a:rPr lang="en-US" sz="1400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and </a:t>
            </a:r>
            <a:r>
              <a:rPr lang="en-US" sz="1400" b="1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f(x </a:t>
            </a:r>
            <a:r>
              <a:rPr lang="en-US" sz="1400" b="1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  <a:sym typeface="Symbol"/>
              </a:rPr>
              <a:t></a:t>
            </a:r>
            <a:r>
              <a:rPr lang="en-US" sz="1400" b="1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y) = 0</a:t>
            </a:r>
            <a:r>
              <a:rPr lang="en-US" sz="1400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. Our implementation obtains the correct answer to the search 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problem after a single evaluation of the search function </a:t>
            </a:r>
            <a:r>
              <a:rPr lang="en-US" sz="1400" b="1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f(x)</a:t>
            </a:r>
            <a:r>
              <a:rPr lang="en-US" sz="1400" i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with a success probability 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between </a:t>
            </a:r>
            <a:r>
              <a:rPr lang="en-US" sz="1400" b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52 %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and </a:t>
            </a:r>
            <a:r>
              <a:rPr lang="en-US" sz="1400" b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67 %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, therefore outperforming classical algorithms that are bound to a success probability of </a:t>
            </a:r>
            <a:r>
              <a:rPr lang="en-US" sz="1400" b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25 %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. This constitutes hence a proof-of-concept of the quantum speed-up for superconducting quantum processors. </a:t>
            </a:r>
          </a:p>
          <a:p>
            <a:pPr algn="just"/>
            <a:endParaRPr lang="en-US" sz="1400" dirty="0" smtClean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  <a:p>
            <a:pPr algn="just"/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Finally, we propose a scalable architecture for a superconducting quantum processor that can potentially overcome the scalability issues faced by today’s superconducting </a:t>
            </a:r>
            <a:r>
              <a:rPr lang="en-US" sz="1400" dirty="0" err="1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qubit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architectures.</a:t>
            </a:r>
          </a:p>
        </p:txBody>
      </p:sp>
      <p:pic>
        <p:nvPicPr>
          <p:cNvPr id="1028" name="Picture 4" descr="http://fontmeme.com/create.php?text=A%20Game%20of&amp;name=Game%20of%20Thrones.ttf&amp;size=40&amp;style_color=FFFFF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899" y="540122"/>
            <a:ext cx="3733800" cy="790576"/>
          </a:xfrm>
          <a:prstGeom prst="rect">
            <a:avLst/>
          </a:prstGeom>
          <a:noFill/>
        </p:spPr>
      </p:pic>
      <p:pic>
        <p:nvPicPr>
          <p:cNvPr id="1030" name="Picture 6" descr="http://fontmeme.com/create.php?text=Qubits&amp;name=Game%20of%20Thrones.ttf&amp;size=64&amp;style_color=FFFFF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08899" y="1260202"/>
            <a:ext cx="2736304" cy="797517"/>
          </a:xfrm>
          <a:prstGeom prst="rect">
            <a:avLst/>
          </a:prstGeom>
          <a:noFill/>
        </p:spPr>
      </p:pic>
      <p:pic>
        <p:nvPicPr>
          <p:cNvPr id="1032" name="Picture 8" descr="http://fontmeme.com/create.php?text=A%20Song%20of%20Entanglement%0Aand%20Superposition&amp;name=Game%20of%20Thrones.ttf&amp;size=40&amp;style_color=FFFFF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08899" y="2124298"/>
            <a:ext cx="4464496" cy="705166"/>
          </a:xfrm>
          <a:prstGeom prst="rect">
            <a:avLst/>
          </a:prstGeom>
          <a:noFill/>
        </p:spPr>
      </p:pic>
      <p:sp>
        <p:nvSpPr>
          <p:cNvPr id="20" name="Rechteck 19"/>
          <p:cNvSpPr/>
          <p:nvPr/>
        </p:nvSpPr>
        <p:spPr>
          <a:xfrm>
            <a:off x="7340431" y="3204418"/>
            <a:ext cx="4293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00" dirty="0" smtClean="0">
                <a:solidFill>
                  <a:schemeClr val="bg1"/>
                </a:solidFill>
                <a:latin typeface="Century Gothic" pitchFamily="34" charset="0"/>
                <a:ea typeface="Adobe Song Std L" pitchFamily="18" charset="-128"/>
              </a:rPr>
              <a:t>A </a:t>
            </a:r>
            <a:r>
              <a:rPr lang="de-DE" sz="1800" dirty="0" err="1" smtClean="0">
                <a:solidFill>
                  <a:schemeClr val="bg1"/>
                </a:solidFill>
                <a:latin typeface="Impact" pitchFamily="34" charset="0"/>
                <a:ea typeface="Adobe Song Std L" pitchFamily="18" charset="-128"/>
              </a:rPr>
              <a:t>PhD</a:t>
            </a:r>
            <a:r>
              <a:rPr lang="de-DE" sz="1800" dirty="0" smtClean="0">
                <a:solidFill>
                  <a:schemeClr val="bg1"/>
                </a:solidFill>
                <a:latin typeface="Century Gothic" pitchFamily="34" charset="0"/>
                <a:ea typeface="Adobe Song Std L" pitchFamily="18" charset="-128"/>
              </a:rPr>
              <a:t> Thesis </a:t>
            </a:r>
            <a:r>
              <a:rPr lang="de-DE" sz="1800" dirty="0" err="1" smtClean="0">
                <a:solidFill>
                  <a:schemeClr val="bg1"/>
                </a:solidFill>
                <a:latin typeface="Century Gothic" pitchFamily="34" charset="0"/>
                <a:ea typeface="Adobe Song Std L" pitchFamily="18" charset="-128"/>
              </a:rPr>
              <a:t>Realized</a:t>
            </a:r>
            <a:r>
              <a:rPr lang="de-DE" sz="1800" dirty="0" smtClean="0">
                <a:solidFill>
                  <a:schemeClr val="bg1"/>
                </a:solidFill>
                <a:latin typeface="Century Gothic" pitchFamily="34" charset="0"/>
                <a:ea typeface="Adobe Song Std L" pitchFamily="18" charset="-128"/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  <a:latin typeface="Century Gothic" pitchFamily="34" charset="0"/>
                <a:ea typeface="Adobe Song Std L" pitchFamily="18" charset="-128"/>
              </a:rPr>
              <a:t>at</a:t>
            </a:r>
            <a:r>
              <a:rPr lang="de-DE" sz="1800" dirty="0" smtClean="0">
                <a:solidFill>
                  <a:schemeClr val="bg1"/>
                </a:solidFill>
                <a:latin typeface="Century Gothic" pitchFamily="34" charset="0"/>
                <a:ea typeface="Adobe Song Std L" pitchFamily="18" charset="-128"/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  <a:latin typeface="Century Gothic" pitchFamily="34" charset="0"/>
                <a:ea typeface="Adobe Song Std L" pitchFamily="18" charset="-128"/>
              </a:rPr>
              <a:t>the</a:t>
            </a:r>
            <a:r>
              <a:rPr lang="de-DE" sz="1800" dirty="0" smtClean="0">
                <a:solidFill>
                  <a:schemeClr val="bg1"/>
                </a:solidFill>
                <a:latin typeface="Century Gothic" pitchFamily="34" charset="0"/>
                <a:ea typeface="Adobe Song Std L" pitchFamily="18" charset="-128"/>
              </a:rPr>
              <a:t> </a:t>
            </a:r>
            <a:r>
              <a:rPr lang="de-DE" sz="1800" dirty="0" smtClean="0">
                <a:solidFill>
                  <a:schemeClr val="bg1"/>
                </a:solidFill>
                <a:latin typeface="Impact" pitchFamily="34" charset="0"/>
                <a:ea typeface="Adobe Song Std L" pitchFamily="18" charset="-128"/>
              </a:rPr>
              <a:t>CEA </a:t>
            </a:r>
            <a:r>
              <a:rPr lang="de-DE" sz="1800" dirty="0" err="1" smtClean="0">
                <a:solidFill>
                  <a:schemeClr val="bg1"/>
                </a:solidFill>
                <a:latin typeface="Impact" pitchFamily="34" charset="0"/>
                <a:ea typeface="Adobe Song Std L" pitchFamily="18" charset="-128"/>
              </a:rPr>
              <a:t>Saclay</a:t>
            </a:r>
            <a:endParaRPr lang="de-DE" sz="1800" dirty="0" smtClean="0">
              <a:solidFill>
                <a:schemeClr val="bg1"/>
              </a:solidFill>
              <a:latin typeface="Impact" pitchFamily="34" charset="0"/>
              <a:ea typeface="Adobe Song Std L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Benutzerdefiniert</PresentationFormat>
  <Paragraphs>14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62</cp:revision>
  <dcterms:created xsi:type="dcterms:W3CDTF">2013-03-28T16:39:13Z</dcterms:created>
  <dcterms:modified xsi:type="dcterms:W3CDTF">2013-04-09T09:50:09Z</dcterms:modified>
</cp:coreProperties>
</file>