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6858000" cy="9144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FFF"/>
    <a:srgbClr val="66FFFF"/>
    <a:srgbClr val="00FFFF"/>
    <a:srgbClr val="9900FF"/>
    <a:srgbClr val="006600"/>
    <a:srgbClr val="0000FF"/>
    <a:srgbClr val="6600FF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32" d="100"/>
          <a:sy n="232" d="100"/>
        </p:scale>
        <p:origin x="6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en-US" sz="14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US" sz="14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c:rich>
      </c:tx>
      <c:layout/>
      <c:spPr>
        <a:solidFill>
          <a:srgbClr val="0070C0"/>
        </a:solidFill>
      </c:spPr>
    </c:title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25"/>
          <c:dLbls>
            <c:dLbl>
              <c:idx val="0"/>
              <c:layout>
                <c:manualLayout>
                  <c:x val="0.1481666666666667"/>
                  <c:y val="-1.4111111111111112E-2"/>
                </c:manualLayout>
              </c:layout>
              <c:tx>
                <c:rich>
                  <a:bodyPr/>
                  <a:lstStyle/>
                  <a:p>
                    <a:r>
                      <a:rPr lang="en-US" sz="1000" b="1" dirty="0" smtClean="0">
                        <a:latin typeface="Arial" pitchFamily="34" charset="0"/>
                        <a:cs typeface="Arial" pitchFamily="34" charset="0"/>
                      </a:rPr>
                      <a:t>5</a:t>
                    </a:r>
                    <a:r>
                      <a:rPr lang="en-US" dirty="0" smtClean="0"/>
                      <a:t>5</a:t>
                    </a:r>
                    <a:r>
                      <a:rPr lang="en-US" dirty="0"/>
                      <a:t>%</a:t>
                    </a:r>
                  </a:p>
                </c:rich>
              </c:tx>
              <c:showCatName val="1"/>
              <c:showPercent val="1"/>
            </c:dLbl>
            <c:dLbl>
              <c:idx val="1"/>
              <c:layout>
                <c:manualLayout>
                  <c:x val="-8.4666666666666696E-2"/>
                  <c:y val="9.8777777777777798E-2"/>
                </c:manualLayout>
              </c:layout>
              <c:tx>
                <c:rich>
                  <a:bodyPr/>
                  <a:lstStyle/>
                  <a:p>
                    <a:r>
                      <a:rPr lang="en-US" sz="1000" b="1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r>
                      <a:rPr lang="en-US" smtClean="0"/>
                      <a:t>9</a:t>
                    </a:r>
                    <a:r>
                      <a:rPr lang="en-US" dirty="0"/>
                      <a:t>%</a:t>
                    </a:r>
                  </a:p>
                </c:rich>
              </c:tx>
              <c:showCatName val="1"/>
              <c:showPercent val="1"/>
            </c:dLbl>
            <c:dLbl>
              <c:idx val="2"/>
              <c:layout>
                <c:manualLayout>
                  <c:x val="-0.13405555555555557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1000" b="1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r>
                      <a:rPr lang="en-US" smtClean="0"/>
                      <a:t>1</a:t>
                    </a:r>
                    <a:r>
                      <a:rPr lang="en-US" dirty="0"/>
                      <a:t>%</a:t>
                    </a:r>
                  </a:p>
                </c:rich>
              </c:tx>
              <c:showCatName val="1"/>
              <c:showPercent val="1"/>
            </c:dLbl>
            <c:dLbl>
              <c:idx val="3"/>
              <c:layout>
                <c:manualLayout>
                  <c:x val="-3.527777777777779E-2"/>
                  <c:y val="-0.11994444444444448"/>
                </c:manualLayout>
              </c:layout>
              <c:tx>
                <c:rich>
                  <a:bodyPr/>
                  <a:lstStyle/>
                  <a:p>
                    <a:r>
                      <a:rPr lang="en-US" sz="1000" b="1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r>
                      <a:rPr lang="en-US" dirty="0" smtClean="0"/>
                      <a:t>5</a:t>
                    </a:r>
                    <a:r>
                      <a:rPr lang="en-US" dirty="0"/>
                      <a:t>%</a:t>
                    </a:r>
                  </a:p>
                </c:rich>
              </c:tx>
              <c:showCatName val="1"/>
              <c:showPercent val="1"/>
            </c:dLbl>
            <c:txPr>
              <a:bodyPr/>
              <a:lstStyle/>
              <a:p>
                <a:pPr>
                  <a:defRPr sz="1000" b="1">
                    <a:latin typeface="Arial" pitchFamily="34" charset="0"/>
                    <a:cs typeface="Arial" pitchFamily="34" charset="0"/>
                  </a:defRPr>
                </a:pPr>
                <a:endParaRPr lang="de-DE"/>
              </a:p>
            </c:txPr>
            <c:showCatName val="1"/>
            <c:showPercent val="1"/>
            <c:showLeaderLines val="1"/>
          </c:dLbls>
          <c:cat>
            <c:numRef>
              <c:f>Feuil1!$A$2:$A$5</c:f>
              <c:numCache>
                <c:formatCode>General</c:formatCode>
                <c:ptCount val="4"/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0.55349999999999999</c:v>
                </c:pt>
                <c:pt idx="1">
                  <c:v>0.19225000000000003</c:v>
                </c:pt>
                <c:pt idx="2">
                  <c:v>0.10600000000000001</c:v>
                </c:pt>
                <c:pt idx="3">
                  <c:v>0.14825000000000002</c:v>
                </c:pt>
              </c:numCache>
            </c:numRef>
          </c:val>
        </c:ser>
        <c:dLbls>
          <c:showCatName val="1"/>
          <c:showPercent val="1"/>
        </c:dLbls>
        <c:firstSliceAng val="0"/>
        <c:holeSize val="50"/>
      </c:doughnutChart>
    </c:plotArea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en-US" sz="14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en-US" sz="14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c:rich>
      </c:tx>
      <c:layout/>
      <c:spPr>
        <a:solidFill>
          <a:schemeClr val="accent3"/>
        </a:solidFill>
      </c:spPr>
    </c:title>
    <c:plotArea>
      <c:layout/>
      <c:doughnutChart>
        <c:varyColors val="1"/>
        <c:ser>
          <c:idx val="0"/>
          <c:order val="0"/>
          <c:tx>
            <c:strRef>
              <c:f>Feuil1!$A$1</c:f>
              <c:strCache>
                <c:ptCount val="1"/>
                <c:pt idx="0">
                  <c:v>Ventes</c:v>
                </c:pt>
              </c:strCache>
            </c:strRef>
          </c:tx>
          <c:explosion val="25"/>
          <c:dLbls>
            <c:dLbl>
              <c:idx val="0"/>
              <c:layout>
                <c:manualLayout>
                  <c:x val="4.2333333333333348E-2"/>
                  <c:y val="-0.10583333333333332"/>
                </c:manualLayout>
              </c:layout>
              <c:tx>
                <c:rich>
                  <a:bodyPr/>
                  <a:lstStyle/>
                  <a:p>
                    <a:r>
                      <a:rPr lang="fr-FR" sz="1000" b="1" smtClean="0">
                        <a:latin typeface="Arial" pitchFamily="34" charset="0"/>
                        <a:cs typeface="Arial" pitchFamily="34" charset="0"/>
                      </a:rPr>
                      <a:t>7</a:t>
                    </a:r>
                    <a:r>
                      <a:rPr lang="fr-FR" dirty="0"/>
                      <a:t>%</a:t>
                    </a:r>
                  </a:p>
                </c:rich>
              </c:tx>
              <c:showCatName val="1"/>
              <c:showPercent val="1"/>
            </c:dLbl>
            <c:dLbl>
              <c:idx val="1"/>
              <c:layout>
                <c:manualLayout>
                  <c:x val="0.11994444444444446"/>
                  <c:y val="-4.9388888888888899E-2"/>
                </c:manualLayout>
              </c:layout>
              <c:tx>
                <c:rich>
                  <a:bodyPr/>
                  <a:lstStyle/>
                  <a:p>
                    <a:r>
                      <a:rPr lang="fr-FR" sz="1000" b="1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r>
                      <a:rPr lang="fr-FR" smtClean="0"/>
                      <a:t>9</a:t>
                    </a:r>
                    <a:r>
                      <a:rPr lang="fr-FR"/>
                      <a:t>%</a:t>
                    </a:r>
                  </a:p>
                </c:rich>
              </c:tx>
              <c:showCatName val="1"/>
              <c:showPercent val="1"/>
            </c:dLbl>
            <c:dLbl>
              <c:idx val="2"/>
              <c:layout>
                <c:manualLayout>
                  <c:x val="-4.2333333333333348E-2"/>
                  <c:y val="0.11994444444444446"/>
                </c:manualLayout>
              </c:layout>
              <c:tx>
                <c:rich>
                  <a:bodyPr/>
                  <a:lstStyle/>
                  <a:p>
                    <a:r>
                      <a:rPr lang="fr-FR" sz="1000" b="1" smtClean="0">
                        <a:latin typeface="Arial" pitchFamily="34" charset="0"/>
                        <a:cs typeface="Arial" pitchFamily="34" charset="0"/>
                      </a:rPr>
                      <a:t>6</a:t>
                    </a:r>
                    <a:r>
                      <a:rPr lang="fr-FR" smtClean="0"/>
                      <a:t>1</a:t>
                    </a:r>
                    <a:r>
                      <a:rPr lang="fr-FR" dirty="0"/>
                      <a:t>%</a:t>
                    </a:r>
                  </a:p>
                </c:rich>
              </c:tx>
              <c:showCatName val="1"/>
              <c:showPercent val="1"/>
            </c:dLbl>
            <c:dLbl>
              <c:idx val="3"/>
              <c:layout>
                <c:manualLayout>
                  <c:x val="-4.2333333333333348E-2"/>
                  <c:y val="-0.11994444444444446"/>
                </c:manualLayout>
              </c:layout>
              <c:tx>
                <c:rich>
                  <a:bodyPr/>
                  <a:lstStyle/>
                  <a:p>
                    <a:r>
                      <a:rPr lang="fr-FR" sz="1000" b="1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r>
                      <a:rPr lang="fr-FR" smtClean="0"/>
                      <a:t>3</a:t>
                    </a:r>
                    <a:r>
                      <a:rPr lang="fr-FR" dirty="0"/>
                      <a:t>%</a:t>
                    </a:r>
                  </a:p>
                </c:rich>
              </c:tx>
              <c:showCatName val="1"/>
              <c:showPercent val="1"/>
            </c:dLbl>
            <c:txPr>
              <a:bodyPr/>
              <a:lstStyle/>
              <a:p>
                <a:pPr>
                  <a:defRPr sz="1000" b="1">
                    <a:latin typeface="Arial" pitchFamily="34" charset="0"/>
                    <a:cs typeface="Arial" pitchFamily="34" charset="0"/>
                  </a:defRPr>
                </a:pPr>
                <a:endParaRPr lang="de-DE"/>
              </a:p>
            </c:txPr>
            <c:showCatName val="1"/>
            <c:showPercent val="1"/>
            <c:showLeaderLines val="1"/>
          </c:dLbls>
          <c:cat>
            <c:multiLvlStrRef>
              <c:f>Feuil1!#REF!</c:f>
            </c:multiLvlStrRef>
          </c:cat>
          <c:val>
            <c:numRef>
              <c:f>Feuil1!$A$2:$A$5</c:f>
              <c:numCache>
                <c:formatCode>General</c:formatCode>
                <c:ptCount val="4"/>
                <c:pt idx="0">
                  <c:v>7.0624999999999993E-2</c:v>
                </c:pt>
                <c:pt idx="1">
                  <c:v>0.18775000000000003</c:v>
                </c:pt>
                <c:pt idx="2">
                  <c:v>0.61537500000000012</c:v>
                </c:pt>
                <c:pt idx="3">
                  <c:v>0.12625</c:v>
                </c:pt>
              </c:numCache>
            </c:numRef>
          </c:val>
        </c:ser>
        <c:dLbls>
          <c:showCatName val="1"/>
          <c:showPercent val="1"/>
        </c:dLbls>
        <c:firstSliceAng val="0"/>
        <c:holeSize val="50"/>
      </c:doughnutChart>
    </c:plotArea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/>
            </a:pPr>
            <a:r>
              <a:rPr lang="en-US" sz="14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00</a:t>
            </a:r>
            <a:endParaRPr lang="en-US" sz="18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c:rich>
      </c:tx>
      <c:layout/>
      <c:spPr>
        <a:solidFill>
          <a:srgbClr val="C00000"/>
        </a:solidFill>
      </c:spPr>
    </c:title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25"/>
          <c:dLbls>
            <c:dLbl>
              <c:idx val="0"/>
              <c:layout>
                <c:manualLayout>
                  <c:x val="7.0555000000000007E-2"/>
                  <c:y val="-0.15522277777777779"/>
                </c:manualLayout>
              </c:layout>
              <c:showCatName val="1"/>
              <c:showPercent val="1"/>
            </c:dLbl>
            <c:dLbl>
              <c:idx val="1"/>
              <c:layout>
                <c:manualLayout>
                  <c:x val="0.11288888888888887"/>
                  <c:y val="2.8222222222222221E-2"/>
                </c:manualLayout>
              </c:layout>
              <c:showCatName val="1"/>
              <c:showPercent val="1"/>
            </c:dLbl>
            <c:dLbl>
              <c:idx val="2"/>
              <c:layout>
                <c:manualLayout>
                  <c:x val="-8.4666666666666696E-2"/>
                  <c:y val="-0.1411111111111111"/>
                </c:manualLayout>
              </c:layout>
              <c:showCatName val="1"/>
              <c:showPercent val="1"/>
            </c:dLbl>
            <c:dLbl>
              <c:idx val="3"/>
              <c:layout>
                <c:manualLayout>
                  <c:x val="-7.0555555555555545E-3"/>
                  <c:y val="-0.16227777777777777"/>
                </c:manualLayout>
              </c:layout>
              <c:showCatName val="1"/>
              <c:showPercent val="1"/>
            </c:dLbl>
            <c:txPr>
              <a:bodyPr/>
              <a:lstStyle/>
              <a:p>
                <a:pPr>
                  <a:defRPr sz="1000" b="1">
                    <a:latin typeface="Arial" pitchFamily="34" charset="0"/>
                    <a:cs typeface="Arial" pitchFamily="34" charset="0"/>
                  </a:defRPr>
                </a:pPr>
                <a:endParaRPr lang="de-DE"/>
              </a:p>
            </c:txPr>
            <c:showCatName val="1"/>
            <c:showPercent val="1"/>
            <c:showLeaderLines val="1"/>
          </c:dLbls>
          <c:cat>
            <c:numRef>
              <c:f>Feuil1!$A$2:$A$5</c:f>
              <c:numCache>
                <c:formatCode>General</c:formatCode>
                <c:ptCount val="4"/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0.1268</c:v>
                </c:pt>
                <c:pt idx="1">
                  <c:v>0.66600000000000026</c:v>
                </c:pt>
                <c:pt idx="2">
                  <c:v>0.1278</c:v>
                </c:pt>
                <c:pt idx="3">
                  <c:v>7.8619999999999995E-2</c:v>
                </c:pt>
              </c:numCache>
            </c:numRef>
          </c:val>
        </c:ser>
        <c:dLbls>
          <c:showCatName val="1"/>
          <c:showPercent val="1"/>
        </c:dLbls>
        <c:firstSliceAng val="0"/>
        <c:holeSize val="50"/>
      </c:doughnutChart>
    </c:plotArea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en-US" sz="14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en-US" sz="1800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c:rich>
      </c:tx>
      <c:layout/>
      <c:spPr>
        <a:solidFill>
          <a:schemeClr val="accent4"/>
        </a:solidFill>
      </c:spPr>
    </c:title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25"/>
          <c:dLbls>
            <c:dLbl>
              <c:idx val="0"/>
              <c:layout>
                <c:manualLayout>
                  <c:x val="0.10583333333333333"/>
                  <c:y val="-0.127"/>
                </c:manualLayout>
              </c:layout>
              <c:showCatName val="1"/>
              <c:showPercent val="1"/>
            </c:dLbl>
            <c:dLbl>
              <c:idx val="1"/>
              <c:layout>
                <c:manualLayout>
                  <c:x val="0.15522222222222226"/>
                  <c:y val="-7.7611111111111131E-2"/>
                </c:manualLayout>
              </c:layout>
              <c:showCatName val="1"/>
              <c:showPercent val="1"/>
            </c:dLbl>
            <c:dLbl>
              <c:idx val="2"/>
              <c:layout>
                <c:manualLayout>
                  <c:x val="0.1481666666666667"/>
                  <c:y val="1.4111111111111111E-2"/>
                </c:manualLayout>
              </c:layout>
              <c:showCatName val="1"/>
              <c:showPercent val="1"/>
            </c:dLbl>
            <c:dLbl>
              <c:idx val="3"/>
              <c:layout>
                <c:manualLayout>
                  <c:x val="-0.1481666666666667"/>
                  <c:y val="-1.4111111111111047E-2"/>
                </c:manualLayout>
              </c:layout>
              <c:showCatName val="1"/>
              <c:showPercent val="1"/>
            </c:dLbl>
            <c:txPr>
              <a:bodyPr/>
              <a:lstStyle/>
              <a:p>
                <a:pPr>
                  <a:defRPr sz="1000" b="1">
                    <a:latin typeface="Arial" pitchFamily="34" charset="0"/>
                    <a:cs typeface="Arial" pitchFamily="34" charset="0"/>
                  </a:defRPr>
                </a:pPr>
                <a:endParaRPr lang="de-DE"/>
              </a:p>
            </c:txPr>
            <c:showCatName val="1"/>
            <c:showPercent val="1"/>
            <c:showLeaderLines val="1"/>
          </c:dLbls>
          <c:cat>
            <c:numRef>
              <c:f>Feuil1!$A$2:$A$5</c:f>
              <c:numCache>
                <c:formatCode>General</c:formatCode>
                <c:ptCount val="4"/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0.12212500000000003</c:v>
                </c:pt>
                <c:pt idx="1">
                  <c:v>0.12237500000000001</c:v>
                </c:pt>
                <c:pt idx="2">
                  <c:v>0.238875</c:v>
                </c:pt>
                <c:pt idx="3">
                  <c:v>0.51662500000000011</c:v>
                </c:pt>
              </c:numCache>
            </c:numRef>
          </c:val>
        </c:ser>
        <c:dLbls>
          <c:showCatName val="1"/>
          <c:showPercent val="1"/>
        </c:dLbls>
        <c:firstSliceAng val="0"/>
        <c:holeSize val="50"/>
      </c:doughnutChart>
    </c:plotArea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1" y="1913468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DAB6-02BD-4B0E-A581-B43C75D733DE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19153-D3AE-40FA-9CAA-F6CDE73D3F67}" type="slidenum">
              <a:rPr lang="fr-FR" smtClean="0"/>
              <a:pPr/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3.bin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48680" y="122457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|0&gt;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48680" y="1883415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|0&gt;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rot="10800000">
            <a:off x="980729" y="1403651"/>
            <a:ext cx="468052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980729" y="2051722"/>
            <a:ext cx="4680520" cy="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0519" y="1115619"/>
            <a:ext cx="7000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0519" y="1763691"/>
            <a:ext cx="7000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21088" y="1115619"/>
            <a:ext cx="697811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21088" y="1763691"/>
            <a:ext cx="697811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968435" y="447054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>
                <a:latin typeface="Arial" pitchFamily="34" charset="0"/>
                <a:cs typeface="Arial" pitchFamily="34" charset="0"/>
              </a:rPr>
              <a:t>preparation</a:t>
            </a:r>
            <a:endParaRPr lang="fr-FR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088932" y="447054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>
                <a:latin typeface="Arial" pitchFamily="34" charset="0"/>
                <a:cs typeface="Arial" pitchFamily="34" charset="0"/>
              </a:rPr>
              <a:t>readout</a:t>
            </a:r>
            <a:endParaRPr lang="fr-FR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1570926" y="1427936"/>
            <a:ext cx="1224136" cy="599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iSWAP</a:t>
            </a:r>
            <a:endParaRPr lang="fr-FR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52804" y="1115619"/>
            <a:ext cx="7920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53561" y="1763691"/>
            <a:ext cx="7920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" name="Groupe 42"/>
          <p:cNvGrpSpPr/>
          <p:nvPr/>
        </p:nvGrpSpPr>
        <p:grpSpPr>
          <a:xfrm>
            <a:off x="5166592" y="1078120"/>
            <a:ext cx="597452" cy="613563"/>
            <a:chOff x="5918764" y="1159253"/>
            <a:chExt cx="597452" cy="613563"/>
          </a:xfrm>
        </p:grpSpPr>
        <p:sp>
          <p:nvSpPr>
            <p:cNvPr id="44" name="Rectangle à coins arrondis 43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918764" y="1164670"/>
              <a:ext cx="263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38878" y="1164670"/>
              <a:ext cx="263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ZoneTexte 51"/>
          <p:cNvSpPr txBox="1"/>
          <p:nvPr/>
        </p:nvSpPr>
        <p:spPr>
          <a:xfrm>
            <a:off x="1128844" y="189707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Y(    )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 rot="16200000">
            <a:off x="3184465" y="1427936"/>
            <a:ext cx="1224136" cy="599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iSWAP</a:t>
            </a:r>
            <a:endParaRPr lang="fr-FR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0" name="Groupe 69"/>
          <p:cNvGrpSpPr/>
          <p:nvPr/>
        </p:nvGrpSpPr>
        <p:grpSpPr>
          <a:xfrm>
            <a:off x="5166592" y="1740639"/>
            <a:ext cx="597452" cy="613563"/>
            <a:chOff x="5918764" y="1159253"/>
            <a:chExt cx="597452" cy="613563"/>
          </a:xfrm>
        </p:grpSpPr>
        <p:sp>
          <p:nvSpPr>
            <p:cNvPr id="71" name="Rectangle à coins arrondis 70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2" name="Connecteur droit avec flèche 71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5918764" y="1164670"/>
              <a:ext cx="263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238878" y="1164670"/>
              <a:ext cx="263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0" name="Accolade ouvrante 119"/>
          <p:cNvSpPr/>
          <p:nvPr/>
        </p:nvSpPr>
        <p:spPr>
          <a:xfrm rot="5400000">
            <a:off x="3308695" y="-2016733"/>
            <a:ext cx="216025" cy="475252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2311204" y="447054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latin typeface="Arial" pitchFamily="34" charset="0"/>
                <a:cs typeface="Arial" pitchFamily="34" charset="0"/>
              </a:rPr>
              <a:t>oracle</a:t>
            </a:r>
            <a:endParaRPr lang="fr-FR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2737170" y="35497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>
                <a:latin typeface="Arial" pitchFamily="34" charset="0"/>
                <a:cs typeface="Arial" pitchFamily="34" charset="0"/>
              </a:rPr>
              <a:t>Grover</a:t>
            </a:r>
            <a:r>
              <a:rPr lang="fr-FR" sz="10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050" dirty="0" err="1" smtClean="0">
                <a:latin typeface="Arial" pitchFamily="34" charset="0"/>
                <a:cs typeface="Arial" pitchFamily="34" charset="0"/>
              </a:rPr>
              <a:t>algorithm</a:t>
            </a:r>
            <a:endParaRPr lang="fr-FR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1128844" y="126087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Y(    )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2649212" y="127726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itchFamily="34" charset="0"/>
                <a:cs typeface="Arial" pitchFamily="34" charset="0"/>
              </a:rPr>
              <a:t>Z(</a:t>
            </a:r>
            <a:r>
              <a:rPr lang="fr-FR" sz="1100" dirty="0" smtClean="0">
                <a:latin typeface="Arial" pitchFamily="34" charset="0"/>
                <a:cs typeface="Arial" pitchFamily="34" charset="0"/>
                <a:sym typeface="Symbol"/>
              </a:rPr>
              <a:t>    </a:t>
            </a:r>
            <a:r>
              <a:rPr lang="fr-FR" sz="1100" dirty="0" smtClean="0">
                <a:latin typeface="Arial" pitchFamily="34" charset="0"/>
                <a:cs typeface="Arial" pitchFamily="34" charset="0"/>
              </a:rPr>
              <a:t>)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2649212" y="1912701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itchFamily="34" charset="0"/>
                <a:cs typeface="Arial" pitchFamily="34" charset="0"/>
              </a:rPr>
              <a:t>Z(</a:t>
            </a:r>
            <a:r>
              <a:rPr lang="fr-FR" sz="1100" dirty="0" smtClean="0">
                <a:latin typeface="Arial" pitchFamily="34" charset="0"/>
                <a:cs typeface="Arial" pitchFamily="34" charset="0"/>
                <a:sym typeface="Symbol"/>
              </a:rPr>
              <a:t>    </a:t>
            </a:r>
            <a:r>
              <a:rPr lang="fr-FR" sz="1100" dirty="0" smtClean="0">
                <a:latin typeface="Arial" pitchFamily="34" charset="0"/>
                <a:cs typeface="Arial" pitchFamily="34" charset="0"/>
              </a:rPr>
              <a:t>)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4313596" y="189938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fr-FR" sz="11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fr-FR" sz="1100" dirty="0" smtClean="0">
                <a:latin typeface="Arial" pitchFamily="34" charset="0"/>
                <a:cs typeface="Arial" pitchFamily="34" charset="0"/>
                <a:sym typeface="Symbol"/>
              </a:rPr>
              <a:t>    </a:t>
            </a:r>
            <a:r>
              <a:rPr lang="fr-FR" sz="1100" dirty="0" smtClean="0">
                <a:latin typeface="Arial" pitchFamily="34" charset="0"/>
                <a:cs typeface="Arial" pitchFamily="34" charset="0"/>
              </a:rPr>
              <a:t>)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4313596" y="1251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fr-FR" sz="11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fr-FR" sz="1100" dirty="0" smtClean="0">
                <a:latin typeface="Arial" pitchFamily="34" charset="0"/>
                <a:cs typeface="Arial" pitchFamily="34" charset="0"/>
                <a:sym typeface="Symbol"/>
              </a:rPr>
              <a:t>    </a:t>
            </a:r>
            <a:r>
              <a:rPr lang="fr-FR" sz="1100" dirty="0" smtClean="0">
                <a:latin typeface="Arial" pitchFamily="34" charset="0"/>
                <a:cs typeface="Arial" pitchFamily="34" charset="0"/>
              </a:rPr>
              <a:t>)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Accolade ouvrante 122"/>
          <p:cNvSpPr/>
          <p:nvPr/>
        </p:nvSpPr>
        <p:spPr>
          <a:xfrm rot="5400000">
            <a:off x="2479456" y="161989"/>
            <a:ext cx="252987" cy="144016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9" name="Groupe 148"/>
          <p:cNvGrpSpPr/>
          <p:nvPr/>
        </p:nvGrpSpPr>
        <p:grpSpPr>
          <a:xfrm>
            <a:off x="4494430" y="1146624"/>
            <a:ext cx="282450" cy="447096"/>
            <a:chOff x="5024331" y="3322786"/>
            <a:chExt cx="282450" cy="447096"/>
          </a:xfrm>
        </p:grpSpPr>
        <p:sp>
          <p:nvSpPr>
            <p:cNvPr id="150" name="Rectangle 149"/>
            <p:cNvSpPr/>
            <p:nvPr/>
          </p:nvSpPr>
          <p:spPr>
            <a:xfrm>
              <a:off x="5024331" y="3322786"/>
              <a:ext cx="2824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  <a:sym typeface="Symbol"/>
                </a:rPr>
                <a:t></a:t>
              </a:r>
              <a:endParaRPr lang="fr-FR" sz="1400" dirty="0"/>
            </a:p>
          </p:txBody>
        </p:sp>
        <p:cxnSp>
          <p:nvCxnSpPr>
            <p:cNvPr id="151" name="Connecteur droit 150"/>
            <p:cNvCxnSpPr/>
            <p:nvPr/>
          </p:nvCxnSpPr>
          <p:spPr>
            <a:xfrm>
              <a:off x="5094710" y="3563888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5025368" y="3508272"/>
              <a:ext cx="263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  <a:sym typeface="Symbol"/>
                </a:rPr>
                <a:t>2</a:t>
              </a:r>
              <a:endParaRPr lang="fr-FR" sz="1100" dirty="0"/>
            </a:p>
          </p:txBody>
        </p:sp>
      </p:grpSp>
      <p:sp>
        <p:nvSpPr>
          <p:cNvPr id="139" name="Accolade ouvrante 138"/>
          <p:cNvSpPr/>
          <p:nvPr/>
        </p:nvSpPr>
        <p:spPr>
          <a:xfrm rot="5400000">
            <a:off x="1273988" y="522029"/>
            <a:ext cx="252987" cy="72008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Accolade ouvrante 167"/>
          <p:cNvSpPr/>
          <p:nvPr/>
        </p:nvSpPr>
        <p:spPr>
          <a:xfrm rot="5400000">
            <a:off x="4082300" y="161989"/>
            <a:ext cx="252987" cy="144016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3658488" y="447054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latin typeface="Arial" pitchFamily="34" charset="0"/>
                <a:cs typeface="Arial" pitchFamily="34" charset="0"/>
              </a:rPr>
              <a:t>state </a:t>
            </a:r>
            <a:r>
              <a:rPr lang="fr-FR" sz="1050" dirty="0" err="1" smtClean="0">
                <a:latin typeface="Arial" pitchFamily="34" charset="0"/>
                <a:cs typeface="Arial" pitchFamily="34" charset="0"/>
              </a:rPr>
              <a:t>analysis</a:t>
            </a:r>
            <a:endParaRPr lang="fr-FR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Accolade ouvrante 171"/>
          <p:cNvSpPr/>
          <p:nvPr/>
        </p:nvSpPr>
        <p:spPr>
          <a:xfrm rot="5400000">
            <a:off x="5306437" y="522029"/>
            <a:ext cx="252987" cy="72008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6" name="Groupe 148"/>
          <p:cNvGrpSpPr/>
          <p:nvPr/>
        </p:nvGrpSpPr>
        <p:grpSpPr>
          <a:xfrm>
            <a:off x="4497048" y="1796048"/>
            <a:ext cx="282450" cy="447096"/>
            <a:chOff x="5024331" y="3322786"/>
            <a:chExt cx="282450" cy="447096"/>
          </a:xfrm>
        </p:grpSpPr>
        <p:sp>
          <p:nvSpPr>
            <p:cNvPr id="67" name="Rectangle 149"/>
            <p:cNvSpPr/>
            <p:nvPr/>
          </p:nvSpPr>
          <p:spPr>
            <a:xfrm>
              <a:off x="5024331" y="3322786"/>
              <a:ext cx="2824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  <a:sym typeface="Symbol"/>
                </a:rPr>
                <a:t></a:t>
              </a:r>
              <a:endParaRPr lang="fr-FR" sz="1400" dirty="0"/>
            </a:p>
          </p:txBody>
        </p:sp>
        <p:cxnSp>
          <p:nvCxnSpPr>
            <p:cNvPr id="68" name="Connecteur droit 150"/>
            <p:cNvCxnSpPr/>
            <p:nvPr/>
          </p:nvCxnSpPr>
          <p:spPr>
            <a:xfrm>
              <a:off x="5094710" y="3563888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151"/>
            <p:cNvSpPr/>
            <p:nvPr/>
          </p:nvSpPr>
          <p:spPr>
            <a:xfrm>
              <a:off x="5025368" y="3508272"/>
              <a:ext cx="263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  <a:sym typeface="Symbol"/>
                </a:rPr>
                <a:t>2</a:t>
              </a:r>
              <a:endParaRPr lang="fr-FR" sz="1100" dirty="0"/>
            </a:p>
          </p:txBody>
        </p:sp>
      </p:grpSp>
      <p:grpSp>
        <p:nvGrpSpPr>
          <p:cNvPr id="77" name="Groupe 148"/>
          <p:cNvGrpSpPr/>
          <p:nvPr/>
        </p:nvGrpSpPr>
        <p:grpSpPr>
          <a:xfrm>
            <a:off x="2889829" y="1180776"/>
            <a:ext cx="282450" cy="447096"/>
            <a:chOff x="5024331" y="3322786"/>
            <a:chExt cx="282450" cy="447096"/>
          </a:xfrm>
        </p:grpSpPr>
        <p:sp>
          <p:nvSpPr>
            <p:cNvPr id="78" name="Rectangle 149"/>
            <p:cNvSpPr/>
            <p:nvPr/>
          </p:nvSpPr>
          <p:spPr>
            <a:xfrm>
              <a:off x="5024331" y="3322786"/>
              <a:ext cx="2824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  <a:sym typeface="Symbol"/>
                </a:rPr>
                <a:t></a:t>
              </a:r>
              <a:endParaRPr lang="fr-FR" sz="1400" dirty="0"/>
            </a:p>
          </p:txBody>
        </p:sp>
        <p:cxnSp>
          <p:nvCxnSpPr>
            <p:cNvPr id="79" name="Connecteur droit 150"/>
            <p:cNvCxnSpPr/>
            <p:nvPr/>
          </p:nvCxnSpPr>
          <p:spPr>
            <a:xfrm>
              <a:off x="5094710" y="3563888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151"/>
            <p:cNvSpPr/>
            <p:nvPr/>
          </p:nvSpPr>
          <p:spPr>
            <a:xfrm>
              <a:off x="5025368" y="3508272"/>
              <a:ext cx="263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  <a:sym typeface="Symbol"/>
                </a:rPr>
                <a:t>2</a:t>
              </a:r>
              <a:endParaRPr lang="fr-FR" sz="1100" dirty="0"/>
            </a:p>
          </p:txBody>
        </p:sp>
      </p:grpSp>
      <p:grpSp>
        <p:nvGrpSpPr>
          <p:cNvPr id="81" name="Groupe 148"/>
          <p:cNvGrpSpPr/>
          <p:nvPr/>
        </p:nvGrpSpPr>
        <p:grpSpPr>
          <a:xfrm>
            <a:off x="2889829" y="1820648"/>
            <a:ext cx="282450" cy="447096"/>
            <a:chOff x="5024331" y="3322786"/>
            <a:chExt cx="282450" cy="447096"/>
          </a:xfrm>
        </p:grpSpPr>
        <p:sp>
          <p:nvSpPr>
            <p:cNvPr id="82" name="Rectangle 149"/>
            <p:cNvSpPr/>
            <p:nvPr/>
          </p:nvSpPr>
          <p:spPr>
            <a:xfrm>
              <a:off x="5024331" y="3322786"/>
              <a:ext cx="2824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  <a:sym typeface="Symbol"/>
                </a:rPr>
                <a:t></a:t>
              </a:r>
              <a:endParaRPr lang="fr-FR" sz="1400" dirty="0"/>
            </a:p>
          </p:txBody>
        </p:sp>
        <p:cxnSp>
          <p:nvCxnSpPr>
            <p:cNvPr id="83" name="Connecteur droit 150"/>
            <p:cNvCxnSpPr/>
            <p:nvPr/>
          </p:nvCxnSpPr>
          <p:spPr>
            <a:xfrm>
              <a:off x="5094710" y="3563888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151"/>
            <p:cNvSpPr/>
            <p:nvPr/>
          </p:nvSpPr>
          <p:spPr>
            <a:xfrm>
              <a:off x="5025368" y="3508272"/>
              <a:ext cx="263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  <a:sym typeface="Symbol"/>
                </a:rPr>
                <a:t>2</a:t>
              </a:r>
              <a:endParaRPr lang="fr-FR" sz="1100" dirty="0"/>
            </a:p>
          </p:txBody>
        </p:sp>
      </p:grpSp>
      <p:grpSp>
        <p:nvGrpSpPr>
          <p:cNvPr id="85" name="Groupe 148"/>
          <p:cNvGrpSpPr/>
          <p:nvPr/>
        </p:nvGrpSpPr>
        <p:grpSpPr>
          <a:xfrm>
            <a:off x="1314112" y="1176676"/>
            <a:ext cx="282450" cy="447096"/>
            <a:chOff x="5024331" y="3322786"/>
            <a:chExt cx="282450" cy="447096"/>
          </a:xfrm>
        </p:grpSpPr>
        <p:sp>
          <p:nvSpPr>
            <p:cNvPr id="86" name="Rectangle 149"/>
            <p:cNvSpPr/>
            <p:nvPr/>
          </p:nvSpPr>
          <p:spPr>
            <a:xfrm>
              <a:off x="5024331" y="3322786"/>
              <a:ext cx="2824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  <a:sym typeface="Symbol"/>
                </a:rPr>
                <a:t></a:t>
              </a:r>
              <a:endParaRPr lang="fr-FR" sz="1400" dirty="0"/>
            </a:p>
          </p:txBody>
        </p:sp>
        <p:cxnSp>
          <p:nvCxnSpPr>
            <p:cNvPr id="87" name="Connecteur droit 150"/>
            <p:cNvCxnSpPr/>
            <p:nvPr/>
          </p:nvCxnSpPr>
          <p:spPr>
            <a:xfrm>
              <a:off x="5094710" y="3563888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151"/>
            <p:cNvSpPr/>
            <p:nvPr/>
          </p:nvSpPr>
          <p:spPr>
            <a:xfrm>
              <a:off x="5025368" y="3508272"/>
              <a:ext cx="263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  <a:sym typeface="Symbol"/>
                </a:rPr>
                <a:t>2</a:t>
              </a:r>
              <a:endParaRPr lang="fr-FR" sz="1100" dirty="0"/>
            </a:p>
          </p:txBody>
        </p:sp>
      </p:grpSp>
      <p:grpSp>
        <p:nvGrpSpPr>
          <p:cNvPr id="89" name="Groupe 148"/>
          <p:cNvGrpSpPr/>
          <p:nvPr/>
        </p:nvGrpSpPr>
        <p:grpSpPr>
          <a:xfrm>
            <a:off x="1310012" y="1812888"/>
            <a:ext cx="282450" cy="447096"/>
            <a:chOff x="5024331" y="3322786"/>
            <a:chExt cx="282450" cy="447096"/>
          </a:xfrm>
        </p:grpSpPr>
        <p:sp>
          <p:nvSpPr>
            <p:cNvPr id="90" name="Rectangle 149"/>
            <p:cNvSpPr/>
            <p:nvPr/>
          </p:nvSpPr>
          <p:spPr>
            <a:xfrm>
              <a:off x="5024331" y="3322786"/>
              <a:ext cx="2824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  <a:sym typeface="Symbol"/>
                </a:rPr>
                <a:t></a:t>
              </a:r>
              <a:endParaRPr lang="fr-FR" sz="1400" dirty="0"/>
            </a:p>
          </p:txBody>
        </p:sp>
        <p:cxnSp>
          <p:nvCxnSpPr>
            <p:cNvPr id="91" name="Connecteur droit 150"/>
            <p:cNvCxnSpPr/>
            <p:nvPr/>
          </p:nvCxnSpPr>
          <p:spPr>
            <a:xfrm>
              <a:off x="5094710" y="3563888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151"/>
            <p:cNvSpPr/>
            <p:nvPr/>
          </p:nvSpPr>
          <p:spPr>
            <a:xfrm>
              <a:off x="5025368" y="3508272"/>
              <a:ext cx="263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  <a:sym typeface="Symbol"/>
                </a:rPr>
                <a:t>2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4267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99" y="5662954"/>
            <a:ext cx="1606225" cy="159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463" y="5662952"/>
            <a:ext cx="1606225" cy="159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24" y="3975988"/>
            <a:ext cx="1606225" cy="159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410" y="3986499"/>
            <a:ext cx="1606225" cy="159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61" y="611560"/>
            <a:ext cx="1606225" cy="159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089" y="611560"/>
            <a:ext cx="1606225" cy="159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99" y="2297436"/>
            <a:ext cx="1606225" cy="159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411" y="2297436"/>
            <a:ext cx="1606225" cy="159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449" name="Objet 1844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95193462"/>
              </p:ext>
            </p:extLst>
          </p:nvPr>
        </p:nvGraphicFramePr>
        <p:xfrm>
          <a:off x="4551842" y="3620958"/>
          <a:ext cx="1510954" cy="2296535"/>
        </p:xfrm>
        <a:graphic>
          <a:graphicData uri="http://schemas.openxmlformats.org/presentationml/2006/ole">
            <p:oleObj spid="_x0000_s17410" name="Graph" r:id="rId11" imgW="1673280" imgH="2543040" progId="">
              <p:embed/>
            </p:oleObj>
          </a:graphicData>
        </a:graphic>
      </p:graphicFrame>
      <p:sp>
        <p:nvSpPr>
          <p:cNvPr id="23" name="ZoneTexte 22"/>
          <p:cNvSpPr txBox="1"/>
          <p:nvPr/>
        </p:nvSpPr>
        <p:spPr>
          <a:xfrm>
            <a:off x="734203" y="67094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|00&gt;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34203" y="105271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|01&gt;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34203" y="143494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|10&gt;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34203" y="181545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|11&gt;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649409" y="758949"/>
            <a:ext cx="138499" cy="13849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49409" y="1140251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649409" y="1522481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649409" y="1905171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8445" name="Objet 1844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19209200"/>
              </p:ext>
            </p:extLst>
          </p:nvPr>
        </p:nvGraphicFramePr>
        <p:xfrm>
          <a:off x="4564934" y="261194"/>
          <a:ext cx="1506406" cy="2289623"/>
        </p:xfrm>
        <a:graphic>
          <a:graphicData uri="http://schemas.openxmlformats.org/presentationml/2006/ole">
            <p:oleObj spid="_x0000_s17411" name="Graph" r:id="rId12" imgW="1673280" imgH="2543040" progId="">
              <p:embed/>
            </p:oleObj>
          </a:graphicData>
        </a:graphic>
      </p:graphicFrame>
      <p:sp>
        <p:nvSpPr>
          <p:cNvPr id="113" name="ZoneTexte 112"/>
          <p:cNvSpPr txBox="1"/>
          <p:nvPr/>
        </p:nvSpPr>
        <p:spPr>
          <a:xfrm>
            <a:off x="4827681" y="674377"/>
            <a:ext cx="604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0.67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Ellipse 123"/>
          <p:cNvSpPr/>
          <p:nvPr/>
        </p:nvSpPr>
        <p:spPr>
          <a:xfrm>
            <a:off x="649409" y="2440867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649409" y="2822168"/>
            <a:ext cx="138499" cy="13849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649409" y="3204399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649409" y="3587088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649409" y="4122452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>
            <a:off x="649409" y="4503752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649409" y="4885984"/>
            <a:ext cx="138499" cy="13849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649409" y="5268673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649409" y="5816776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649409" y="6198077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649409" y="6580308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649409" y="6962997"/>
            <a:ext cx="138499" cy="13849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8448" name="Objet 1844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56194887"/>
              </p:ext>
            </p:extLst>
          </p:nvPr>
        </p:nvGraphicFramePr>
        <p:xfrm>
          <a:off x="4566881" y="1945988"/>
          <a:ext cx="1495914" cy="2273675"/>
        </p:xfrm>
        <a:graphic>
          <a:graphicData uri="http://schemas.openxmlformats.org/presentationml/2006/ole">
            <p:oleObj spid="_x0000_s17412" name="Graph" r:id="rId13" imgW="1673280" imgH="2543040" progId="">
              <p:embed/>
            </p:oleObj>
          </a:graphicData>
        </a:graphic>
      </p:graphicFrame>
      <p:sp>
        <p:nvSpPr>
          <p:cNvPr id="114" name="ZoneTexte 113"/>
          <p:cNvSpPr txBox="1"/>
          <p:nvPr/>
        </p:nvSpPr>
        <p:spPr>
          <a:xfrm>
            <a:off x="4784065" y="2730576"/>
            <a:ext cx="60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0.55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728512" y="47959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0.62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450" name="Objet 1844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85013073"/>
              </p:ext>
            </p:extLst>
          </p:nvPr>
        </p:nvGraphicFramePr>
        <p:xfrm>
          <a:off x="4550537" y="5309485"/>
          <a:ext cx="1523603" cy="2315761"/>
        </p:xfrm>
        <a:graphic>
          <a:graphicData uri="http://schemas.openxmlformats.org/presentationml/2006/ole">
            <p:oleObj spid="_x0000_s17413" name="Graph" r:id="rId14" imgW="1673280" imgH="2543040" progId="">
              <p:embed/>
            </p:oleObj>
          </a:graphicData>
        </a:graphic>
      </p:graphicFrame>
      <p:sp>
        <p:nvSpPr>
          <p:cNvPr id="116" name="ZoneTexte 115"/>
          <p:cNvSpPr txBox="1"/>
          <p:nvPr/>
        </p:nvSpPr>
        <p:spPr>
          <a:xfrm>
            <a:off x="4717258" y="6889786"/>
            <a:ext cx="64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0.52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98558" y="760667"/>
            <a:ext cx="267410" cy="146915"/>
          </a:xfrm>
          <a:prstGeom prst="rect">
            <a:avLst/>
          </a:prstGeom>
          <a:solidFill>
            <a:srgbClr val="C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2991190" y="701658"/>
            <a:ext cx="460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latin typeface="Arial" pitchFamily="34" charset="0"/>
                <a:cs typeface="Arial" pitchFamily="34" charset="0"/>
              </a:rPr>
              <a:t>0.70</a:t>
            </a:r>
            <a:endParaRPr lang="fr-FR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485791" y="2841531"/>
            <a:ext cx="267410" cy="121669"/>
          </a:xfrm>
          <a:prstGeom prst="rect">
            <a:avLst/>
          </a:prstGeom>
          <a:solidFill>
            <a:srgbClr val="C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3374110" y="2771604"/>
            <a:ext cx="501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latin typeface="Arial" pitchFamily="34" charset="0"/>
                <a:cs typeface="Arial" pitchFamily="34" charset="0"/>
              </a:rPr>
              <a:t>0.62</a:t>
            </a:r>
            <a:endParaRPr lang="fr-FR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250488" y="6974275"/>
            <a:ext cx="267410" cy="121669"/>
          </a:xfrm>
          <a:prstGeom prst="rect">
            <a:avLst/>
          </a:prstGeom>
          <a:solidFill>
            <a:srgbClr val="C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/>
          <p:cNvSpPr/>
          <p:nvPr/>
        </p:nvSpPr>
        <p:spPr>
          <a:xfrm>
            <a:off x="3871972" y="4914092"/>
            <a:ext cx="279043" cy="121669"/>
          </a:xfrm>
          <a:prstGeom prst="rect">
            <a:avLst/>
          </a:prstGeom>
          <a:solidFill>
            <a:srgbClr val="C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3767411" y="4845074"/>
            <a:ext cx="489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latin typeface="Arial" pitchFamily="34" charset="0"/>
                <a:cs typeface="Arial" pitchFamily="34" charset="0"/>
              </a:rPr>
              <a:t>0.67</a:t>
            </a:r>
            <a:endParaRPr lang="fr-FR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4128840" y="6901482"/>
            <a:ext cx="496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latin typeface="Arial" pitchFamily="34" charset="0"/>
                <a:cs typeface="Arial" pitchFamily="34" charset="0"/>
              </a:rPr>
              <a:t>0.66</a:t>
            </a:r>
            <a:endParaRPr lang="fr-FR" sz="11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67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Graphique 47"/>
          <p:cNvGraphicFramePr/>
          <p:nvPr/>
        </p:nvGraphicFramePr>
        <p:xfrm>
          <a:off x="1322766" y="0"/>
          <a:ext cx="1350000" cy="2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9" name="Graphique 48"/>
          <p:cNvGraphicFramePr/>
          <p:nvPr/>
        </p:nvGraphicFramePr>
        <p:xfrm>
          <a:off x="2618910" y="0"/>
          <a:ext cx="1350000" cy="2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Graphique 49"/>
          <p:cNvGraphicFramePr/>
          <p:nvPr/>
        </p:nvGraphicFramePr>
        <p:xfrm>
          <a:off x="80628" y="0"/>
          <a:ext cx="1350000" cy="2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1" name="Graphique 50"/>
          <p:cNvGraphicFramePr/>
          <p:nvPr/>
        </p:nvGraphicFramePr>
        <p:xfrm>
          <a:off x="3915054" y="0"/>
          <a:ext cx="1350000" cy="2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4267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Bildschirmpräsentation (4:3)</PresentationFormat>
  <Paragraphs>63</Paragraphs>
  <Slides>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Thème Office</vt:lpstr>
      <vt:lpstr>Graph</vt:lpstr>
      <vt:lpstr>Folie 1</vt:lpstr>
      <vt:lpstr>Folie 2</vt:lpstr>
      <vt:lpstr>Folie 3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administrateur</dc:creator>
  <cp:lastModifiedBy>Heisenberg</cp:lastModifiedBy>
  <cp:revision>954</cp:revision>
  <cp:lastPrinted>2011-10-18T09:23:22Z</cp:lastPrinted>
  <dcterms:created xsi:type="dcterms:W3CDTF">2011-05-03T13:36:33Z</dcterms:created>
  <dcterms:modified xsi:type="dcterms:W3CDTF">2012-07-02T08:32:23Z</dcterms:modified>
</cp:coreProperties>
</file>