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4" r:id="rId3"/>
    <p:sldId id="259" r:id="rId4"/>
    <p:sldId id="257" r:id="rId5"/>
    <p:sldId id="261" r:id="rId6"/>
    <p:sldId id="262" r:id="rId7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1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9047" tIns="49523" rIns="99047" bIns="49523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9047" tIns="49523" rIns="99047" bIns="49523" rtlCol="0"/>
          <a:lstStyle>
            <a:lvl1pPr algn="r">
              <a:defRPr sz="1300"/>
            </a:lvl1pPr>
          </a:lstStyle>
          <a:p>
            <a:fld id="{70C83B7F-209B-4C6E-81B4-AE4B5178B3E2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7" tIns="49523" rIns="99047" bIns="49523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7" tIns="49523" rIns="99047" bIns="49523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9047" tIns="49523" rIns="99047" bIns="49523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9047" tIns="49523" rIns="99047" bIns="49523" rtlCol="0" anchor="b"/>
          <a:lstStyle>
            <a:lvl1pPr algn="r">
              <a:defRPr sz="1300"/>
            </a:lvl1pPr>
          </a:lstStyle>
          <a:p>
            <a:fld id="{AD2C3E64-F001-416A-9175-E0FE49BBCC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8463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3E64-F001-416A-9175-E0FE49BBCCC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5816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3E64-F001-416A-9175-E0FE49BBCCC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5816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3E64-F001-416A-9175-E0FE49BBCCC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15C9-78A5-4790-AC05-D011C23CE25A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CE47-9027-4736-A500-282FB934AF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A15C9-78A5-4790-AC05-D011C23CE25A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4CE47-9027-4736-A500-282FB934AF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96076004"/>
              </p:ext>
            </p:extLst>
          </p:nvPr>
        </p:nvGraphicFramePr>
        <p:xfrm>
          <a:off x="-85725" y="-28575"/>
          <a:ext cx="8293100" cy="6438900"/>
        </p:xfrm>
        <a:graphic>
          <a:graphicData uri="http://schemas.openxmlformats.org/presentationml/2006/ole">
            <p:oleObj spid="_x0000_s6253" name="Graph" r:id="rId4" imgW="3702240" imgH="2874240" progId="Origin50.Graph">
              <p:embed/>
            </p:oleObj>
          </a:graphicData>
        </a:graphic>
      </p:graphicFrame>
      <p:graphicFrame>
        <p:nvGraphicFramePr>
          <p:cNvPr id="27" name="Obje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0379592"/>
              </p:ext>
            </p:extLst>
          </p:nvPr>
        </p:nvGraphicFramePr>
        <p:xfrm>
          <a:off x="765175" y="-531813"/>
          <a:ext cx="2952750" cy="419100"/>
        </p:xfrm>
        <a:graphic>
          <a:graphicData uri="http://schemas.openxmlformats.org/presentationml/2006/ole">
            <p:oleObj spid="_x0000_s6254" name="Equation" r:id="rId5" imgW="1968480" imgH="279360" progId="Equation.DSMT4">
              <p:embed/>
            </p:oleObj>
          </a:graphicData>
        </a:graphic>
      </p:graphicFrame>
      <p:grpSp>
        <p:nvGrpSpPr>
          <p:cNvPr id="6" name="Groupe 277"/>
          <p:cNvGrpSpPr/>
          <p:nvPr/>
        </p:nvGrpSpPr>
        <p:grpSpPr>
          <a:xfrm>
            <a:off x="1907704" y="1268470"/>
            <a:ext cx="1814642" cy="1599515"/>
            <a:chOff x="166673" y="3171163"/>
            <a:chExt cx="1667059" cy="1469428"/>
          </a:xfrm>
        </p:grpSpPr>
        <p:grpSp>
          <p:nvGrpSpPr>
            <p:cNvPr id="7" name="Groupe 270"/>
            <p:cNvGrpSpPr/>
            <p:nvPr/>
          </p:nvGrpSpPr>
          <p:grpSpPr>
            <a:xfrm>
              <a:off x="792468" y="3521163"/>
              <a:ext cx="792088" cy="864096"/>
              <a:chOff x="611560" y="3140968"/>
              <a:chExt cx="792088" cy="864096"/>
            </a:xfrm>
          </p:grpSpPr>
          <p:cxnSp>
            <p:nvCxnSpPr>
              <p:cNvPr id="17" name="Connecteur droit avec flèche 16"/>
              <p:cNvCxnSpPr/>
              <p:nvPr/>
            </p:nvCxnSpPr>
            <p:spPr>
              <a:xfrm flipV="1">
                <a:off x="611560" y="3140968"/>
                <a:ext cx="0" cy="8640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avec flèche 17"/>
              <p:cNvCxnSpPr/>
              <p:nvPr/>
            </p:nvCxnSpPr>
            <p:spPr>
              <a:xfrm>
                <a:off x="611560" y="4005064"/>
                <a:ext cx="79208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269"/>
            <p:cNvGrpSpPr/>
            <p:nvPr/>
          </p:nvGrpSpPr>
          <p:grpSpPr>
            <a:xfrm rot="19800000">
              <a:off x="523383" y="3393156"/>
              <a:ext cx="792088" cy="864096"/>
              <a:chOff x="763960" y="3293368"/>
              <a:chExt cx="792088" cy="864096"/>
            </a:xfrm>
          </p:grpSpPr>
          <p:cxnSp>
            <p:nvCxnSpPr>
              <p:cNvPr id="15" name="Connecteur droit avec flèche 14"/>
              <p:cNvCxnSpPr/>
              <p:nvPr/>
            </p:nvCxnSpPr>
            <p:spPr>
              <a:xfrm flipV="1">
                <a:off x="763960" y="3293368"/>
                <a:ext cx="0" cy="8640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avec flèche 15"/>
              <p:cNvCxnSpPr/>
              <p:nvPr/>
            </p:nvCxnSpPr>
            <p:spPr>
              <a:xfrm>
                <a:off x="763960" y="4157464"/>
                <a:ext cx="79208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ZoneTexte 8"/>
            <p:cNvSpPr txBox="1"/>
            <p:nvPr/>
          </p:nvSpPr>
          <p:spPr>
            <a:xfrm>
              <a:off x="1522712" y="4212725"/>
              <a:ext cx="311020" cy="339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fr-FR" baseline="30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54442" y="3171163"/>
              <a:ext cx="311020" cy="339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Arial" pitchFamily="34" charset="0"/>
                  <a:cs typeface="Arial" pitchFamily="34" charset="0"/>
                </a:rPr>
                <a:t>Y</a:t>
              </a:r>
              <a:endParaRPr lang="fr-FR" baseline="30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277829" y="3634226"/>
              <a:ext cx="396432" cy="339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latin typeface="Arial" pitchFamily="34" charset="0"/>
                  <a:cs typeface="Arial" pitchFamily="34" charset="0"/>
                </a:rPr>
                <a:t>X</a:t>
              </a:r>
              <a:r>
                <a:rPr lang="fr-FR" baseline="-25000" dirty="0" err="1" smtClean="0">
                  <a:latin typeface="Symbol" pitchFamily="18" charset="2"/>
                </a:rPr>
                <a:t>j</a:t>
              </a:r>
              <a:endParaRPr lang="fr-FR" baseline="-25000" dirty="0">
                <a:latin typeface="Symbol" pitchFamily="18" charset="2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166673" y="3317182"/>
              <a:ext cx="396432" cy="339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latin typeface="Arial" pitchFamily="34" charset="0"/>
                  <a:cs typeface="Arial" pitchFamily="34" charset="0"/>
                </a:rPr>
                <a:t>Y</a:t>
              </a:r>
              <a:r>
                <a:rPr lang="fr-FR" baseline="-25000" dirty="0" err="1" smtClean="0">
                  <a:latin typeface="Symbol" pitchFamily="18" charset="2"/>
                </a:rPr>
                <a:t>j</a:t>
              </a:r>
              <a:endParaRPr lang="fr-FR" baseline="-25000" dirty="0">
                <a:latin typeface="Symbol" pitchFamily="18" charset="2"/>
              </a:endParaRPr>
            </a:p>
          </p:txBody>
        </p:sp>
        <p:sp>
          <p:nvSpPr>
            <p:cNvPr id="13" name="Arc 12"/>
            <p:cNvSpPr/>
            <p:nvPr/>
          </p:nvSpPr>
          <p:spPr>
            <a:xfrm>
              <a:off x="771734" y="4095349"/>
              <a:ext cx="485363" cy="545242"/>
            </a:xfrm>
            <a:prstGeom prst="arc">
              <a:avLst>
                <a:gd name="adj1" fmla="val 18723957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215721" y="4007671"/>
              <a:ext cx="311020" cy="367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Symbol" pitchFamily="18" charset="2"/>
                </a:rPr>
                <a:t>j</a:t>
              </a:r>
              <a:endParaRPr lang="fr-FR" sz="2000" baseline="-25000" dirty="0">
                <a:latin typeface="Symbol" pitchFamily="18" charset="2"/>
              </a:endParaRP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1960458" y="5517232"/>
            <a:ext cx="4573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rotation </a:t>
            </a:r>
            <a:r>
              <a:rPr lang="fr-FR" sz="2000" dirty="0" smtClean="0">
                <a:latin typeface="Symbol" pitchFamily="18" charset="2"/>
                <a:cs typeface="Arial" pitchFamily="34" charset="0"/>
              </a:rPr>
              <a:t>j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of qubit II 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measurement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basis (°)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292824" y="46734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N</a:t>
            </a:r>
            <a:endParaRPr lang="fr-FR" dirty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 rot="16200000">
            <a:off x="4559802" y="359575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100 </a:t>
            </a:r>
            <a:r>
              <a:rPr lang="fr-FR" dirty="0" smtClean="0">
                <a:solidFill>
                  <a:srgbClr val="990000"/>
                </a:solidFill>
                <a:latin typeface="Symbol" pitchFamily="18" charset="2"/>
                <a:cs typeface="Arial" pitchFamily="34" charset="0"/>
              </a:rPr>
              <a:t>s</a:t>
            </a:r>
            <a:endParaRPr lang="fr-FR" dirty="0">
              <a:solidFill>
                <a:srgbClr val="990000"/>
              </a:solidFill>
              <a:latin typeface="Symbol" pitchFamily="18" charset="2"/>
              <a:cs typeface="Arial" pitchFamily="34" charset="0"/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 flipH="1" flipV="1">
            <a:off x="6201289" y="837487"/>
            <a:ext cx="0" cy="306672"/>
          </a:xfrm>
          <a:prstGeom prst="straightConnector1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12788426"/>
              </p:ext>
            </p:extLst>
          </p:nvPr>
        </p:nvGraphicFramePr>
        <p:xfrm>
          <a:off x="611559" y="289120"/>
          <a:ext cx="468770" cy="306209"/>
        </p:xfrm>
        <a:graphic>
          <a:graphicData uri="http://schemas.openxmlformats.org/presentationml/2006/ole">
            <p:oleObj spid="_x0000_s6255" name="Equation" r:id="rId6" imgW="330120" imgH="215640" progId="Equation.DSMT4">
              <p:embed/>
            </p:oleObj>
          </a:graphicData>
        </a:graphic>
      </p:graphicFrame>
      <p:sp>
        <p:nvSpPr>
          <p:cNvPr id="33" name="ZoneTexte 32"/>
          <p:cNvSpPr txBox="1"/>
          <p:nvPr/>
        </p:nvSpPr>
        <p:spPr>
          <a:xfrm>
            <a:off x="5933427" y="402551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22</a:t>
            </a:r>
            <a:r>
              <a:rPr lang="fr-FR" sz="2000" dirty="0" smtClean="0">
                <a:solidFill>
                  <a:srgbClr val="FF00FF"/>
                </a:solidFill>
                <a:latin typeface="Symbol" pitchFamily="18" charset="2"/>
                <a:cs typeface="Arial" pitchFamily="34" charset="0"/>
              </a:rPr>
              <a:t>s</a:t>
            </a:r>
            <a:endParaRPr lang="fr-FR" sz="2000" dirty="0">
              <a:solidFill>
                <a:srgbClr val="FF00FF"/>
              </a:solidFill>
              <a:latin typeface="Symbol" pitchFamily="18" charset="2"/>
              <a:cs typeface="Arial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502762" y="-500082"/>
            <a:ext cx="201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crosstalk</a:t>
            </a:r>
            <a:r>
              <a:rPr lang="fr-FR" dirty="0" smtClean="0"/>
              <a:t> correction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084168" y="1196752"/>
            <a:ext cx="208656" cy="302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3" name="Obje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85425139"/>
              </p:ext>
            </p:extLst>
          </p:nvPr>
        </p:nvGraphicFramePr>
        <p:xfrm>
          <a:off x="827584" y="-1351289"/>
          <a:ext cx="5905440" cy="838080"/>
        </p:xfrm>
        <a:graphic>
          <a:graphicData uri="http://schemas.openxmlformats.org/presentationml/2006/ole">
            <p:oleObj spid="_x0000_s6256" name="Equation" r:id="rId7" imgW="1968500" imgH="279400" progId="Equation.DSMT4">
              <p:embed/>
            </p:oleObj>
          </a:graphicData>
        </a:graphic>
      </p:graphicFrame>
      <p:pic>
        <p:nvPicPr>
          <p:cNvPr id="6248" name="Picture 10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943138" y="2658460"/>
            <a:ext cx="2952381" cy="41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3440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05388716"/>
              </p:ext>
            </p:extLst>
          </p:nvPr>
        </p:nvGraphicFramePr>
        <p:xfrm>
          <a:off x="221687" y="-531440"/>
          <a:ext cx="4038600" cy="419100"/>
        </p:xfrm>
        <a:graphic>
          <a:graphicData uri="http://schemas.openxmlformats.org/presentationml/2006/ole">
            <p:oleObj spid="_x0000_s7206" name="Equation" r:id="rId4" imgW="2692080" imgH="279360" progId="Equation.DSMT4">
              <p:embed/>
            </p:oleObj>
          </a:graphicData>
        </a:graphic>
      </p:graphicFrame>
      <p:grpSp>
        <p:nvGrpSpPr>
          <p:cNvPr id="32" name="Groupe 31"/>
          <p:cNvGrpSpPr/>
          <p:nvPr/>
        </p:nvGrpSpPr>
        <p:grpSpPr>
          <a:xfrm>
            <a:off x="-87313" y="-28575"/>
            <a:ext cx="8464551" cy="6562725"/>
            <a:chOff x="-87313" y="-28575"/>
            <a:chExt cx="8464551" cy="6562725"/>
          </a:xfrm>
        </p:grpSpPr>
        <p:graphicFrame>
          <p:nvGraphicFramePr>
            <p:cNvPr id="4" name="Obje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585397918"/>
                </p:ext>
              </p:extLst>
            </p:nvPr>
          </p:nvGraphicFramePr>
          <p:xfrm>
            <a:off x="-87313" y="-28575"/>
            <a:ext cx="8464551" cy="6562725"/>
          </p:xfrm>
          <a:graphic>
            <a:graphicData uri="http://schemas.openxmlformats.org/presentationml/2006/ole">
              <p:oleObj spid="_x0000_s7207" name="Graph" r:id="rId5" imgW="3774240" imgH="2926080" progId="Origin50.Graph">
                <p:embed/>
              </p:oleObj>
            </a:graphicData>
          </a:graphic>
        </p:graphicFrame>
        <p:grpSp>
          <p:nvGrpSpPr>
            <p:cNvPr id="6" name="Groupe 277"/>
            <p:cNvGrpSpPr/>
            <p:nvPr/>
          </p:nvGrpSpPr>
          <p:grpSpPr>
            <a:xfrm>
              <a:off x="2113393" y="1314928"/>
              <a:ext cx="1633251" cy="1360862"/>
              <a:chOff x="232825" y="3279729"/>
              <a:chExt cx="1633251" cy="1360862"/>
            </a:xfrm>
          </p:grpSpPr>
          <p:grpSp>
            <p:nvGrpSpPr>
              <p:cNvPr id="7" name="Groupe 270"/>
              <p:cNvGrpSpPr/>
              <p:nvPr/>
            </p:nvGrpSpPr>
            <p:grpSpPr>
              <a:xfrm>
                <a:off x="792468" y="3521163"/>
                <a:ext cx="792088" cy="864096"/>
                <a:chOff x="611560" y="3140968"/>
                <a:chExt cx="792088" cy="864096"/>
              </a:xfrm>
            </p:grpSpPr>
            <p:cxnSp>
              <p:nvCxnSpPr>
                <p:cNvPr id="17" name="Connecteur droit avec flèche 16"/>
                <p:cNvCxnSpPr/>
                <p:nvPr/>
              </p:nvCxnSpPr>
              <p:spPr>
                <a:xfrm flipV="1">
                  <a:off x="611560" y="3140968"/>
                  <a:ext cx="0" cy="86409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avec flèche 17"/>
                <p:cNvCxnSpPr/>
                <p:nvPr/>
              </p:nvCxnSpPr>
              <p:spPr>
                <a:xfrm>
                  <a:off x="611560" y="4005064"/>
                  <a:ext cx="79208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e 269"/>
              <p:cNvGrpSpPr/>
              <p:nvPr/>
            </p:nvGrpSpPr>
            <p:grpSpPr>
              <a:xfrm rot="19800000">
                <a:off x="523383" y="3393156"/>
                <a:ext cx="792088" cy="864096"/>
                <a:chOff x="763960" y="3293368"/>
                <a:chExt cx="792088" cy="864096"/>
              </a:xfrm>
            </p:grpSpPr>
            <p:cxnSp>
              <p:nvCxnSpPr>
                <p:cNvPr id="15" name="Connecteur droit avec flèche 14"/>
                <p:cNvCxnSpPr/>
                <p:nvPr/>
              </p:nvCxnSpPr>
              <p:spPr>
                <a:xfrm flipV="1">
                  <a:off x="763960" y="3293368"/>
                  <a:ext cx="0" cy="86409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avec flèche 15"/>
                <p:cNvCxnSpPr/>
                <p:nvPr/>
              </p:nvCxnSpPr>
              <p:spPr>
                <a:xfrm>
                  <a:off x="763960" y="4157464"/>
                  <a:ext cx="79208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ZoneTexte 8"/>
              <p:cNvSpPr txBox="1"/>
              <p:nvPr/>
            </p:nvSpPr>
            <p:spPr>
              <a:xfrm>
                <a:off x="1522712" y="4212725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X</a:t>
                </a:r>
                <a:r>
                  <a:rPr lang="fr-FR" baseline="30000" dirty="0" smtClean="0"/>
                  <a:t>I</a:t>
                </a:r>
                <a:endParaRPr lang="fr-FR" baseline="30000" dirty="0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774238" y="3279729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Y</a:t>
                </a:r>
                <a:r>
                  <a:rPr lang="fr-FR" baseline="30000" dirty="0"/>
                  <a:t>I</a:t>
                </a:r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1277829" y="3639295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X</a:t>
                </a:r>
                <a:r>
                  <a:rPr lang="fr-FR" baseline="30000" dirty="0" err="1" smtClean="0"/>
                  <a:t>II</a:t>
                </a:r>
                <a:r>
                  <a:rPr lang="fr-FR" baseline="-25000" dirty="0" err="1" smtClean="0">
                    <a:latin typeface="Symbol" pitchFamily="18" charset="2"/>
                  </a:rPr>
                  <a:t>j</a:t>
                </a:r>
                <a:endParaRPr lang="fr-FR" baseline="-25000" dirty="0">
                  <a:latin typeface="Symbol" pitchFamily="18" charset="2"/>
                </a:endParaRPr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232825" y="331718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Y</a:t>
                </a:r>
                <a:r>
                  <a:rPr lang="fr-FR" baseline="30000" dirty="0" err="1" smtClean="0"/>
                  <a:t>II</a:t>
                </a:r>
                <a:r>
                  <a:rPr lang="fr-FR" baseline="-25000" dirty="0" err="1" smtClean="0">
                    <a:latin typeface="Symbol" pitchFamily="18" charset="2"/>
                  </a:rPr>
                  <a:t>j</a:t>
                </a:r>
                <a:endParaRPr lang="fr-FR" baseline="-25000" dirty="0">
                  <a:latin typeface="Symbol" pitchFamily="18" charset="2"/>
                </a:endParaRPr>
              </a:p>
            </p:txBody>
          </p:sp>
          <p:sp>
            <p:nvSpPr>
              <p:cNvPr id="13" name="Arc 12"/>
              <p:cNvSpPr/>
              <p:nvPr/>
            </p:nvSpPr>
            <p:spPr>
              <a:xfrm>
                <a:off x="771734" y="4095349"/>
                <a:ext cx="485363" cy="545242"/>
              </a:xfrm>
              <a:prstGeom prst="arc">
                <a:avLst>
                  <a:gd name="adj1" fmla="val 1872395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ZoneTexte 13"/>
              <p:cNvSpPr txBox="1"/>
              <p:nvPr/>
            </p:nvSpPr>
            <p:spPr>
              <a:xfrm>
                <a:off x="1199249" y="4015907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latin typeface="Symbol" pitchFamily="18" charset="2"/>
                  </a:rPr>
                  <a:t>j</a:t>
                </a:r>
                <a:endParaRPr lang="fr-FR" baseline="-25000" dirty="0">
                  <a:latin typeface="Symbol" pitchFamily="18" charset="2"/>
                </a:endParaRPr>
              </a:p>
            </p:txBody>
          </p:sp>
        </p:grpSp>
        <p:sp>
          <p:nvSpPr>
            <p:cNvPr id="19" name="ZoneTexte 18"/>
            <p:cNvSpPr txBox="1"/>
            <p:nvPr/>
          </p:nvSpPr>
          <p:spPr>
            <a:xfrm>
              <a:off x="2411760" y="5576878"/>
              <a:ext cx="40886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rotation </a:t>
              </a:r>
              <a:r>
                <a:rPr lang="fr-FR" sz="2000" dirty="0" smtClean="0">
                  <a:latin typeface="Symbol" pitchFamily="18" charset="2"/>
                </a:rPr>
                <a:t>j</a:t>
              </a:r>
              <a:r>
                <a:rPr lang="fr-FR" sz="2000" dirty="0" smtClean="0"/>
                <a:t> of </a:t>
              </a:r>
              <a:r>
                <a:rPr lang="fr-FR" sz="2000" dirty="0" err="1" smtClean="0"/>
                <a:t>measurement</a:t>
              </a:r>
              <a:r>
                <a:rPr lang="fr-FR" sz="2000" dirty="0" smtClean="0"/>
                <a:t> basis II (°)</a:t>
              </a:r>
              <a:endParaRPr lang="fr-FR" sz="20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292824" y="467348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99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endParaRPr lang="fr-FR" dirty="0">
                <a:solidFill>
                  <a:srgbClr val="99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 rot="16200000">
              <a:off x="4685922" y="3595755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990000"/>
                  </a:solidFill>
                  <a:latin typeface="Arial" pitchFamily="34" charset="0"/>
                  <a:cs typeface="Arial" pitchFamily="34" charset="0"/>
                </a:rPr>
                <a:t>100 </a:t>
              </a:r>
              <a:r>
                <a:rPr lang="fr-FR" dirty="0" smtClean="0">
                  <a:solidFill>
                    <a:srgbClr val="990000"/>
                  </a:solidFill>
                  <a:latin typeface="Symbol" pitchFamily="18" charset="2"/>
                  <a:cs typeface="Arial" pitchFamily="34" charset="0"/>
                </a:rPr>
                <a:t>s</a:t>
              </a:r>
              <a:endParaRPr lang="fr-FR" dirty="0">
                <a:solidFill>
                  <a:srgbClr val="990000"/>
                </a:solidFill>
                <a:latin typeface="Symbol" pitchFamily="18" charset="2"/>
                <a:cs typeface="Arial" pitchFamily="34" charset="0"/>
              </a:endParaRPr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>
              <a:off x="6336856" y="742950"/>
              <a:ext cx="0" cy="415454"/>
            </a:xfrm>
            <a:prstGeom prst="straightConnector1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Obje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430913691"/>
                </p:ext>
              </p:extLst>
            </p:nvPr>
          </p:nvGraphicFramePr>
          <p:xfrm>
            <a:off x="611560" y="289120"/>
            <a:ext cx="460375" cy="300038"/>
          </p:xfrm>
          <a:graphic>
            <a:graphicData uri="http://schemas.openxmlformats.org/presentationml/2006/ole">
              <p:oleObj spid="_x0000_s7208" name="Equation" r:id="rId6" imgW="330120" imgH="215640" progId="Equation.DSMT4">
                <p:embed/>
              </p:oleObj>
            </a:graphicData>
          </a:graphic>
        </p:graphicFrame>
        <p:pic>
          <p:nvPicPr>
            <p:cNvPr id="6154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1328002" y="2713574"/>
              <a:ext cx="3775092" cy="392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ZoneTexte 32"/>
            <p:cNvSpPr txBox="1"/>
            <p:nvPr/>
          </p:nvSpPr>
          <p:spPr>
            <a:xfrm>
              <a:off x="5838176" y="785380"/>
              <a:ext cx="5357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FF"/>
                  </a:solidFill>
                  <a:latin typeface="Arial" pitchFamily="34" charset="0"/>
                  <a:cs typeface="Arial" pitchFamily="34" charset="0"/>
                </a:rPr>
                <a:t>28</a:t>
              </a:r>
              <a:r>
                <a:rPr lang="fr-FR" sz="1600" dirty="0" smtClean="0">
                  <a:solidFill>
                    <a:srgbClr val="FF00FF"/>
                  </a:solidFill>
                  <a:latin typeface="Symbol" pitchFamily="18" charset="2"/>
                  <a:cs typeface="Arial" pitchFamily="34" charset="0"/>
                </a:rPr>
                <a:t>s</a:t>
              </a:r>
              <a:endParaRPr lang="fr-FR" sz="1600" dirty="0">
                <a:solidFill>
                  <a:srgbClr val="FF00FF"/>
                </a:solidFill>
                <a:latin typeface="Symbol" pitchFamily="18" charset="2"/>
                <a:cs typeface="Arial" pitchFamily="34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502762" y="-500082"/>
            <a:ext cx="236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 </a:t>
            </a:r>
            <a:r>
              <a:rPr lang="fr-FR" dirty="0" err="1" smtClean="0"/>
              <a:t>crosstalk</a:t>
            </a:r>
            <a:r>
              <a:rPr lang="fr-FR" dirty="0" smtClean="0"/>
              <a:t> correction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05855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e 42"/>
          <p:cNvGrpSpPr/>
          <p:nvPr/>
        </p:nvGrpSpPr>
        <p:grpSpPr>
          <a:xfrm>
            <a:off x="179512" y="1412776"/>
            <a:ext cx="8472488" cy="4071937"/>
            <a:chOff x="359156" y="1338525"/>
            <a:chExt cx="8472488" cy="4071937"/>
          </a:xfrm>
        </p:grpSpPr>
        <p:graphicFrame>
          <p:nvGraphicFramePr>
            <p:cNvPr id="307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977670759"/>
                </p:ext>
              </p:extLst>
            </p:nvPr>
          </p:nvGraphicFramePr>
          <p:xfrm>
            <a:off x="359156" y="1338525"/>
            <a:ext cx="8472488" cy="4071937"/>
          </p:xfrm>
          <a:graphic>
            <a:graphicData uri="http://schemas.openxmlformats.org/presentationml/2006/ole">
              <p:oleObj spid="_x0000_s3114" name="Graph" r:id="rId4" imgW="5785920" imgH="2782080" progId="Origin50.Graph">
                <p:embed/>
              </p:oleObj>
            </a:graphicData>
          </a:graphic>
        </p:graphicFrame>
        <p:sp>
          <p:nvSpPr>
            <p:cNvPr id="20" name="ZoneTexte 19"/>
            <p:cNvSpPr txBox="1"/>
            <p:nvPr/>
          </p:nvSpPr>
          <p:spPr>
            <a:xfrm>
              <a:off x="899592" y="268148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1</a:t>
              </a:r>
              <a:endParaRPr lang="fr-FR" sz="1400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899592" y="213285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2</a:t>
              </a:r>
              <a:endParaRPr lang="fr-FR" sz="1400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864160" y="3769295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-1</a:t>
              </a:r>
              <a:endParaRPr lang="fr-FR" sz="1400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863016" y="4320528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-2</a:t>
              </a:r>
              <a:endParaRPr lang="fr-FR" sz="1400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898560" y="338328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45</a:t>
              </a:r>
              <a:endParaRPr lang="fr-FR" sz="1400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808376" y="338442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90</a:t>
              </a:r>
              <a:endParaRPr lang="fr-FR" sz="14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3663960" y="338442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135</a:t>
              </a:r>
              <a:endParaRPr lang="fr-FR" sz="1400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4555488" y="338442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180</a:t>
              </a:r>
              <a:endParaRPr lang="fr-FR" sz="14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5445872" y="338442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225</a:t>
              </a:r>
              <a:endParaRPr lang="fr-FR" sz="1400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346544" y="338442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270</a:t>
              </a:r>
              <a:endParaRPr lang="fr-FR" sz="14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7228928" y="338442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315</a:t>
              </a:r>
              <a:endParaRPr lang="fr-FR" sz="1400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8126680" y="338442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360</a:t>
              </a:r>
              <a:endParaRPr lang="fr-FR" sz="1400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916736" y="322980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0</a:t>
              </a:r>
              <a:endParaRPr lang="fr-FR" sz="1400" dirty="0"/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5652120" y="4149080"/>
            <a:ext cx="2475704" cy="1747937"/>
            <a:chOff x="899592" y="5065800"/>
            <a:chExt cx="2475704" cy="1747937"/>
          </a:xfrm>
        </p:grpSpPr>
        <p:sp>
          <p:nvSpPr>
            <p:cNvPr id="40" name="Rectangle 39"/>
            <p:cNvSpPr/>
            <p:nvPr/>
          </p:nvSpPr>
          <p:spPr>
            <a:xfrm>
              <a:off x="899592" y="5137808"/>
              <a:ext cx="2376264" cy="1656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aphicFrame>
          <p:nvGraphicFramePr>
            <p:cNvPr id="307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712589779"/>
                </p:ext>
              </p:extLst>
            </p:nvPr>
          </p:nvGraphicFramePr>
          <p:xfrm>
            <a:off x="1449658" y="5065800"/>
            <a:ext cx="1925638" cy="1422400"/>
          </p:xfrm>
          <a:graphic>
            <a:graphicData uri="http://schemas.openxmlformats.org/presentationml/2006/ole">
              <p:oleObj spid="_x0000_s3115" name="Graph" r:id="rId5" imgW="3490560" imgH="2580480" progId="Origin50.Graph">
                <p:embed/>
              </p:oleObj>
            </a:graphicData>
          </a:graphic>
        </p:graphicFrame>
        <p:sp>
          <p:nvSpPr>
            <p:cNvPr id="33" name="ZoneTexte 32"/>
            <p:cNvSpPr txBox="1"/>
            <p:nvPr/>
          </p:nvSpPr>
          <p:spPr>
            <a:xfrm>
              <a:off x="1907704" y="6505960"/>
              <a:ext cx="1030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Sample</a:t>
              </a:r>
              <a:r>
                <a:rPr lang="fr-FR" sz="1400" dirty="0" smtClean="0"/>
                <a:t> size</a:t>
              </a:r>
              <a:endParaRPr lang="fr-FR" sz="1400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899592" y="5561856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latin typeface="Symbol" pitchFamily="18" charset="2"/>
                </a:rPr>
                <a:t>s</a:t>
              </a:r>
              <a:endParaRPr lang="fr-FR" sz="1400" dirty="0">
                <a:latin typeface="Symbol" pitchFamily="18" charset="2"/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1763688" y="635394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10</a:t>
              </a:r>
              <a:r>
                <a:rPr lang="fr-FR" sz="1200" baseline="30000" dirty="0" smtClean="0"/>
                <a:t>5</a:t>
              </a:r>
              <a:endParaRPr lang="fr-FR" sz="1200" baseline="300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2627784" y="6353944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10</a:t>
              </a:r>
              <a:r>
                <a:rPr lang="fr-FR" sz="1200" baseline="30000" dirty="0" smtClean="0"/>
                <a:t>6</a:t>
              </a:r>
              <a:endParaRPr lang="fr-FR" sz="1200" baseline="300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1071040" y="5877320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2 10</a:t>
              </a:r>
              <a:r>
                <a:rPr lang="fr-FR" sz="1200" baseline="30000" dirty="0" smtClean="0"/>
                <a:t>-2</a:t>
              </a:r>
              <a:endParaRPr lang="fr-FR" sz="1200" baseline="300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1061896" y="5426984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4 10</a:t>
              </a:r>
              <a:r>
                <a:rPr lang="fr-FR" sz="1200" baseline="30000" dirty="0" smtClean="0"/>
                <a:t>-2</a:t>
              </a:r>
              <a:endParaRPr lang="fr-FR" sz="1200" baseline="300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1052752" y="5157240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6 10</a:t>
              </a:r>
              <a:r>
                <a:rPr lang="fr-FR" sz="1200" baseline="30000" dirty="0" smtClean="0"/>
                <a:t>-2</a:t>
              </a:r>
              <a:endParaRPr lang="fr-FR" sz="1200" baseline="30000" dirty="0"/>
            </a:p>
          </p:txBody>
        </p:sp>
      </p:grpSp>
      <p:cxnSp>
        <p:nvCxnSpPr>
          <p:cNvPr id="46" name="Connecteur droit 45"/>
          <p:cNvCxnSpPr/>
          <p:nvPr/>
        </p:nvCxnSpPr>
        <p:spPr>
          <a:xfrm rot="5400000">
            <a:off x="5724128" y="3140968"/>
            <a:ext cx="216024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e 43"/>
          <p:cNvGrpSpPr/>
          <p:nvPr/>
        </p:nvGrpSpPr>
        <p:grpSpPr>
          <a:xfrm>
            <a:off x="1691680" y="1700808"/>
            <a:ext cx="1729968" cy="1432870"/>
            <a:chOff x="1115616" y="5013176"/>
            <a:chExt cx="1729968" cy="1432870"/>
          </a:xfrm>
        </p:grpSpPr>
        <p:sp>
          <p:nvSpPr>
            <p:cNvPr id="4" name="Rectangle 3"/>
            <p:cNvSpPr/>
            <p:nvPr/>
          </p:nvSpPr>
          <p:spPr>
            <a:xfrm>
              <a:off x="1115616" y="5013176"/>
              <a:ext cx="1728192" cy="12888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" name="Groupe 277"/>
            <p:cNvGrpSpPr/>
            <p:nvPr/>
          </p:nvGrpSpPr>
          <p:grpSpPr>
            <a:xfrm>
              <a:off x="1115616" y="5013176"/>
              <a:ext cx="1729968" cy="1432870"/>
              <a:chOff x="232825" y="3207721"/>
              <a:chExt cx="1729968" cy="1432870"/>
            </a:xfrm>
          </p:grpSpPr>
          <p:grpSp>
            <p:nvGrpSpPr>
              <p:cNvPr id="6" name="Groupe 270"/>
              <p:cNvGrpSpPr/>
              <p:nvPr/>
            </p:nvGrpSpPr>
            <p:grpSpPr>
              <a:xfrm>
                <a:off x="792468" y="3521163"/>
                <a:ext cx="792088" cy="864096"/>
                <a:chOff x="611560" y="3140968"/>
                <a:chExt cx="792088" cy="864096"/>
              </a:xfrm>
            </p:grpSpPr>
            <p:cxnSp>
              <p:nvCxnSpPr>
                <p:cNvPr id="16" name="Connecteur droit avec flèche 15"/>
                <p:cNvCxnSpPr/>
                <p:nvPr/>
              </p:nvCxnSpPr>
              <p:spPr>
                <a:xfrm flipV="1">
                  <a:off x="611560" y="3140968"/>
                  <a:ext cx="0" cy="864096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avec flèche 16"/>
                <p:cNvCxnSpPr/>
                <p:nvPr/>
              </p:nvCxnSpPr>
              <p:spPr>
                <a:xfrm>
                  <a:off x="611560" y="4005064"/>
                  <a:ext cx="792088" cy="0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e 269"/>
              <p:cNvGrpSpPr/>
              <p:nvPr/>
            </p:nvGrpSpPr>
            <p:grpSpPr>
              <a:xfrm rot="19800000">
                <a:off x="523383" y="3393156"/>
                <a:ext cx="792088" cy="864096"/>
                <a:chOff x="763960" y="3293368"/>
                <a:chExt cx="792088" cy="864096"/>
              </a:xfrm>
            </p:grpSpPr>
            <p:cxnSp>
              <p:nvCxnSpPr>
                <p:cNvPr id="14" name="Connecteur droit avec flèche 13"/>
                <p:cNvCxnSpPr/>
                <p:nvPr/>
              </p:nvCxnSpPr>
              <p:spPr>
                <a:xfrm flipV="1">
                  <a:off x="763960" y="3293368"/>
                  <a:ext cx="0" cy="864096"/>
                </a:xfrm>
                <a:prstGeom prst="straightConnector1">
                  <a:avLst/>
                </a:prstGeom>
                <a:ln w="19050">
                  <a:solidFill>
                    <a:srgbClr val="FF00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avec flèche 14"/>
                <p:cNvCxnSpPr/>
                <p:nvPr/>
              </p:nvCxnSpPr>
              <p:spPr>
                <a:xfrm>
                  <a:off x="763960" y="4157464"/>
                  <a:ext cx="792088" cy="0"/>
                </a:xfrm>
                <a:prstGeom prst="straightConnector1">
                  <a:avLst/>
                </a:prstGeom>
                <a:ln w="19050">
                  <a:solidFill>
                    <a:srgbClr val="FF00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ZoneTexte 7"/>
              <p:cNvSpPr txBox="1"/>
              <p:nvPr/>
            </p:nvSpPr>
            <p:spPr>
              <a:xfrm>
                <a:off x="1568133" y="4212725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solidFill>
                      <a:srgbClr val="7030A0"/>
                    </a:solidFill>
                  </a:rPr>
                  <a:t>X</a:t>
                </a:r>
                <a:r>
                  <a:rPr lang="fr-FR" baseline="30000" dirty="0" smtClean="0">
                    <a:solidFill>
                      <a:srgbClr val="7030A0"/>
                    </a:solidFill>
                  </a:rPr>
                  <a:t>A</a:t>
                </a:r>
                <a:endParaRPr lang="fr-FR" baseline="30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655388" y="3207721"/>
                <a:ext cx="369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solidFill>
                      <a:srgbClr val="7030A0"/>
                    </a:solidFill>
                  </a:rPr>
                  <a:t>Y</a:t>
                </a:r>
                <a:r>
                  <a:rPr lang="fr-FR" baseline="30000" dirty="0" smtClean="0">
                    <a:solidFill>
                      <a:srgbClr val="7030A0"/>
                    </a:solidFill>
                  </a:rPr>
                  <a:t>A</a:t>
                </a:r>
                <a:endParaRPr lang="fr-FR" baseline="30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1456961" y="371177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>
                    <a:solidFill>
                      <a:srgbClr val="FF0066"/>
                    </a:solidFill>
                  </a:rPr>
                  <a:t>X</a:t>
                </a:r>
                <a:r>
                  <a:rPr lang="fr-FR" baseline="30000" dirty="0" err="1" smtClean="0">
                    <a:solidFill>
                      <a:srgbClr val="FF0066"/>
                    </a:solidFill>
                  </a:rPr>
                  <a:t>B</a:t>
                </a:r>
                <a:r>
                  <a:rPr lang="fr-FR" baseline="-25000" dirty="0" err="1" smtClean="0">
                    <a:solidFill>
                      <a:srgbClr val="FF0066"/>
                    </a:solidFill>
                    <a:latin typeface="Symbol" pitchFamily="18" charset="2"/>
                  </a:rPr>
                  <a:t>j</a:t>
                </a:r>
                <a:endParaRPr lang="fr-FR" baseline="-25000" dirty="0">
                  <a:solidFill>
                    <a:srgbClr val="FF0066"/>
                  </a:solidFill>
                  <a:latin typeface="Symbol" pitchFamily="18" charset="2"/>
                </a:endParaRPr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232825" y="3317182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>
                    <a:solidFill>
                      <a:srgbClr val="FF0066"/>
                    </a:solidFill>
                  </a:rPr>
                  <a:t>Y</a:t>
                </a:r>
                <a:r>
                  <a:rPr lang="fr-FR" baseline="30000" dirty="0" err="1" smtClean="0">
                    <a:solidFill>
                      <a:srgbClr val="FF0066"/>
                    </a:solidFill>
                  </a:rPr>
                  <a:t>B</a:t>
                </a:r>
                <a:r>
                  <a:rPr lang="fr-FR" baseline="-25000" dirty="0" err="1" smtClean="0">
                    <a:solidFill>
                      <a:srgbClr val="FF0066"/>
                    </a:solidFill>
                    <a:latin typeface="Symbol" pitchFamily="18" charset="2"/>
                  </a:rPr>
                  <a:t>j</a:t>
                </a:r>
                <a:endParaRPr lang="fr-FR" baseline="-25000" dirty="0">
                  <a:solidFill>
                    <a:srgbClr val="FF0066"/>
                  </a:solidFill>
                  <a:latin typeface="Symbol" pitchFamily="18" charset="2"/>
                </a:endParaRPr>
              </a:p>
            </p:txBody>
          </p:sp>
          <p:sp>
            <p:nvSpPr>
              <p:cNvPr id="12" name="Arc 11"/>
              <p:cNvSpPr/>
              <p:nvPr/>
            </p:nvSpPr>
            <p:spPr>
              <a:xfrm>
                <a:off x="771734" y="4095349"/>
                <a:ext cx="485363" cy="545242"/>
              </a:xfrm>
              <a:prstGeom prst="arc">
                <a:avLst>
                  <a:gd name="adj1" fmla="val 1872395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1199249" y="4015907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latin typeface="Symbol" pitchFamily="18" charset="2"/>
                  </a:rPr>
                  <a:t>j</a:t>
                </a:r>
                <a:endParaRPr lang="fr-FR" baseline="-25000" dirty="0">
                  <a:latin typeface="Symbol" pitchFamily="18" charset="2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11512124"/>
              </p:ext>
            </p:extLst>
          </p:nvPr>
        </p:nvGraphicFramePr>
        <p:xfrm>
          <a:off x="241300" y="331788"/>
          <a:ext cx="9105900" cy="6880225"/>
        </p:xfrm>
        <a:graphic>
          <a:graphicData uri="http://schemas.openxmlformats.org/presentationml/2006/ole">
            <p:oleObj spid="_x0000_s1121" name="Graph" r:id="rId3" imgW="4011840" imgH="3034080" progId="Origin50.Graph">
              <p:embed/>
            </p:oleObj>
          </a:graphicData>
        </a:graphic>
      </p:graphicFrame>
      <p:sp>
        <p:nvSpPr>
          <p:cNvPr id="263" name="ZoneTexte 262"/>
          <p:cNvSpPr txBox="1"/>
          <p:nvPr/>
        </p:nvSpPr>
        <p:spPr>
          <a:xfrm>
            <a:off x="2923118" y="33265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Violation of the CHSH Bell </a:t>
            </a:r>
            <a:r>
              <a:rPr lang="fr-FR" dirty="0" err="1" smtClean="0"/>
              <a:t>inequality</a:t>
            </a:r>
            <a:r>
              <a:rPr lang="fr-FR" dirty="0" smtClean="0"/>
              <a:t> (</a:t>
            </a:r>
            <a:r>
              <a:rPr lang="fr-FR" dirty="0" err="1" smtClean="0"/>
              <a:t>readout</a:t>
            </a:r>
            <a:r>
              <a:rPr lang="fr-FR" dirty="0" smtClean="0"/>
              <a:t> </a:t>
            </a:r>
            <a:r>
              <a:rPr lang="fr-FR" dirty="0" err="1" smtClean="0"/>
              <a:t>visibility</a:t>
            </a:r>
            <a:r>
              <a:rPr lang="fr-FR" dirty="0" smtClean="0"/>
              <a:t> </a:t>
            </a:r>
            <a:r>
              <a:rPr lang="fr-FR" dirty="0" err="1" smtClean="0"/>
              <a:t>corrected</a:t>
            </a:r>
            <a:r>
              <a:rPr lang="fr-FR" dirty="0" smtClean="0"/>
              <a:t>)</a:t>
            </a:r>
            <a:endParaRPr lang="fr-FR" dirty="0"/>
          </a:p>
        </p:txBody>
      </p:sp>
      <p:grpSp>
        <p:nvGrpSpPr>
          <p:cNvPr id="2" name="Groupe 277"/>
          <p:cNvGrpSpPr/>
          <p:nvPr/>
        </p:nvGrpSpPr>
        <p:grpSpPr>
          <a:xfrm>
            <a:off x="2699792" y="2852936"/>
            <a:ext cx="1729968" cy="1360862"/>
            <a:chOff x="232825" y="3279729"/>
            <a:chExt cx="1729968" cy="1360862"/>
          </a:xfrm>
        </p:grpSpPr>
        <p:grpSp>
          <p:nvGrpSpPr>
            <p:cNvPr id="3" name="Groupe 270"/>
            <p:cNvGrpSpPr/>
            <p:nvPr/>
          </p:nvGrpSpPr>
          <p:grpSpPr>
            <a:xfrm>
              <a:off x="792468" y="3521163"/>
              <a:ext cx="792088" cy="864096"/>
              <a:chOff x="611560" y="3140968"/>
              <a:chExt cx="792088" cy="864096"/>
            </a:xfrm>
          </p:grpSpPr>
          <p:cxnSp>
            <p:nvCxnSpPr>
              <p:cNvPr id="265" name="Connecteur droit avec flèche 264"/>
              <p:cNvCxnSpPr/>
              <p:nvPr/>
            </p:nvCxnSpPr>
            <p:spPr>
              <a:xfrm flipV="1">
                <a:off x="611560" y="3140968"/>
                <a:ext cx="0" cy="864096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necteur droit avec flèche 266"/>
              <p:cNvCxnSpPr/>
              <p:nvPr/>
            </p:nvCxnSpPr>
            <p:spPr>
              <a:xfrm>
                <a:off x="611560" y="4005064"/>
                <a:ext cx="792088" cy="0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e 269"/>
            <p:cNvGrpSpPr/>
            <p:nvPr/>
          </p:nvGrpSpPr>
          <p:grpSpPr>
            <a:xfrm rot="19800000">
              <a:off x="523383" y="3393156"/>
              <a:ext cx="792088" cy="864096"/>
              <a:chOff x="763960" y="3293368"/>
              <a:chExt cx="792088" cy="864096"/>
            </a:xfrm>
          </p:grpSpPr>
          <p:cxnSp>
            <p:nvCxnSpPr>
              <p:cNvPr id="268" name="Connecteur droit avec flèche 267"/>
              <p:cNvCxnSpPr/>
              <p:nvPr/>
            </p:nvCxnSpPr>
            <p:spPr>
              <a:xfrm flipV="1">
                <a:off x="763960" y="3293368"/>
                <a:ext cx="0" cy="864096"/>
              </a:xfrm>
              <a:prstGeom prst="straightConnector1">
                <a:avLst/>
              </a:prstGeom>
              <a:ln w="19050">
                <a:solidFill>
                  <a:srgbClr val="FF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necteur droit avec flèche 268"/>
              <p:cNvCxnSpPr/>
              <p:nvPr/>
            </p:nvCxnSpPr>
            <p:spPr>
              <a:xfrm>
                <a:off x="763960" y="4157464"/>
                <a:ext cx="792088" cy="0"/>
              </a:xfrm>
              <a:prstGeom prst="straightConnector1">
                <a:avLst/>
              </a:prstGeom>
              <a:ln w="19050">
                <a:solidFill>
                  <a:srgbClr val="FF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2" name="ZoneTexte 271"/>
            <p:cNvSpPr txBox="1"/>
            <p:nvPr/>
          </p:nvSpPr>
          <p:spPr>
            <a:xfrm>
              <a:off x="1568133" y="4212725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7030A0"/>
                  </a:solidFill>
                </a:rPr>
                <a:t>X</a:t>
              </a:r>
              <a:r>
                <a:rPr lang="fr-FR" baseline="30000" dirty="0" smtClean="0">
                  <a:solidFill>
                    <a:srgbClr val="7030A0"/>
                  </a:solidFill>
                </a:rPr>
                <a:t>A</a:t>
              </a:r>
              <a:endParaRPr lang="fr-FR" baseline="30000" dirty="0">
                <a:solidFill>
                  <a:srgbClr val="7030A0"/>
                </a:solidFill>
              </a:endParaRPr>
            </a:p>
          </p:txBody>
        </p:sp>
        <p:sp>
          <p:nvSpPr>
            <p:cNvPr id="273" name="ZoneTexte 272"/>
            <p:cNvSpPr txBox="1"/>
            <p:nvPr/>
          </p:nvSpPr>
          <p:spPr>
            <a:xfrm>
              <a:off x="829654" y="3279729"/>
              <a:ext cx="369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7030A0"/>
                  </a:solidFill>
                </a:rPr>
                <a:t>Y</a:t>
              </a:r>
              <a:r>
                <a:rPr lang="fr-FR" baseline="30000" dirty="0" smtClean="0">
                  <a:solidFill>
                    <a:srgbClr val="7030A0"/>
                  </a:solidFill>
                </a:rPr>
                <a:t>A</a:t>
              </a:r>
              <a:endParaRPr lang="fr-FR" baseline="30000" dirty="0">
                <a:solidFill>
                  <a:srgbClr val="7030A0"/>
                </a:solidFill>
              </a:endParaRPr>
            </a:p>
          </p:txBody>
        </p:sp>
        <p:sp>
          <p:nvSpPr>
            <p:cNvPr id="274" name="ZoneTexte 273"/>
            <p:cNvSpPr txBox="1"/>
            <p:nvPr/>
          </p:nvSpPr>
          <p:spPr>
            <a:xfrm>
              <a:off x="1277829" y="3583879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rgbClr val="FF0066"/>
                  </a:solidFill>
                </a:rPr>
                <a:t>X</a:t>
              </a:r>
              <a:r>
                <a:rPr lang="fr-FR" baseline="30000" dirty="0" err="1" smtClean="0">
                  <a:solidFill>
                    <a:srgbClr val="FF0066"/>
                  </a:solidFill>
                </a:rPr>
                <a:t>B</a:t>
              </a:r>
              <a:r>
                <a:rPr lang="fr-FR" baseline="-25000" dirty="0" err="1" smtClean="0">
                  <a:solidFill>
                    <a:srgbClr val="FF0066"/>
                  </a:solidFill>
                  <a:latin typeface="Symbol" pitchFamily="18" charset="2"/>
                </a:rPr>
                <a:t>j</a:t>
              </a:r>
              <a:endParaRPr lang="fr-FR" baseline="-25000" dirty="0">
                <a:solidFill>
                  <a:srgbClr val="FF0066"/>
                </a:solidFill>
                <a:latin typeface="Symbol" pitchFamily="18" charset="2"/>
              </a:endParaRPr>
            </a:p>
          </p:txBody>
        </p:sp>
        <p:sp>
          <p:nvSpPr>
            <p:cNvPr id="275" name="ZoneTexte 274"/>
            <p:cNvSpPr txBox="1"/>
            <p:nvPr/>
          </p:nvSpPr>
          <p:spPr>
            <a:xfrm>
              <a:off x="232825" y="3317182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rgbClr val="FF0066"/>
                  </a:solidFill>
                </a:rPr>
                <a:t>Y</a:t>
              </a:r>
              <a:r>
                <a:rPr lang="fr-FR" baseline="30000" dirty="0" err="1" smtClean="0">
                  <a:solidFill>
                    <a:srgbClr val="FF0066"/>
                  </a:solidFill>
                </a:rPr>
                <a:t>B</a:t>
              </a:r>
              <a:r>
                <a:rPr lang="fr-FR" baseline="-25000" dirty="0" err="1" smtClean="0">
                  <a:solidFill>
                    <a:srgbClr val="FF0066"/>
                  </a:solidFill>
                  <a:latin typeface="Symbol" pitchFamily="18" charset="2"/>
                </a:rPr>
                <a:t>j</a:t>
              </a:r>
              <a:endParaRPr lang="fr-FR" baseline="-25000" dirty="0">
                <a:solidFill>
                  <a:srgbClr val="FF0066"/>
                </a:solidFill>
                <a:latin typeface="Symbol" pitchFamily="18" charset="2"/>
              </a:endParaRPr>
            </a:p>
          </p:txBody>
        </p:sp>
        <p:sp>
          <p:nvSpPr>
            <p:cNvPr id="276" name="Arc 275"/>
            <p:cNvSpPr/>
            <p:nvPr/>
          </p:nvSpPr>
          <p:spPr>
            <a:xfrm>
              <a:off x="771734" y="4095349"/>
              <a:ext cx="485363" cy="545242"/>
            </a:xfrm>
            <a:prstGeom prst="arc">
              <a:avLst>
                <a:gd name="adj1" fmla="val 18723957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7" name="ZoneTexte 276"/>
            <p:cNvSpPr txBox="1"/>
            <p:nvPr/>
          </p:nvSpPr>
          <p:spPr>
            <a:xfrm>
              <a:off x="1199249" y="4015907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ymbol" pitchFamily="18" charset="2"/>
                </a:rPr>
                <a:t>j</a:t>
              </a:r>
              <a:endParaRPr lang="fr-FR" baseline="-25000" dirty="0">
                <a:latin typeface="Symbol" pitchFamily="18" charset="2"/>
              </a:endParaRPr>
            </a:p>
          </p:txBody>
        </p:sp>
      </p:grpSp>
      <p:grpSp>
        <p:nvGrpSpPr>
          <p:cNvPr id="5" name="Groupe 20"/>
          <p:cNvGrpSpPr/>
          <p:nvPr/>
        </p:nvGrpSpPr>
        <p:grpSpPr>
          <a:xfrm>
            <a:off x="5508104" y="3242793"/>
            <a:ext cx="2912284" cy="1322920"/>
            <a:chOff x="5724128" y="3242793"/>
            <a:chExt cx="2912284" cy="1322920"/>
          </a:xfrm>
        </p:grpSpPr>
        <p:cxnSp>
          <p:nvCxnSpPr>
            <p:cNvPr id="283" name="Connecteur droit avec flèche 282"/>
            <p:cNvCxnSpPr/>
            <p:nvPr/>
          </p:nvCxnSpPr>
          <p:spPr>
            <a:xfrm flipH="1">
              <a:off x="5724128" y="3429000"/>
              <a:ext cx="288032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ZoneTexte 285"/>
            <p:cNvSpPr txBox="1"/>
            <p:nvPr/>
          </p:nvSpPr>
          <p:spPr>
            <a:xfrm>
              <a:off x="6043195" y="3242793"/>
              <a:ext cx="227322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Master </a:t>
              </a:r>
              <a:r>
                <a:rPr lang="fr-FR" sz="1400" dirty="0" err="1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equation</a:t>
              </a:r>
              <a:endPara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fr-FR" sz="14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  </a:t>
              </a:r>
            </a:p>
            <a:p>
              <a:r>
                <a:rPr lang="fr-FR" sz="14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 7.5%              (relaxation)</a:t>
              </a:r>
            </a:p>
            <a:p>
              <a:endPara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fr-FR" sz="14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+ 92.5%</a:t>
              </a:r>
              <a:endParaRPr lang="fr-FR" sz="1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8199" name="Object 7"/>
            <p:cNvGraphicFramePr>
              <a:graphicFrameLocks noChangeAspect="1"/>
            </p:cNvGraphicFramePr>
            <p:nvPr/>
          </p:nvGraphicFramePr>
          <p:xfrm>
            <a:off x="6856378" y="3942995"/>
            <a:ext cx="1780034" cy="622718"/>
          </p:xfrm>
          <a:graphic>
            <a:graphicData uri="http://schemas.openxmlformats.org/presentationml/2006/ole">
              <p:oleObj spid="_x0000_s1122" name="Equation" r:id="rId4" imgW="1269449" imgH="444307" progId="Equation.DSMT4">
                <p:embed/>
              </p:oleObj>
            </a:graphicData>
          </a:graphic>
        </p:graphicFrame>
        <p:graphicFrame>
          <p:nvGraphicFramePr>
            <p:cNvPr id="20" name="Object 7"/>
            <p:cNvGraphicFramePr>
              <a:graphicFrameLocks noChangeAspect="1"/>
            </p:cNvGraphicFramePr>
            <p:nvPr/>
          </p:nvGraphicFramePr>
          <p:xfrm>
            <a:off x="6660232" y="3694719"/>
            <a:ext cx="515937" cy="285750"/>
          </p:xfrm>
          <a:graphic>
            <a:graphicData uri="http://schemas.openxmlformats.org/presentationml/2006/ole">
              <p:oleObj spid="_x0000_s1123" name="Equation" r:id="rId5" imgW="368140" imgH="203112" progId="Equation.DSMT4">
                <p:embed/>
              </p:oleObj>
            </a:graphicData>
          </a:graphic>
        </p:graphicFrame>
      </p:grpSp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1043608" y="1154066"/>
          <a:ext cx="374080" cy="255599"/>
        </p:xfrm>
        <a:graphic>
          <a:graphicData uri="http://schemas.openxmlformats.org/presentationml/2006/ole">
            <p:oleObj spid="_x0000_s1124" name="Equation" r:id="rId6" imgW="317087" imgH="215619" progId="Equation.DSMT4">
              <p:embed/>
            </p:oleObj>
          </a:graphicData>
        </a:graphic>
      </p:graphicFrame>
      <p:graphicFrame>
        <p:nvGraphicFramePr>
          <p:cNvPr id="8202" name="Object 7"/>
          <p:cNvGraphicFramePr>
            <a:graphicFrameLocks noChangeAspect="1"/>
          </p:cNvGraphicFramePr>
          <p:nvPr/>
        </p:nvGraphicFramePr>
        <p:xfrm>
          <a:off x="924223" y="5876925"/>
          <a:ext cx="479425" cy="255588"/>
        </p:xfrm>
        <a:graphic>
          <a:graphicData uri="http://schemas.openxmlformats.org/presentationml/2006/ole">
            <p:oleObj spid="_x0000_s1125" name="Equation" r:id="rId7" imgW="406048" imgH="215713" progId="Equation.DSMT4">
              <p:embed/>
            </p:oleObj>
          </a:graphicData>
        </a:graphic>
      </p:graphicFrame>
      <p:cxnSp>
        <p:nvCxnSpPr>
          <p:cNvPr id="25" name="Connecteur droit avec flèche 24"/>
          <p:cNvCxnSpPr/>
          <p:nvPr/>
        </p:nvCxnSpPr>
        <p:spPr>
          <a:xfrm rot="5400000">
            <a:off x="6902721" y="1742909"/>
            <a:ext cx="46563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599664" y="160446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15</a:t>
            </a:r>
            <a:r>
              <a:rPr lang="fr-FR" dirty="0" smtClean="0">
                <a:solidFill>
                  <a:srgbClr val="FF0000"/>
                </a:solidFill>
                <a:latin typeface="Symbol" pitchFamily="18" charset="2"/>
              </a:rPr>
              <a:t>s</a:t>
            </a:r>
            <a:endParaRPr lang="fr-FR" dirty="0">
              <a:solidFill>
                <a:srgbClr val="FF0000"/>
              </a:solidFill>
              <a:latin typeface="Symbol" pitchFamily="18" charset="2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660848" y="154507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±</a:t>
            </a:r>
            <a:r>
              <a:rPr lang="fr-FR" dirty="0" smtClean="0">
                <a:solidFill>
                  <a:srgbClr val="FF0000"/>
                </a:solidFill>
                <a:latin typeface="Symbol" pitchFamily="18" charset="2"/>
              </a:rPr>
              <a:t>s</a:t>
            </a:r>
            <a:endParaRPr lang="fr-FR" dirty="0">
              <a:solidFill>
                <a:srgbClr val="FF0000"/>
              </a:solidFill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544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608138" y="2138363"/>
          <a:ext cx="4308475" cy="3076575"/>
        </p:xfrm>
        <a:graphic>
          <a:graphicData uri="http://schemas.openxmlformats.org/presentationml/2006/ole">
            <p:oleObj spid="_x0000_s5136" name="Graph" r:id="rId3" imgW="4308653" imgH="3077261" progId="Origin50.Graph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/>
          <p:cNvGrpSpPr/>
          <p:nvPr/>
        </p:nvGrpSpPr>
        <p:grpSpPr>
          <a:xfrm>
            <a:off x="2843808" y="2708920"/>
            <a:ext cx="1872208" cy="1512168"/>
            <a:chOff x="2843808" y="2708920"/>
            <a:chExt cx="1872208" cy="1512168"/>
          </a:xfrm>
        </p:grpSpPr>
        <p:sp>
          <p:nvSpPr>
            <p:cNvPr id="4" name="Rectangle 3"/>
            <p:cNvSpPr/>
            <p:nvPr/>
          </p:nvSpPr>
          <p:spPr>
            <a:xfrm>
              <a:off x="2843808" y="2708920"/>
              <a:ext cx="1872208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" name="Groupe 277"/>
            <p:cNvGrpSpPr/>
            <p:nvPr/>
          </p:nvGrpSpPr>
          <p:grpSpPr>
            <a:xfrm>
              <a:off x="2915816" y="2788218"/>
              <a:ext cx="1729968" cy="1360862"/>
              <a:chOff x="232825" y="3279729"/>
              <a:chExt cx="1729968" cy="1360862"/>
            </a:xfrm>
          </p:grpSpPr>
          <p:grpSp>
            <p:nvGrpSpPr>
              <p:cNvPr id="6" name="Groupe 270"/>
              <p:cNvGrpSpPr/>
              <p:nvPr/>
            </p:nvGrpSpPr>
            <p:grpSpPr>
              <a:xfrm>
                <a:off x="792468" y="3521163"/>
                <a:ext cx="792088" cy="864096"/>
                <a:chOff x="611560" y="3140968"/>
                <a:chExt cx="792088" cy="864096"/>
              </a:xfrm>
            </p:grpSpPr>
            <p:cxnSp>
              <p:nvCxnSpPr>
                <p:cNvPr id="16" name="Connecteur droit avec flèche 15"/>
                <p:cNvCxnSpPr/>
                <p:nvPr/>
              </p:nvCxnSpPr>
              <p:spPr>
                <a:xfrm flipV="1">
                  <a:off x="611560" y="3140968"/>
                  <a:ext cx="0" cy="864096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avec flèche 16"/>
                <p:cNvCxnSpPr/>
                <p:nvPr/>
              </p:nvCxnSpPr>
              <p:spPr>
                <a:xfrm>
                  <a:off x="611560" y="4005064"/>
                  <a:ext cx="792088" cy="0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e 269"/>
              <p:cNvGrpSpPr/>
              <p:nvPr/>
            </p:nvGrpSpPr>
            <p:grpSpPr>
              <a:xfrm rot="19800000">
                <a:off x="523383" y="3393156"/>
                <a:ext cx="792088" cy="864096"/>
                <a:chOff x="763960" y="3293368"/>
                <a:chExt cx="792088" cy="864096"/>
              </a:xfrm>
            </p:grpSpPr>
            <p:cxnSp>
              <p:nvCxnSpPr>
                <p:cNvPr id="14" name="Connecteur droit avec flèche 13"/>
                <p:cNvCxnSpPr/>
                <p:nvPr/>
              </p:nvCxnSpPr>
              <p:spPr>
                <a:xfrm flipV="1">
                  <a:off x="763960" y="3293368"/>
                  <a:ext cx="0" cy="864096"/>
                </a:xfrm>
                <a:prstGeom prst="straightConnector1">
                  <a:avLst/>
                </a:prstGeom>
                <a:ln w="19050">
                  <a:solidFill>
                    <a:srgbClr val="FF00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avec flèche 14"/>
                <p:cNvCxnSpPr/>
                <p:nvPr/>
              </p:nvCxnSpPr>
              <p:spPr>
                <a:xfrm>
                  <a:off x="763960" y="4157464"/>
                  <a:ext cx="792088" cy="0"/>
                </a:xfrm>
                <a:prstGeom prst="straightConnector1">
                  <a:avLst/>
                </a:prstGeom>
                <a:ln w="19050">
                  <a:solidFill>
                    <a:srgbClr val="FF00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ZoneTexte 7"/>
              <p:cNvSpPr txBox="1"/>
              <p:nvPr/>
            </p:nvSpPr>
            <p:spPr>
              <a:xfrm>
                <a:off x="1568133" y="4212725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solidFill>
                      <a:srgbClr val="7030A0"/>
                    </a:solidFill>
                  </a:rPr>
                  <a:t>X</a:t>
                </a:r>
                <a:r>
                  <a:rPr lang="fr-FR" baseline="30000" dirty="0" smtClean="0">
                    <a:solidFill>
                      <a:srgbClr val="7030A0"/>
                    </a:solidFill>
                  </a:rPr>
                  <a:t>A</a:t>
                </a:r>
                <a:endParaRPr lang="fr-FR" baseline="30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829654" y="3279729"/>
                <a:ext cx="369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solidFill>
                      <a:srgbClr val="7030A0"/>
                    </a:solidFill>
                  </a:rPr>
                  <a:t>Y</a:t>
                </a:r>
                <a:r>
                  <a:rPr lang="fr-FR" baseline="30000" dirty="0" smtClean="0">
                    <a:solidFill>
                      <a:srgbClr val="7030A0"/>
                    </a:solidFill>
                  </a:rPr>
                  <a:t>A</a:t>
                </a:r>
                <a:endParaRPr lang="fr-FR" baseline="30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1277829" y="3583879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>
                    <a:solidFill>
                      <a:srgbClr val="FF0066"/>
                    </a:solidFill>
                  </a:rPr>
                  <a:t>X</a:t>
                </a:r>
                <a:r>
                  <a:rPr lang="fr-FR" baseline="30000" dirty="0" err="1" smtClean="0">
                    <a:solidFill>
                      <a:srgbClr val="FF0066"/>
                    </a:solidFill>
                  </a:rPr>
                  <a:t>B</a:t>
                </a:r>
                <a:r>
                  <a:rPr lang="fr-FR" baseline="-25000" dirty="0" err="1" smtClean="0">
                    <a:solidFill>
                      <a:srgbClr val="FF0066"/>
                    </a:solidFill>
                    <a:latin typeface="Symbol" pitchFamily="18" charset="2"/>
                  </a:rPr>
                  <a:t>j</a:t>
                </a:r>
                <a:endParaRPr lang="fr-FR" baseline="-25000" dirty="0">
                  <a:solidFill>
                    <a:srgbClr val="FF0066"/>
                  </a:solidFill>
                  <a:latin typeface="Symbol" pitchFamily="18" charset="2"/>
                </a:endParaRPr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232825" y="3317182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>
                    <a:solidFill>
                      <a:srgbClr val="FF0066"/>
                    </a:solidFill>
                  </a:rPr>
                  <a:t>Y</a:t>
                </a:r>
                <a:r>
                  <a:rPr lang="fr-FR" baseline="30000" dirty="0" err="1" smtClean="0">
                    <a:solidFill>
                      <a:srgbClr val="FF0066"/>
                    </a:solidFill>
                  </a:rPr>
                  <a:t>B</a:t>
                </a:r>
                <a:r>
                  <a:rPr lang="fr-FR" baseline="-25000" dirty="0" err="1" smtClean="0">
                    <a:solidFill>
                      <a:srgbClr val="FF0066"/>
                    </a:solidFill>
                    <a:latin typeface="Symbol" pitchFamily="18" charset="2"/>
                  </a:rPr>
                  <a:t>j</a:t>
                </a:r>
                <a:endParaRPr lang="fr-FR" baseline="-25000" dirty="0">
                  <a:solidFill>
                    <a:srgbClr val="FF0066"/>
                  </a:solidFill>
                  <a:latin typeface="Symbol" pitchFamily="18" charset="2"/>
                </a:endParaRPr>
              </a:p>
            </p:txBody>
          </p:sp>
          <p:sp>
            <p:nvSpPr>
              <p:cNvPr id="12" name="Arc 11"/>
              <p:cNvSpPr/>
              <p:nvPr/>
            </p:nvSpPr>
            <p:spPr>
              <a:xfrm>
                <a:off x="771734" y="4095349"/>
                <a:ext cx="485363" cy="545242"/>
              </a:xfrm>
              <a:prstGeom prst="arc">
                <a:avLst>
                  <a:gd name="adj1" fmla="val 1872395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1199249" y="4015907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latin typeface="Symbol" pitchFamily="18" charset="2"/>
                  </a:rPr>
                  <a:t>j</a:t>
                </a:r>
                <a:endParaRPr lang="fr-FR" baseline="-25000" dirty="0">
                  <a:latin typeface="Symbol" pitchFamily="18" charset="2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25100</TotalTime>
  <Words>108</Words>
  <Application>Microsoft Office PowerPoint</Application>
  <PresentationFormat>Affichage à l'écran (4:3)</PresentationFormat>
  <Paragraphs>66</Paragraphs>
  <Slides>6</Slides>
  <Notes>3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Thème Office</vt:lpstr>
      <vt:lpstr>Graph</vt:lpstr>
      <vt:lpstr>Equation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Company>cea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rlauro</dc:creator>
  <cp:lastModifiedBy>adewes</cp:lastModifiedBy>
  <cp:revision>1178</cp:revision>
  <cp:lastPrinted>2011-09-20T15:48:49Z</cp:lastPrinted>
  <dcterms:created xsi:type="dcterms:W3CDTF">2011-04-28T16:24:59Z</dcterms:created>
  <dcterms:modified xsi:type="dcterms:W3CDTF">2012-01-17T14:09:37Z</dcterms:modified>
</cp:coreProperties>
</file>