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9" r:id="rId3"/>
    <p:sldId id="256" r:id="rId4"/>
    <p:sldId id="257" r:id="rId5"/>
  </p:sldIdLst>
  <p:sldSz cx="6858000" cy="9144000" type="screen4x3"/>
  <p:notesSz cx="10234613" cy="146637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tion par défaut" id="{917536C1-88CD-4757-BFA0-DC360849802F}">
          <p14:sldIdLst>
            <p14:sldId id="260"/>
            <p14:sldId id="259"/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86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8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8" cy="733187"/>
          </a:xfrm>
          <a:prstGeom prst="rect">
            <a:avLst/>
          </a:prstGeom>
        </p:spPr>
        <p:txBody>
          <a:bodyPr vert="horz" lIns="142263" tIns="71131" rIns="142263" bIns="71131" rtlCol="0"/>
          <a:lstStyle>
            <a:lvl1pPr algn="l">
              <a:defRPr sz="19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97247" y="1"/>
            <a:ext cx="4434998" cy="733187"/>
          </a:xfrm>
          <a:prstGeom prst="rect">
            <a:avLst/>
          </a:prstGeom>
        </p:spPr>
        <p:txBody>
          <a:bodyPr vert="horz" lIns="142263" tIns="71131" rIns="142263" bIns="71131" rtlCol="0"/>
          <a:lstStyle>
            <a:lvl1pPr algn="r">
              <a:defRPr sz="1900"/>
            </a:lvl1pPr>
          </a:lstStyle>
          <a:p>
            <a:fld id="{CFF99711-AAB6-4378-8272-F59DACAA32E5}" type="datetimeFigureOut">
              <a:rPr lang="fr-FR" smtClean="0"/>
              <a:pPr/>
              <a:t>15/09/2011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55938" y="1100138"/>
            <a:ext cx="4122737" cy="5497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2263" tIns="71131" rIns="142263" bIns="71131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023462" y="6965275"/>
            <a:ext cx="8187690" cy="6598682"/>
          </a:xfrm>
          <a:prstGeom prst="rect">
            <a:avLst/>
          </a:prstGeom>
        </p:spPr>
        <p:txBody>
          <a:bodyPr vert="horz" lIns="142263" tIns="71131" rIns="142263" bIns="71131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13928007"/>
            <a:ext cx="4434998" cy="733187"/>
          </a:xfrm>
          <a:prstGeom prst="rect">
            <a:avLst/>
          </a:prstGeom>
        </p:spPr>
        <p:txBody>
          <a:bodyPr vert="horz" lIns="142263" tIns="71131" rIns="142263" bIns="71131" rtlCol="0" anchor="b"/>
          <a:lstStyle>
            <a:lvl1pPr algn="l">
              <a:defRPr sz="1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97247" y="13928007"/>
            <a:ext cx="4434998" cy="733187"/>
          </a:xfrm>
          <a:prstGeom prst="rect">
            <a:avLst/>
          </a:prstGeom>
        </p:spPr>
        <p:txBody>
          <a:bodyPr vert="horz" lIns="142263" tIns="71131" rIns="142263" bIns="71131" rtlCol="0" anchor="b"/>
          <a:lstStyle>
            <a:lvl1pPr algn="r">
              <a:defRPr sz="1900"/>
            </a:lvl1pPr>
          </a:lstStyle>
          <a:p>
            <a:fld id="{4B3BA187-D483-43C4-A226-7837CA91CAD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02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Obje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15378673"/>
              </p:ext>
            </p:extLst>
          </p:nvPr>
        </p:nvGraphicFramePr>
        <p:xfrm>
          <a:off x="0" y="-2998800"/>
          <a:ext cx="6903360" cy="12015360"/>
        </p:xfrm>
        <a:graphic>
          <a:graphicData uri="http://schemas.openxmlformats.org/presentationml/2006/ole">
            <p:oleObj spid="_x0000_s7228" name="Graph" r:id="rId3" imgW="3451680" imgH="6007680" progId="">
              <p:embed/>
            </p:oleObj>
          </a:graphicData>
        </a:graphic>
      </p:graphicFrame>
      <p:sp>
        <p:nvSpPr>
          <p:cNvPr id="26" name="ZoneTexte 25"/>
          <p:cNvSpPr txBox="1"/>
          <p:nvPr/>
        </p:nvSpPr>
        <p:spPr>
          <a:xfrm>
            <a:off x="1141751" y="7555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b)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240632" y="350117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28600" y="5638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</a:t>
            </a:r>
            <a:r>
              <a:rPr lang="fr-FR" dirty="0" smtClean="0"/>
              <a:t>)</a:t>
            </a:r>
            <a:endParaRPr lang="fr-FR" dirty="0"/>
          </a:p>
        </p:txBody>
      </p:sp>
      <p:grpSp>
        <p:nvGrpSpPr>
          <p:cNvPr id="68" name="Groupe 67"/>
          <p:cNvGrpSpPr/>
          <p:nvPr/>
        </p:nvGrpSpPr>
        <p:grpSpPr>
          <a:xfrm>
            <a:off x="412189" y="3851920"/>
            <a:ext cx="2713016" cy="1415024"/>
            <a:chOff x="412189" y="3851920"/>
            <a:chExt cx="2546927" cy="1328397"/>
          </a:xfrm>
        </p:grpSpPr>
        <p:graphicFrame>
          <p:nvGraphicFramePr>
            <p:cNvPr id="5" name="Obje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68931867"/>
                </p:ext>
              </p:extLst>
            </p:nvPr>
          </p:nvGraphicFramePr>
          <p:xfrm>
            <a:off x="602391" y="4051833"/>
            <a:ext cx="1162253" cy="1128484"/>
          </p:xfrm>
          <a:graphic>
            <a:graphicData uri="http://schemas.openxmlformats.org/presentationml/2006/ole">
              <p:oleObj spid="_x0000_s7229" name="Equation" r:id="rId4" imgW="469900" imgH="457200" progId="Equation.DSMT4">
                <p:embed/>
              </p:oleObj>
            </a:graphicData>
          </a:graphic>
        </p:graphicFrame>
        <p:graphicFrame>
          <p:nvGraphicFramePr>
            <p:cNvPr id="6" name="Obje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458597125"/>
                </p:ext>
              </p:extLst>
            </p:nvPr>
          </p:nvGraphicFramePr>
          <p:xfrm>
            <a:off x="1796863" y="4051833"/>
            <a:ext cx="1162253" cy="1128484"/>
          </p:xfrm>
          <a:graphic>
            <a:graphicData uri="http://schemas.openxmlformats.org/presentationml/2006/ole">
              <p:oleObj spid="_x0000_s7230" name="Equation" r:id="rId5" imgW="469900" imgH="457200" progId="Equation.DSMT4">
                <p:embed/>
              </p:oleObj>
            </a:graphicData>
          </a:graphic>
        </p:graphicFrame>
        <p:grpSp>
          <p:nvGrpSpPr>
            <p:cNvPr id="7" name="Groupe 6"/>
            <p:cNvGrpSpPr/>
            <p:nvPr/>
          </p:nvGrpSpPr>
          <p:grpSpPr>
            <a:xfrm>
              <a:off x="797732" y="4192084"/>
              <a:ext cx="307777" cy="777027"/>
              <a:chOff x="4200406" y="4159831"/>
              <a:chExt cx="307777" cy="777027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220150" y="4216858"/>
                <a:ext cx="288032" cy="720000"/>
                <a:chOff x="3959182" y="4139952"/>
                <a:chExt cx="288032" cy="7200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3959182" y="4139952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959182" y="4716016"/>
                  <a:ext cx="288032" cy="136800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9" name="ZoneTexte 8"/>
              <p:cNvSpPr txBox="1"/>
              <p:nvPr/>
            </p:nvSpPr>
            <p:spPr>
              <a:xfrm rot="16200000">
                <a:off x="4082425" y="427781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81%</a:t>
                </a:r>
                <a:endParaRPr lang="fr-F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oupe 11"/>
            <p:cNvGrpSpPr/>
            <p:nvPr/>
          </p:nvGrpSpPr>
          <p:grpSpPr>
            <a:xfrm>
              <a:off x="1224226" y="4249109"/>
              <a:ext cx="307777" cy="775520"/>
              <a:chOff x="4626900" y="4216858"/>
              <a:chExt cx="307777" cy="775520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4640111" y="4216858"/>
                <a:ext cx="288032" cy="723600"/>
                <a:chOff x="4379143" y="4139952"/>
                <a:chExt cx="288032" cy="7236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379143" y="4139952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379143" y="4197552"/>
                  <a:ext cx="288032" cy="666000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4" name="ZoneTexte 13"/>
              <p:cNvSpPr txBox="1"/>
              <p:nvPr/>
            </p:nvSpPr>
            <p:spPr>
              <a:xfrm rot="16200000">
                <a:off x="4508919" y="4566620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93%</a:t>
                </a:r>
                <a:endParaRPr lang="fr-F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e 16"/>
            <p:cNvGrpSpPr/>
            <p:nvPr/>
          </p:nvGrpSpPr>
          <p:grpSpPr>
            <a:xfrm>
              <a:off x="1973010" y="4188294"/>
              <a:ext cx="307777" cy="780816"/>
              <a:chOff x="5375684" y="4156042"/>
              <a:chExt cx="307777" cy="780816"/>
            </a:xfrm>
          </p:grpSpPr>
          <p:grpSp>
            <p:nvGrpSpPr>
              <p:cNvPr id="18" name="Groupe 17"/>
              <p:cNvGrpSpPr/>
              <p:nvPr/>
            </p:nvGrpSpPr>
            <p:grpSpPr>
              <a:xfrm>
                <a:off x="5395428" y="4216858"/>
                <a:ext cx="288032" cy="720000"/>
                <a:chOff x="3959182" y="4139952"/>
                <a:chExt cx="288032" cy="7200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3959182" y="4139952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959182" y="4716016"/>
                  <a:ext cx="288032" cy="136800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9" name="ZoneTexte 18"/>
              <p:cNvSpPr txBox="1"/>
              <p:nvPr/>
            </p:nvSpPr>
            <p:spPr>
              <a:xfrm rot="16200000">
                <a:off x="5257703" y="427402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81</a:t>
                </a:r>
                <a:r>
                  <a:rPr lang="fr-FR" sz="14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%</a:t>
                </a:r>
                <a:endParaRPr lang="fr-F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2" name="Groupe 21"/>
            <p:cNvGrpSpPr/>
            <p:nvPr/>
          </p:nvGrpSpPr>
          <p:grpSpPr>
            <a:xfrm>
              <a:off x="2409442" y="4249109"/>
              <a:ext cx="307777" cy="785459"/>
              <a:chOff x="5812117" y="4216858"/>
              <a:chExt cx="307777" cy="785459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815389" y="4216858"/>
                <a:ext cx="288032" cy="72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815389" y="4298440"/>
                <a:ext cx="288032" cy="633600"/>
              </a:xfrm>
              <a:prstGeom prst="rect">
                <a:avLst/>
              </a:prstGeom>
              <a:solidFill>
                <a:srgbClr val="33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 rot="16200000">
                <a:off x="5694136" y="457655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88</a:t>
                </a:r>
                <a:r>
                  <a:rPr lang="fr-FR" sz="14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%</a:t>
                </a:r>
                <a:endParaRPr lang="fr-F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" name="ZoneTexte 28"/>
            <p:cNvSpPr txBox="1"/>
            <p:nvPr/>
          </p:nvSpPr>
          <p:spPr>
            <a:xfrm>
              <a:off x="1138698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|0&gt;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43064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|1&gt;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2313716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|0&gt;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918082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|1&gt;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412189" y="41597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1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26198" y="47401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0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</p:grpSp>
      <p:sp>
        <p:nvSpPr>
          <p:cNvPr id="35" name="ZoneTexte 34"/>
          <p:cNvSpPr txBox="1"/>
          <p:nvPr/>
        </p:nvSpPr>
        <p:spPr>
          <a:xfrm>
            <a:off x="5403977" y="746284"/>
            <a:ext cx="76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e) </a:t>
            </a:r>
            <a:r>
              <a:rPr lang="fr-FR" dirty="0" err="1" smtClean="0"/>
              <a:t>raw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469811" y="3316507"/>
            <a:ext cx="1702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f) </a:t>
            </a:r>
            <a:r>
              <a:rPr lang="fr-FR" dirty="0" err="1" smtClean="0"/>
              <a:t>readout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endParaRPr lang="fr-FR" dirty="0"/>
          </a:p>
          <a:p>
            <a:pPr algn="r"/>
            <a:r>
              <a:rPr lang="fr-FR" dirty="0" err="1" smtClean="0"/>
              <a:t>corrected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4236156" y="5867689"/>
            <a:ext cx="201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g) </a:t>
            </a:r>
            <a:r>
              <a:rPr lang="fr-FR" dirty="0" err="1" smtClean="0"/>
              <a:t>readout</a:t>
            </a:r>
            <a:r>
              <a:rPr lang="fr-FR" dirty="0" smtClean="0"/>
              <a:t> </a:t>
            </a:r>
            <a:r>
              <a:rPr lang="fr-FR" dirty="0" err="1" smtClean="0"/>
              <a:t>crosstalk</a:t>
            </a:r>
            <a:endParaRPr lang="fr-FR" dirty="0"/>
          </a:p>
          <a:p>
            <a:pPr algn="r"/>
            <a:r>
              <a:rPr lang="fr-FR" dirty="0" err="1" smtClean="0"/>
              <a:t>corrected</a:t>
            </a:r>
            <a:endParaRPr lang="fr-FR" dirty="0"/>
          </a:p>
        </p:txBody>
      </p:sp>
      <p:graphicFrame>
        <p:nvGraphicFramePr>
          <p:cNvPr id="39" name="Obje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75602"/>
              </p:ext>
            </p:extLst>
          </p:nvPr>
        </p:nvGraphicFramePr>
        <p:xfrm>
          <a:off x="2347913" y="5197475"/>
          <a:ext cx="319087" cy="360362"/>
        </p:xfrm>
        <a:graphic>
          <a:graphicData uri="http://schemas.openxmlformats.org/presentationml/2006/ole">
            <p:oleObj spid="_x0000_s7231" name="Equation" r:id="rId6" imgW="203040" imgH="228600" progId="Equation.DSMT4">
              <p:embed/>
            </p:oleObj>
          </a:graphicData>
        </a:graphic>
      </p:graphicFrame>
      <p:graphicFrame>
        <p:nvGraphicFramePr>
          <p:cNvPr id="40" name="Obje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349562"/>
              </p:ext>
            </p:extLst>
          </p:nvPr>
        </p:nvGraphicFramePr>
        <p:xfrm>
          <a:off x="862141" y="8353613"/>
          <a:ext cx="1860550" cy="396875"/>
        </p:xfrm>
        <a:graphic>
          <a:graphicData uri="http://schemas.openxmlformats.org/presentationml/2006/ole">
            <p:oleObj spid="_x0000_s7232" name="Equation" r:id="rId7" imgW="1180800" imgH="253800" progId="Equation.DSMT4">
              <p:embed/>
            </p:oleObj>
          </a:graphicData>
        </a:graphic>
      </p:graphicFrame>
      <p:grpSp>
        <p:nvGrpSpPr>
          <p:cNvPr id="65" name="Groupe 64"/>
          <p:cNvGrpSpPr/>
          <p:nvPr/>
        </p:nvGrpSpPr>
        <p:grpSpPr>
          <a:xfrm>
            <a:off x="331255" y="5660787"/>
            <a:ext cx="2605116" cy="2496861"/>
            <a:chOff x="379081" y="5767602"/>
            <a:chExt cx="2377182" cy="2278398"/>
          </a:xfrm>
        </p:grpSpPr>
        <p:sp>
          <p:nvSpPr>
            <p:cNvPr id="41" name="ZoneTexte 40"/>
            <p:cNvSpPr txBox="1"/>
            <p:nvPr/>
          </p:nvSpPr>
          <p:spPr>
            <a:xfrm>
              <a:off x="765819" y="5767602"/>
              <a:ext cx="5902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|</a:t>
              </a:r>
              <a:r>
                <a:rPr lang="fr-FR" sz="1600" dirty="0" smtClean="0">
                  <a:solidFill>
                    <a:srgbClr val="3333FF"/>
                  </a:solidFill>
                </a:rPr>
                <a:t>00</a:t>
              </a:r>
              <a:r>
                <a:rPr lang="fr-FR" sz="1600" dirty="0" smtClean="0"/>
                <a:t>&gt;</a:t>
              </a:r>
              <a:endParaRPr lang="fr-FR" sz="16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247231" y="5767602"/>
              <a:ext cx="5902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|</a:t>
              </a:r>
              <a:r>
                <a:rPr lang="fr-FR" sz="1600" dirty="0" smtClean="0">
                  <a:solidFill>
                    <a:srgbClr val="3333FF"/>
                  </a:solidFill>
                </a:rPr>
                <a:t>0</a:t>
              </a:r>
              <a:r>
                <a:rPr lang="fr-FR" sz="1600" dirty="0" smtClean="0">
                  <a:solidFill>
                    <a:srgbClr val="FF0000"/>
                  </a:solidFill>
                </a:rPr>
                <a:t>1</a:t>
              </a:r>
              <a:r>
                <a:rPr lang="fr-FR" sz="1600" dirty="0" smtClean="0"/>
                <a:t>&gt;</a:t>
              </a:r>
              <a:endParaRPr lang="fr-FR" sz="1600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1706449" y="5767602"/>
              <a:ext cx="5902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|</a:t>
              </a:r>
              <a:r>
                <a:rPr lang="fr-FR" sz="1600" dirty="0" smtClean="0">
                  <a:solidFill>
                    <a:srgbClr val="FF0000"/>
                  </a:solidFill>
                </a:rPr>
                <a:t>1</a:t>
              </a:r>
              <a:r>
                <a:rPr lang="fr-FR" sz="1600" dirty="0" smtClean="0">
                  <a:solidFill>
                    <a:srgbClr val="3333FF"/>
                  </a:solidFill>
                </a:rPr>
                <a:t>0</a:t>
              </a:r>
              <a:r>
                <a:rPr lang="fr-FR" sz="1600" dirty="0" smtClean="0"/>
                <a:t>&gt;</a:t>
              </a:r>
              <a:endParaRPr lang="fr-FR" sz="1600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152974" y="5767602"/>
              <a:ext cx="5902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|</a:t>
              </a:r>
              <a:r>
                <a:rPr lang="fr-FR" sz="1600" dirty="0" smtClean="0">
                  <a:solidFill>
                    <a:srgbClr val="FF0000"/>
                  </a:solidFill>
                </a:rPr>
                <a:t>11</a:t>
              </a:r>
              <a:r>
                <a:rPr lang="fr-FR" sz="1600" dirty="0" smtClean="0"/>
                <a:t>&gt;</a:t>
              </a:r>
              <a:endParaRPr lang="fr-FR" sz="1600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79082" y="61501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00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79081" y="66500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0</a:t>
              </a:r>
              <a:r>
                <a:rPr lang="fr-FR" sz="1600" dirty="0" smtClean="0">
                  <a:solidFill>
                    <a:srgbClr val="FF0000"/>
                  </a:solidFill>
                </a:rPr>
                <a:t>1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379081" y="712977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1</a:t>
              </a:r>
              <a:r>
                <a:rPr lang="fr-FR" sz="1600" dirty="0" smtClean="0">
                  <a:solidFill>
                    <a:srgbClr val="3333FF"/>
                  </a:solidFill>
                </a:rPr>
                <a:t>0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379081" y="758974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11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pic>
          <p:nvPicPr>
            <p:cNvPr id="50" name="Picture 1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528" y="6058800"/>
              <a:ext cx="1992735" cy="198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" name="ZoneTexte 50"/>
          <p:cNvSpPr txBox="1"/>
          <p:nvPr/>
        </p:nvSpPr>
        <p:spPr>
          <a:xfrm>
            <a:off x="5461611" y="728957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962400" y="670262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99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01&gt;</a:t>
            </a:r>
            <a:endParaRPr lang="fr-FR" sz="14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733800" y="587758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713979" y="7894933"/>
            <a:ext cx="52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66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400" dirty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533061" y="20843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011733" y="1611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fr-FR" sz="14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5802099" y="2649446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fr-FR" sz="1400" dirty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3687317" y="11678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7116439"/>
              </p:ext>
            </p:extLst>
          </p:nvPr>
        </p:nvGraphicFramePr>
        <p:xfrm>
          <a:off x="1047314" y="5202237"/>
          <a:ext cx="279400" cy="360363"/>
        </p:xfrm>
        <a:graphic>
          <a:graphicData uri="http://schemas.openxmlformats.org/presentationml/2006/ole">
            <p:oleObj spid="_x0000_s7233" name="Equation" r:id="rId9" imgW="177480" imgH="228600" progId="Equation.DSMT4">
              <p:embed/>
            </p:oleObj>
          </a:graphicData>
        </a:graphic>
      </p:graphicFrame>
      <p:sp>
        <p:nvSpPr>
          <p:cNvPr id="59" name="ZoneTexte 58"/>
          <p:cNvSpPr txBox="1"/>
          <p:nvPr/>
        </p:nvSpPr>
        <p:spPr>
          <a:xfrm>
            <a:off x="228600" y="-2474858"/>
            <a:ext cx="3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a)</a:t>
            </a:r>
            <a:endParaRPr lang="fr-FR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1496290" y="813965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758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8158469"/>
              </p:ext>
            </p:extLst>
          </p:nvPr>
        </p:nvGraphicFramePr>
        <p:xfrm>
          <a:off x="33338" y="-4763"/>
          <a:ext cx="6791325" cy="8961438"/>
        </p:xfrm>
        <a:graphic>
          <a:graphicData uri="http://schemas.openxmlformats.org/presentationml/2006/ole">
            <p:oleObj spid="_x0000_s5195" name="Graph" r:id="rId3" imgW="3408480" imgH="4497120" progId="">
              <p:embed/>
            </p:oleObj>
          </a:graphicData>
        </a:graphic>
      </p:graphicFrame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5959796"/>
              </p:ext>
            </p:extLst>
          </p:nvPr>
        </p:nvGraphicFramePr>
        <p:xfrm>
          <a:off x="3903240" y="4051833"/>
          <a:ext cx="1162253" cy="1128484"/>
        </p:xfrm>
        <a:graphic>
          <a:graphicData uri="http://schemas.openxmlformats.org/presentationml/2006/ole">
            <p:oleObj spid="_x0000_s5196" name="Equation" r:id="rId4" imgW="469900" imgH="457200" progId="Equation.DSMT4">
              <p:embed/>
            </p:oleObj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4095204"/>
              </p:ext>
            </p:extLst>
          </p:nvPr>
        </p:nvGraphicFramePr>
        <p:xfrm>
          <a:off x="5097712" y="4051833"/>
          <a:ext cx="1162253" cy="1128484"/>
        </p:xfrm>
        <a:graphic>
          <a:graphicData uri="http://schemas.openxmlformats.org/presentationml/2006/ole">
            <p:oleObj spid="_x0000_s5197" name="Equation" r:id="rId5" imgW="469900" imgH="457200" progId="Equation.DSMT4">
              <p:embed/>
            </p:oleObj>
          </a:graphicData>
        </a:graphic>
      </p:graphicFrame>
      <p:grpSp>
        <p:nvGrpSpPr>
          <p:cNvPr id="7" name="Groupe 6"/>
          <p:cNvGrpSpPr/>
          <p:nvPr/>
        </p:nvGrpSpPr>
        <p:grpSpPr>
          <a:xfrm>
            <a:off x="4098581" y="4192084"/>
            <a:ext cx="307777" cy="777027"/>
            <a:chOff x="4200406" y="4159831"/>
            <a:chExt cx="307777" cy="777027"/>
          </a:xfrm>
        </p:grpSpPr>
        <p:grpSp>
          <p:nvGrpSpPr>
            <p:cNvPr id="8" name="Groupe 7"/>
            <p:cNvGrpSpPr/>
            <p:nvPr/>
          </p:nvGrpSpPr>
          <p:grpSpPr>
            <a:xfrm>
              <a:off x="4220150" y="4216858"/>
              <a:ext cx="288032" cy="720000"/>
              <a:chOff x="3959182" y="4139952"/>
              <a:chExt cx="288032" cy="7200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959182" y="4139952"/>
                <a:ext cx="288032" cy="72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59182" y="4716016"/>
                <a:ext cx="288032" cy="136800"/>
              </a:xfrm>
              <a:prstGeom prst="rect">
                <a:avLst/>
              </a:prstGeom>
              <a:solidFill>
                <a:srgbClr val="33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 rot="16200000">
              <a:off x="4082425" y="427781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81%</a:t>
              </a:r>
              <a:endParaRPr lang="fr-F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4525075" y="4249109"/>
            <a:ext cx="307777" cy="775520"/>
            <a:chOff x="4626900" y="4216858"/>
            <a:chExt cx="307777" cy="775520"/>
          </a:xfrm>
        </p:grpSpPr>
        <p:grpSp>
          <p:nvGrpSpPr>
            <p:cNvPr id="13" name="Groupe 12"/>
            <p:cNvGrpSpPr/>
            <p:nvPr/>
          </p:nvGrpSpPr>
          <p:grpSpPr>
            <a:xfrm>
              <a:off x="4640111" y="4216858"/>
              <a:ext cx="288032" cy="723600"/>
              <a:chOff x="4379143" y="4139952"/>
              <a:chExt cx="288032" cy="7236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379143" y="4139952"/>
                <a:ext cx="288032" cy="72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379143" y="4197552"/>
                <a:ext cx="288032" cy="666000"/>
              </a:xfrm>
              <a:prstGeom prst="rect">
                <a:avLst/>
              </a:prstGeom>
              <a:solidFill>
                <a:srgbClr val="33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ZoneTexte 13"/>
            <p:cNvSpPr txBox="1"/>
            <p:nvPr/>
          </p:nvSpPr>
          <p:spPr>
            <a:xfrm rot="16200000">
              <a:off x="4508919" y="456662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93%</a:t>
              </a:r>
              <a:endParaRPr lang="fr-F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5273859" y="4188294"/>
            <a:ext cx="307777" cy="780816"/>
            <a:chOff x="5375684" y="4156042"/>
            <a:chExt cx="307777" cy="780816"/>
          </a:xfrm>
        </p:grpSpPr>
        <p:grpSp>
          <p:nvGrpSpPr>
            <p:cNvPr id="18" name="Groupe 17"/>
            <p:cNvGrpSpPr/>
            <p:nvPr/>
          </p:nvGrpSpPr>
          <p:grpSpPr>
            <a:xfrm>
              <a:off x="5395428" y="4216858"/>
              <a:ext cx="288032" cy="720000"/>
              <a:chOff x="3959182" y="4139952"/>
              <a:chExt cx="288032" cy="720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959182" y="4139952"/>
                <a:ext cx="288032" cy="72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959182" y="4716016"/>
                <a:ext cx="288032" cy="136800"/>
              </a:xfrm>
              <a:prstGeom prst="rect">
                <a:avLst/>
              </a:prstGeom>
              <a:solidFill>
                <a:srgbClr val="33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ZoneTexte 18"/>
            <p:cNvSpPr txBox="1"/>
            <p:nvPr/>
          </p:nvSpPr>
          <p:spPr>
            <a:xfrm rot="16200000">
              <a:off x="5257703" y="427402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81</a:t>
              </a:r>
              <a:r>
                <a:rPr lang="fr-FR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%</a:t>
              </a:r>
              <a:endParaRPr lang="fr-F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5710291" y="4249109"/>
            <a:ext cx="307777" cy="785459"/>
            <a:chOff x="5812117" y="4216858"/>
            <a:chExt cx="307777" cy="785459"/>
          </a:xfrm>
        </p:grpSpPr>
        <p:sp>
          <p:nvSpPr>
            <p:cNvPr id="23" name="Rectangle 22"/>
            <p:cNvSpPr/>
            <p:nvPr/>
          </p:nvSpPr>
          <p:spPr>
            <a:xfrm>
              <a:off x="5815389" y="4216858"/>
              <a:ext cx="288032" cy="72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15389" y="4298440"/>
              <a:ext cx="288032" cy="63360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 rot="16200000">
              <a:off x="5694136" y="457655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88</a:t>
              </a:r>
              <a:r>
                <a:rPr lang="fr-FR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%</a:t>
              </a:r>
              <a:endParaRPr lang="fr-F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3848008" y="7555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d)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848008" y="350117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48009" y="5745614"/>
            <a:ext cx="32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f)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4439547" y="385192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3333FF"/>
                </a:solidFill>
              </a:rPr>
              <a:t>|0&gt;</a:t>
            </a:r>
            <a:endParaRPr lang="fr-FR" sz="1600" dirty="0">
              <a:solidFill>
                <a:srgbClr val="3333FF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043913" y="385192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|1&gt;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614565" y="385192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3333FF"/>
                </a:solidFill>
              </a:rPr>
              <a:t>|0&gt;</a:t>
            </a:r>
            <a:endParaRPr lang="fr-FR" sz="1600" dirty="0">
              <a:solidFill>
                <a:srgbClr val="3333FF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218931" y="385192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|1&gt;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6227638" y="426569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1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241647" y="46341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3333FF"/>
                </a:solidFill>
              </a:rPr>
              <a:t>0</a:t>
            </a:r>
            <a:endParaRPr lang="fr-FR" sz="1600" dirty="0">
              <a:solidFill>
                <a:srgbClr val="3333FF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834923" y="746284"/>
            <a:ext cx="76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a) </a:t>
            </a:r>
            <a:r>
              <a:rPr lang="fr-FR" dirty="0" err="1" smtClean="0"/>
              <a:t>raw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1900757" y="3316507"/>
            <a:ext cx="1702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b) </a:t>
            </a:r>
            <a:r>
              <a:rPr lang="fr-FR" dirty="0" err="1" smtClean="0"/>
              <a:t>readout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endParaRPr lang="fr-FR" dirty="0"/>
          </a:p>
          <a:p>
            <a:pPr algn="r"/>
            <a:r>
              <a:rPr lang="fr-FR" dirty="0" err="1" smtClean="0"/>
              <a:t>corrected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1583940" y="5878978"/>
            <a:ext cx="201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c) </a:t>
            </a:r>
            <a:r>
              <a:rPr lang="fr-FR" dirty="0" err="1" smtClean="0"/>
              <a:t>readout</a:t>
            </a:r>
            <a:r>
              <a:rPr lang="fr-FR" dirty="0" smtClean="0"/>
              <a:t> </a:t>
            </a:r>
            <a:r>
              <a:rPr lang="fr-FR" dirty="0" err="1" smtClean="0"/>
              <a:t>crosstalk</a:t>
            </a:r>
            <a:endParaRPr lang="fr-FR" dirty="0"/>
          </a:p>
          <a:p>
            <a:pPr algn="r"/>
            <a:r>
              <a:rPr lang="fr-FR" dirty="0" err="1" smtClean="0"/>
              <a:t>corrected</a:t>
            </a:r>
            <a:endParaRPr lang="fr-FR" dirty="0"/>
          </a:p>
        </p:txBody>
      </p:sp>
      <p:graphicFrame>
        <p:nvGraphicFramePr>
          <p:cNvPr id="38" name="Obje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9922508"/>
              </p:ext>
            </p:extLst>
          </p:nvPr>
        </p:nvGraphicFramePr>
        <p:xfrm>
          <a:off x="4345461" y="5088430"/>
          <a:ext cx="299596" cy="359112"/>
        </p:xfrm>
        <a:graphic>
          <a:graphicData uri="http://schemas.openxmlformats.org/presentationml/2006/ole">
            <p:oleObj spid="_x0000_s5198" name="Equation" r:id="rId6" imgW="190500" imgH="228600" progId="Equation.DSMT4">
              <p:embed/>
            </p:oleObj>
          </a:graphicData>
        </a:graphic>
      </p:graphicFrame>
      <p:graphicFrame>
        <p:nvGraphicFramePr>
          <p:cNvPr id="39" name="Obje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3615822"/>
              </p:ext>
            </p:extLst>
          </p:nvPr>
        </p:nvGraphicFramePr>
        <p:xfrm>
          <a:off x="5462364" y="5087938"/>
          <a:ext cx="339725" cy="360362"/>
        </p:xfrm>
        <a:graphic>
          <a:graphicData uri="http://schemas.openxmlformats.org/presentationml/2006/ole">
            <p:oleObj spid="_x0000_s5199" name="Equation" r:id="rId7" imgW="215806" imgH="228501" progId="Equation.DSMT4">
              <p:embed/>
            </p:oleObj>
          </a:graphicData>
        </a:graphic>
      </p:graphicFrame>
      <p:sp>
        <p:nvSpPr>
          <p:cNvPr id="41" name="ZoneTexte 40"/>
          <p:cNvSpPr txBox="1"/>
          <p:nvPr/>
        </p:nvSpPr>
        <p:spPr>
          <a:xfrm>
            <a:off x="4116945" y="576760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|</a:t>
            </a:r>
            <a:r>
              <a:rPr lang="fr-FR" sz="1600" dirty="0" smtClean="0">
                <a:solidFill>
                  <a:srgbClr val="3333FF"/>
                </a:solidFill>
              </a:rPr>
              <a:t>00</a:t>
            </a:r>
            <a:r>
              <a:rPr lang="fr-FR" sz="1600" dirty="0" smtClean="0"/>
              <a:t>&gt;</a:t>
            </a:r>
            <a:endParaRPr lang="fr-FR" sz="16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598357" y="576760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|</a:t>
            </a:r>
            <a:r>
              <a:rPr lang="fr-FR" sz="1600" dirty="0" smtClean="0">
                <a:solidFill>
                  <a:srgbClr val="3333FF"/>
                </a:solidFill>
              </a:rPr>
              <a:t>0</a:t>
            </a:r>
            <a:r>
              <a:rPr lang="fr-FR" sz="1600" dirty="0" smtClean="0">
                <a:solidFill>
                  <a:srgbClr val="FF0000"/>
                </a:solidFill>
              </a:rPr>
              <a:t>1</a:t>
            </a:r>
            <a:r>
              <a:rPr lang="fr-FR" sz="1600" dirty="0" smtClean="0"/>
              <a:t>&gt;</a:t>
            </a:r>
            <a:endParaRPr lang="fr-FR" sz="1600" dirty="0"/>
          </a:p>
        </p:txBody>
      </p:sp>
      <p:sp>
        <p:nvSpPr>
          <p:cNvPr id="43" name="ZoneTexte 42"/>
          <p:cNvSpPr txBox="1"/>
          <p:nvPr/>
        </p:nvSpPr>
        <p:spPr>
          <a:xfrm>
            <a:off x="5057575" y="576760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|</a:t>
            </a:r>
            <a:r>
              <a:rPr lang="fr-FR" sz="1600" dirty="0" smtClean="0">
                <a:solidFill>
                  <a:srgbClr val="FF0000"/>
                </a:solidFill>
              </a:rPr>
              <a:t>1</a:t>
            </a:r>
            <a:r>
              <a:rPr lang="fr-FR" sz="1600" dirty="0" smtClean="0">
                <a:solidFill>
                  <a:srgbClr val="3333FF"/>
                </a:solidFill>
              </a:rPr>
              <a:t>0</a:t>
            </a:r>
            <a:r>
              <a:rPr lang="fr-FR" sz="1600" dirty="0" smtClean="0"/>
              <a:t>&gt;</a:t>
            </a:r>
            <a:endParaRPr lang="fr-FR" sz="1600" dirty="0"/>
          </a:p>
        </p:txBody>
      </p:sp>
      <p:sp>
        <p:nvSpPr>
          <p:cNvPr id="44" name="ZoneTexte 43"/>
          <p:cNvSpPr txBox="1"/>
          <p:nvPr/>
        </p:nvSpPr>
        <p:spPr>
          <a:xfrm>
            <a:off x="5504100" y="576760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|</a:t>
            </a:r>
            <a:r>
              <a:rPr lang="fr-FR" sz="1600" dirty="0" smtClean="0">
                <a:solidFill>
                  <a:srgbClr val="FF0000"/>
                </a:solidFill>
              </a:rPr>
              <a:t>11</a:t>
            </a:r>
            <a:r>
              <a:rPr lang="fr-FR" sz="1600" dirty="0" smtClean="0"/>
              <a:t>&gt;</a:t>
            </a:r>
            <a:endParaRPr lang="fr-FR" sz="1600" dirty="0"/>
          </a:p>
        </p:txBody>
      </p:sp>
      <p:sp>
        <p:nvSpPr>
          <p:cNvPr id="45" name="ZoneTexte 44"/>
          <p:cNvSpPr txBox="1"/>
          <p:nvPr/>
        </p:nvSpPr>
        <p:spPr>
          <a:xfrm>
            <a:off x="6035880" y="618536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3333FF"/>
                </a:solidFill>
              </a:rPr>
              <a:t>00</a:t>
            </a:r>
            <a:endParaRPr lang="fr-FR" sz="1600" dirty="0">
              <a:solidFill>
                <a:srgbClr val="3333FF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6035880" y="663186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3333FF"/>
                </a:solidFill>
              </a:rPr>
              <a:t>0</a:t>
            </a:r>
            <a:r>
              <a:rPr lang="fr-FR" sz="1600" dirty="0" smtClean="0">
                <a:solidFill>
                  <a:srgbClr val="FF0000"/>
                </a:solidFill>
              </a:rPr>
              <a:t>1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035880" y="710490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1</a:t>
            </a:r>
            <a:r>
              <a:rPr lang="fr-FR" sz="1600" dirty="0" smtClean="0">
                <a:solidFill>
                  <a:srgbClr val="3333FF"/>
                </a:solidFill>
              </a:rPr>
              <a:t>0</a:t>
            </a:r>
            <a:endParaRPr lang="fr-FR" sz="1600" dirty="0">
              <a:solidFill>
                <a:srgbClr val="3333FF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6035880" y="756488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11</a:t>
            </a:r>
            <a:endParaRPr lang="fr-FR" sz="1600" dirty="0">
              <a:solidFill>
                <a:srgbClr val="FF0000"/>
              </a:solidFill>
            </a:endParaRPr>
          </a:p>
        </p:txBody>
      </p:sp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8" cstate="print">
            <a:lum contras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2000" y="6058800"/>
            <a:ext cx="1992735" cy="198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ZoneTexte 50"/>
          <p:cNvSpPr txBox="1"/>
          <p:nvPr/>
        </p:nvSpPr>
        <p:spPr>
          <a:xfrm>
            <a:off x="2845266" y="728957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310705" y="649647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99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01&gt;</a:t>
            </a:r>
            <a:endParaRPr lang="fr-FR" sz="14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1061601" y="587758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3104363" y="7884502"/>
            <a:ext cx="52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66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400" dirty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875081" y="20843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353753" y="1611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fr-FR" sz="14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3144119" y="2649446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fr-FR" sz="1400" dirty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029337" y="11678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89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1"/>
            <a:ext cx="3793651" cy="914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41712" y="101600"/>
            <a:ext cx="707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Original file </a:t>
            </a:r>
            <a:r>
              <a:rPr lang="fr-FR" dirty="0" err="1" smtClean="0"/>
              <a:t>at</a:t>
            </a:r>
            <a:r>
              <a:rPr lang="fr-FR" dirty="0" smtClean="0"/>
              <a:t>: L:\local-expdata\FO-C5\3rd-Run\2011_04_22\s curves.opj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1712" y="101600"/>
            <a:ext cx="876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Original file </a:t>
            </a:r>
            <a:r>
              <a:rPr lang="fr-FR" dirty="0" err="1" smtClean="0"/>
              <a:t>at</a:t>
            </a:r>
            <a:r>
              <a:rPr lang="fr-FR" dirty="0" smtClean="0"/>
              <a:t>: L:\local-expdata\CT1-4thRun\100402\auto </a:t>
            </a:r>
            <a:r>
              <a:rPr lang="fr-FR" dirty="0" err="1" smtClean="0"/>
              <a:t>spectro</a:t>
            </a:r>
            <a:r>
              <a:rPr lang="fr-FR" dirty="0" smtClean="0"/>
              <a:t>\</a:t>
            </a:r>
            <a:r>
              <a:rPr lang="fr-FR" dirty="0" err="1" smtClean="0"/>
              <a:t>qubit</a:t>
            </a:r>
            <a:r>
              <a:rPr lang="fr-FR" dirty="0" smtClean="0"/>
              <a:t> spectroscopies.opj</a:t>
            </a:r>
            <a:endParaRPr lang="fr-FR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57200" y="2"/>
          <a:ext cx="6000750" cy="8840505"/>
        </p:xfrm>
        <a:graphic>
          <a:graphicData uri="http://schemas.openxmlformats.org/presentationml/2006/ole">
            <p:oleObj spid="_x0000_s2065" name="Graph" r:id="rId3" imgW="3706368" imgH="3071165" progId="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157</Words>
  <Application>Microsoft Office PowerPoint</Application>
  <PresentationFormat>Affichage à l'écran (4:3)</PresentationFormat>
  <Paragraphs>71</Paragraphs>
  <Slides>4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Office Theme</vt:lpstr>
      <vt:lpstr>Graph</vt:lpstr>
      <vt:lpstr>Equation</vt:lpstr>
      <vt:lpstr>Diapositive 1</vt:lpstr>
      <vt:lpstr>Diapositive 2</vt:lpstr>
      <vt:lpstr>Diapositive 3</vt:lpstr>
      <vt:lpstr>Diapositive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/>
  <cp:lastModifiedBy>Daniel Esteve</cp:lastModifiedBy>
  <cp:revision>19</cp:revision>
  <dcterms:created xsi:type="dcterms:W3CDTF">2006-08-16T00:00:00Z</dcterms:created>
  <dcterms:modified xsi:type="dcterms:W3CDTF">2011-09-15T17:15:58Z</dcterms:modified>
</cp:coreProperties>
</file>