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0" r:id="rId3"/>
    <p:sldId id="272" r:id="rId4"/>
    <p:sldId id="268" r:id="rId5"/>
    <p:sldId id="269" r:id="rId6"/>
    <p:sldId id="267" r:id="rId7"/>
    <p:sldId id="261" r:id="rId8"/>
    <p:sldId id="266" r:id="rId9"/>
    <p:sldId id="264" r:id="rId10"/>
    <p:sldId id="262" r:id="rId11"/>
    <p:sldId id="258" r:id="rId12"/>
    <p:sldId id="259" r:id="rId13"/>
    <p:sldId id="260" r:id="rId14"/>
    <p:sldId id="256" r:id="rId15"/>
    <p:sldId id="257" r:id="rId16"/>
  </p:sldIdLst>
  <p:sldSz cx="6858000" cy="9144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00"/>
    <a:srgbClr val="FF0066"/>
    <a:srgbClr val="CC0099"/>
    <a:srgbClr val="800080"/>
    <a:srgbClr val="660066"/>
    <a:srgbClr val="9900CC"/>
    <a:srgbClr val="008000"/>
    <a:srgbClr val="FF6D6D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164" y="3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fr-FR" sz="1400" dirty="0" err="1"/>
              <a:t>Readout</a:t>
            </a:r>
            <a:r>
              <a:rPr lang="fr-FR" sz="1400" dirty="0"/>
              <a:t> </a:t>
            </a:r>
            <a:r>
              <a:rPr lang="fr-FR" sz="1400" dirty="0" err="1" smtClean="0"/>
              <a:t>Fidelities</a:t>
            </a:r>
            <a:endParaRPr lang="fr-FR" sz="1400" dirty="0" smtClean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794068836135402"/>
          <c:y val="0.33102803392215796"/>
          <c:w val="0.52839634894292298"/>
          <c:h val="0.368443850154215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qubit I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0.92527000000000004</c:v>
                </c:pt>
                <c:pt idx="1">
                  <c:v>0.80772999999999895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qubit II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0.88190999999999964</c:v>
                </c:pt>
                <c:pt idx="1">
                  <c:v>0.80888000000000004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9832192"/>
        <c:axId val="249834112"/>
      </c:barChart>
      <c:catAx>
        <c:axId val="2498321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lang="fr-FR" sz="1200"/>
            </a:pPr>
            <a:endParaRPr lang="fr-FR"/>
          </a:p>
        </c:txPr>
        <c:crossAx val="249834112"/>
        <c:crosses val="autoZero"/>
        <c:auto val="1"/>
        <c:lblAlgn val="ctr"/>
        <c:lblOffset val="100"/>
        <c:noMultiLvlLbl val="0"/>
      </c:catAx>
      <c:valAx>
        <c:axId val="2498341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fr-FR"/>
          </a:p>
        </c:txPr>
        <c:crossAx val="24983219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fr-FR" sz="1400" dirty="0" err="1"/>
              <a:t>Readout</a:t>
            </a:r>
            <a:r>
              <a:rPr lang="fr-FR" sz="1400" dirty="0"/>
              <a:t> </a:t>
            </a:r>
            <a:r>
              <a:rPr lang="fr-FR" sz="1400" dirty="0" err="1" smtClean="0"/>
              <a:t>Fidelities</a:t>
            </a:r>
            <a:endParaRPr lang="fr-FR" sz="1400" dirty="0" smtClean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794068836135402"/>
          <c:y val="0.33102803392215796"/>
          <c:w val="0.52839634894292298"/>
          <c:h val="0.368443850154215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qubit I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0.92527000000000004</c:v>
                </c:pt>
                <c:pt idx="1">
                  <c:v>0.80772999999999895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qubit II</c:v>
                </c:pt>
              </c:strCache>
            </c:strRef>
          </c:tx>
          <c:invertIfNegative val="0"/>
          <c:cat>
            <c:strRef>
              <c:f>Feuil1!$A$2:$A$3</c:f>
              <c:strCache>
                <c:ptCount val="2"/>
                <c:pt idx="0">
                  <c:v>P(0|0)</c:v>
                </c:pt>
                <c:pt idx="1">
                  <c:v>P(1|1)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0.88190999999999908</c:v>
                </c:pt>
                <c:pt idx="1">
                  <c:v>0.80888000000000004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136448"/>
        <c:axId val="250137984"/>
      </c:barChart>
      <c:catAx>
        <c:axId val="2501364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lang="fr-FR" sz="1200"/>
            </a:pPr>
            <a:endParaRPr lang="fr-FR"/>
          </a:p>
        </c:txPr>
        <c:crossAx val="250137984"/>
        <c:crosses val="autoZero"/>
        <c:auto val="1"/>
        <c:lblAlgn val="ctr"/>
        <c:lblOffset val="100"/>
        <c:noMultiLvlLbl val="0"/>
      </c:catAx>
      <c:valAx>
        <c:axId val="2501379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fr-FR"/>
          </a:p>
        </c:txPr>
        <c:crossAx val="2501364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91" y="0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/>
          <a:lstStyle>
            <a:lvl1pPr algn="r">
              <a:defRPr sz="1200"/>
            </a:lvl1pPr>
          </a:lstStyle>
          <a:p>
            <a:fld id="{4F44DAC6-0899-4B27-A6D3-EA1E517693FE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03" tIns="47201" rIns="94403" bIns="4720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585" y="4861441"/>
            <a:ext cx="5678130" cy="4605576"/>
          </a:xfrm>
          <a:prstGeom prst="rect">
            <a:avLst/>
          </a:prstGeom>
        </p:spPr>
        <p:txBody>
          <a:bodyPr vert="horz" lIns="94403" tIns="47201" rIns="94403" bIns="4720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243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91" y="9721243"/>
            <a:ext cx="3076473" cy="511731"/>
          </a:xfrm>
          <a:prstGeom prst="rect">
            <a:avLst/>
          </a:prstGeom>
        </p:spPr>
        <p:txBody>
          <a:bodyPr vert="horz" lIns="94403" tIns="47201" rIns="94403" bIns="47201" rtlCol="0" anchor="b"/>
          <a:lstStyle>
            <a:lvl1pPr algn="r">
              <a:defRPr sz="1200"/>
            </a:lvl1pPr>
          </a:lstStyle>
          <a:p>
            <a:fld id="{794F09AB-D805-41AF-805F-F461FEF2B8F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11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09AB-D805-41AF-805F-F461FEF2B8F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20F6-6F32-44CB-AABE-E4AB119A6EC3}" type="datetimeFigureOut">
              <a:rPr lang="fr-FR" smtClean="0"/>
              <a:pPr/>
              <a:t>05/12/2011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8CF8-8DDE-4C52-B181-BE27815121B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chart" Target="../charts/chart1.x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chart" Target="../charts/chart2.x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71" name="ZoneTexte 70"/>
          <p:cNvSpPr txBox="1"/>
          <p:nvPr/>
        </p:nvSpPr>
        <p:spPr>
          <a:xfrm>
            <a:off x="598654" y="793663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934100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79550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4947874" y="793410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396528" y="4864080"/>
            <a:ext cx="2550718" cy="2869994"/>
            <a:chOff x="504104" y="4576048"/>
            <a:chExt cx="2550718" cy="2869994"/>
          </a:xfrm>
        </p:grpSpPr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22" y="4664442"/>
              <a:ext cx="2232000" cy="278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ZoneTexte 41"/>
            <p:cNvSpPr txBox="1"/>
            <p:nvPr/>
          </p:nvSpPr>
          <p:spPr>
            <a:xfrm>
              <a:off x="807682" y="605212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00I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271720" y="608577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01I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707004" y="6132137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10I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160976" y="6166542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FF00FF"/>
                  </a:solidFill>
                  <a:latin typeface="Arial"/>
                  <a:cs typeface="Arial"/>
                </a:rPr>
                <a:t>&lt;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11I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96383" y="544741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00&gt;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814357" y="5557968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01&gt;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76347" y="5680991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10&gt;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504104" y="5797471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11&gt;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1607180" y="4726860"/>
              <a:ext cx="26637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1416756" y="45760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05640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905640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e 16"/>
          <p:cNvGrpSpPr>
            <a:grpSpLocks noChangeAspect="1"/>
          </p:cNvGrpSpPr>
          <p:nvPr/>
        </p:nvGrpSpPr>
        <p:grpSpPr>
          <a:xfrm>
            <a:off x="3311878" y="5284668"/>
            <a:ext cx="2232000" cy="2671708"/>
            <a:chOff x="3357232" y="4912295"/>
            <a:chExt cx="2160000" cy="2585524"/>
          </a:xfrm>
        </p:grpSpPr>
        <p:pic>
          <p:nvPicPr>
            <p:cNvPr id="4301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232" y="5121819"/>
              <a:ext cx="2160000" cy="23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ZoneTexte 88"/>
            <p:cNvSpPr txBox="1"/>
            <p:nvPr/>
          </p:nvSpPr>
          <p:spPr>
            <a:xfrm>
              <a:off x="3448244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3448244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5" name="ZoneTexte 84"/>
          <p:cNvSpPr txBox="1"/>
          <p:nvPr/>
        </p:nvSpPr>
        <p:spPr>
          <a:xfrm>
            <a:off x="-41236" y="147565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82026" y="207674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87932" y="268286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76915" y="32927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6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90282" y="3901894"/>
            <a:ext cx="57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6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6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621734" y="159909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00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00I</a:t>
            </a:r>
            <a:endParaRPr lang="fr-FR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226256" y="159891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01I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843155" y="1595498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3333FF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10I</a:t>
            </a:r>
            <a:endParaRPr lang="fr-FR" sz="16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460611" y="1599098"/>
            <a:ext cx="57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FF"/>
                </a:solidFill>
                <a:latin typeface="Arial"/>
                <a:cs typeface="Arial"/>
              </a:rPr>
              <a:t>&lt;</a:t>
            </a:r>
            <a:r>
              <a:rPr lang="fr-FR" sz="16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11I</a:t>
            </a:r>
            <a:endParaRPr lang="fr-FR" sz="16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980728" y="1106176"/>
            <a:ext cx="1333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/>
                <a:cs typeface="Arial"/>
              </a:rPr>
              <a:t>Target:  I10&gt;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3212976" y="1106176"/>
                <a:ext cx="2220160" cy="499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Arial"/>
                    <a:cs typeface="Arial"/>
                  </a:rPr>
                  <a:t>Target: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  <a:ea typeface="Cambria Math"/>
                            <a:cs typeface="Arial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  <a:ea typeface="Cambria Math"/>
                            <a:cs typeface="Arial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01&gt; + 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Arial"/>
                            <a:cs typeface="Arial"/>
                          </a:rPr>
                          <m:t>10&gt; </m:t>
                        </m:r>
                      </m:num>
                      <m:den>
                        <m:r>
                          <a:rPr lang="fr-FR" sz="1600" i="1">
                            <a:latin typeface="Cambria Math"/>
                            <a:ea typeface="Cambria Math"/>
                            <a:cs typeface="Arial"/>
                          </a:rPr>
                          <m:t>√2</m:t>
                        </m:r>
                      </m:den>
                    </m:f>
                  </m:oMath>
                </a14:m>
                <a:endParaRPr lang="fr-FR" sz="16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76" y="1106176"/>
                <a:ext cx="2220160" cy="499496"/>
              </a:xfrm>
              <a:prstGeom prst="rect">
                <a:avLst/>
              </a:prstGeom>
              <a:blipFill rotWithShape="1">
                <a:blip r:embed="rId4"/>
                <a:stretch>
                  <a:fillRect l="-1374" b="-36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00" y="18936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0" y="18936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6" name="Groupe 115"/>
          <p:cNvGrpSpPr/>
          <p:nvPr/>
        </p:nvGrpSpPr>
        <p:grpSpPr>
          <a:xfrm>
            <a:off x="730245" y="4397072"/>
            <a:ext cx="2287255" cy="374177"/>
            <a:chOff x="133633" y="7118482"/>
            <a:chExt cx="2287255" cy="374177"/>
          </a:xfrm>
        </p:grpSpPr>
        <p:sp>
          <p:nvSpPr>
            <p:cNvPr id="117" name="ZoneTexte 116"/>
            <p:cNvSpPr txBox="1"/>
            <p:nvPr/>
          </p:nvSpPr>
          <p:spPr>
            <a:xfrm>
              <a:off x="1441133" y="7120248"/>
              <a:ext cx="979755" cy="37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613899" y="7118482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9" name="Groupe 118"/>
            <p:cNvGrpSpPr/>
            <p:nvPr/>
          </p:nvGrpSpPr>
          <p:grpSpPr>
            <a:xfrm>
              <a:off x="1256061" y="7174855"/>
              <a:ext cx="217052" cy="216000"/>
              <a:chOff x="1124768" y="7193003"/>
              <a:chExt cx="217052" cy="216000"/>
            </a:xfrm>
          </p:grpSpPr>
          <p:sp>
            <p:nvSpPr>
              <p:cNvPr id="126" name="Ellipse 125"/>
              <p:cNvSpPr>
                <a:spLocks noChangeAspect="1"/>
              </p:cNvSpPr>
              <p:nvPr/>
            </p:nvSpPr>
            <p:spPr>
              <a:xfrm>
                <a:off x="1124768" y="7193003"/>
                <a:ext cx="216000" cy="216000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cxnSp>
            <p:nvCxnSpPr>
              <p:cNvPr id="127" name="Connecteur droit 126"/>
              <p:cNvCxnSpPr/>
              <p:nvPr/>
            </p:nvCxnSpPr>
            <p:spPr>
              <a:xfrm>
                <a:off x="1233820" y="7304293"/>
                <a:ext cx="108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/>
            <p:cNvGrpSpPr/>
            <p:nvPr/>
          </p:nvGrpSpPr>
          <p:grpSpPr>
            <a:xfrm>
              <a:off x="133633" y="7143173"/>
              <a:ext cx="598606" cy="269893"/>
              <a:chOff x="71989" y="7143173"/>
              <a:chExt cx="598606" cy="269893"/>
            </a:xfrm>
          </p:grpSpPr>
          <p:grpSp>
            <p:nvGrpSpPr>
              <p:cNvPr id="121" name="Groupe 120"/>
              <p:cNvGrpSpPr/>
              <p:nvPr/>
            </p:nvGrpSpPr>
            <p:grpSpPr>
              <a:xfrm>
                <a:off x="260648" y="7171713"/>
                <a:ext cx="216000" cy="216000"/>
                <a:chOff x="260648" y="7191768"/>
                <a:chExt cx="216000" cy="216000"/>
              </a:xfrm>
            </p:grpSpPr>
            <p:sp>
              <p:nvSpPr>
                <p:cNvPr id="124" name="Ellipse 123"/>
                <p:cNvSpPr>
                  <a:spLocks noChangeAspect="1"/>
                </p:cNvSpPr>
                <p:nvPr/>
              </p:nvSpPr>
              <p:spPr>
                <a:xfrm>
                  <a:off x="260648" y="7191768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cxnSp>
              <p:nvCxnSpPr>
                <p:cNvPr id="125" name="Connecteur droit 124"/>
                <p:cNvCxnSpPr/>
                <p:nvPr/>
              </p:nvCxnSpPr>
              <p:spPr>
                <a:xfrm>
                  <a:off x="368565" y="7304293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ZoneTexte 121"/>
              <p:cNvSpPr txBox="1"/>
              <p:nvPr/>
            </p:nvSpPr>
            <p:spPr>
              <a:xfrm>
                <a:off x="415397" y="716684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>
                    <a:latin typeface="Arial"/>
                    <a:cs typeface="Arial"/>
                  </a:rPr>
                  <a:t>0</a:t>
                </a:r>
                <a:endParaRPr lang="fr-FR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" name="ZoneTexte 122"/>
              <p:cNvSpPr txBox="1"/>
              <p:nvPr/>
            </p:nvSpPr>
            <p:spPr>
              <a:xfrm>
                <a:off x="71989" y="7143173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latin typeface="Symbol" pitchFamily="18" charset="2"/>
                    <a:cs typeface="Arial"/>
                  </a:rPr>
                  <a:t>p</a:t>
                </a:r>
                <a:endParaRPr lang="fr-FR" sz="1100" dirty="0">
                  <a:latin typeface="Symbol" pitchFamily="18" charset="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21485"/>
              </p:ext>
            </p:extLst>
          </p:nvPr>
        </p:nvGraphicFramePr>
        <p:xfrm>
          <a:off x="332656" y="-49183"/>
          <a:ext cx="6525344" cy="919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Graph" r:id="rId3" imgW="3195523" imgH="4501286" progId="Origin50.Graph">
                  <p:embed/>
                </p:oleObj>
              </mc:Choice>
              <mc:Fallback>
                <p:oleObj name="Graph" r:id="rId3" imgW="3195523" imgH="4501286" progId="Origin50.Grap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56" y="-49183"/>
                        <a:ext cx="6525344" cy="9193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36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527037"/>
              </p:ext>
            </p:extLst>
          </p:nvPr>
        </p:nvGraphicFramePr>
        <p:xfrm>
          <a:off x="47625" y="-17463"/>
          <a:ext cx="6829425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Graph" r:id="rId3" imgW="3820973" imgH="3019958" progId="Origin50.Graph">
                  <p:embed/>
                </p:oleObj>
              </mc:Choice>
              <mc:Fallback>
                <p:oleObj name="Graph" r:id="rId3" imgW="3820973" imgH="3019958" progId="Origin50.Graph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-17463"/>
                        <a:ext cx="6829425" cy="539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07" name="Picture 383" descr="L:\local-expdata\FO-C5\3rd-Run\2011_04_21\good_data\density_matrix_2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6992" y="5220072"/>
            <a:ext cx="3107259" cy="3110919"/>
          </a:xfrm>
          <a:prstGeom prst="rect">
            <a:avLst/>
          </a:prstGeom>
          <a:noFill/>
        </p:spPr>
      </p:pic>
      <p:pic>
        <p:nvPicPr>
          <p:cNvPr id="1470" name="Picture 446" descr="L:\local-expdata\FO-C5\3rd-Run\2011_04_21\good_data\density_matrix_1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680" y="5214408"/>
            <a:ext cx="3124729" cy="3121058"/>
          </a:xfrm>
          <a:prstGeom prst="rect">
            <a:avLst/>
          </a:prstGeom>
          <a:noFill/>
        </p:spPr>
      </p:pic>
      <p:cxnSp>
        <p:nvCxnSpPr>
          <p:cNvPr id="25" name="Connecteur droit avec flèche 24"/>
          <p:cNvCxnSpPr/>
          <p:nvPr/>
        </p:nvCxnSpPr>
        <p:spPr>
          <a:xfrm rot="5400000">
            <a:off x="3670584" y="5361434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0800000">
            <a:off x="1482917" y="4590854"/>
            <a:ext cx="2334616" cy="627832"/>
          </a:xfrm>
          <a:prstGeom prst="bentConnector3">
            <a:avLst>
              <a:gd name="adj1" fmla="val 1000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96951" y="5677251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|00&gt;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96951" y="6286732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|10&gt;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396951" y="691575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|01&gt;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96951" y="7538426"/>
            <a:ext cx="5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|11&gt;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4893256" y="5091015"/>
            <a:ext cx="144016" cy="14401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4893256" y="5307039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011528" y="5004048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measurement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011528" y="5220072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simulation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480079" y="2842592"/>
            <a:ext cx="0" cy="166554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084266" y="4794897"/>
            <a:ext cx="0" cy="7113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010229" y="-15360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 paper </a:t>
            </a:r>
            <a:r>
              <a:rPr lang="en-US" dirty="0" err="1" smtClean="0"/>
              <a:t>iS</a:t>
            </a:r>
            <a:r>
              <a:rPr lang="fr-FR" dirty="0" smtClean="0"/>
              <a:t>WAP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11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31054"/>
              </p:ext>
            </p:extLst>
          </p:nvPr>
        </p:nvGraphicFramePr>
        <p:xfrm>
          <a:off x="9525" y="771525"/>
          <a:ext cx="5959475" cy="694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Graph" r:id="rId3" imgW="3087014" imgH="3597859" progId="Origin50.Graph">
                  <p:embed/>
                </p:oleObj>
              </mc:Choice>
              <mc:Fallback>
                <p:oleObj name="Graph" r:id="rId3" imgW="3087014" imgH="3597859" progId="Origin50.Graph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" y="771525"/>
                        <a:ext cx="5959475" cy="694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2590871352"/>
              </p:ext>
            </p:extLst>
          </p:nvPr>
        </p:nvGraphicFramePr>
        <p:xfrm>
          <a:off x="5373216" y="1619672"/>
          <a:ext cx="2555776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0" y="-15360"/>
            <a:ext cx="407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Supplementary material for  paper </a:t>
            </a:r>
            <a:r>
              <a:rPr lang="en-US" dirty="0" err="1" smtClean="0"/>
              <a:t>iS</a:t>
            </a:r>
            <a:r>
              <a:rPr lang="fr-FR" dirty="0" smtClean="0"/>
              <a:t>WAP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06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745907"/>
              </p:ext>
            </p:extLst>
          </p:nvPr>
        </p:nvGraphicFramePr>
        <p:xfrm>
          <a:off x="284163" y="395288"/>
          <a:ext cx="5857875" cy="765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Graph" r:id="rId3" imgW="2933395" imgH="3835603" progId="Origin50.Graph">
                  <p:embed/>
                </p:oleObj>
              </mc:Choice>
              <mc:Fallback>
                <p:oleObj name="Graph" r:id="rId3" imgW="2933395" imgH="3835603" progId="Origin50.Graph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395288"/>
                        <a:ext cx="5857875" cy="765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83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-22989" y="-36512"/>
          <a:ext cx="6880989" cy="543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" name="Graph" r:id="rId3" imgW="3847795" imgH="3039466" progId="Origin50.Graph">
                  <p:embed/>
                </p:oleObj>
              </mc:Choice>
              <mc:Fallback>
                <p:oleObj name="Graph" r:id="rId3" imgW="3847795" imgH="3039466" progId="Origin50.Graph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989" y="-36512"/>
                        <a:ext cx="6880989" cy="5436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Connecteur en angle 31"/>
          <p:cNvCxnSpPr/>
          <p:nvPr/>
        </p:nvCxnSpPr>
        <p:spPr>
          <a:xfrm rot="10800000">
            <a:off x="1074420" y="4480560"/>
            <a:ext cx="1109186" cy="884396"/>
          </a:xfrm>
          <a:prstGeom prst="bentConnector3">
            <a:avLst>
              <a:gd name="adj1" fmla="val 993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7" name="Picture 383" descr="L:\local-expdata\FO-C5\3rd-Run\2011_04_21\good_data\density_matrix_2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6992" y="5220072"/>
            <a:ext cx="3107259" cy="3110919"/>
          </a:xfrm>
          <a:prstGeom prst="rect">
            <a:avLst/>
          </a:prstGeom>
          <a:noFill/>
        </p:spPr>
      </p:pic>
      <p:pic>
        <p:nvPicPr>
          <p:cNvPr id="1470" name="Picture 446" descr="L:\local-expdata\FO-C5\3rd-Run\2011_04_21\good_data\density_matrix_1.e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4680" y="5214408"/>
            <a:ext cx="3124729" cy="3121058"/>
          </a:xfrm>
          <a:prstGeom prst="rect">
            <a:avLst/>
          </a:prstGeom>
          <a:noFill/>
        </p:spPr>
      </p:pic>
      <p:cxnSp>
        <p:nvCxnSpPr>
          <p:cNvPr id="25" name="Connecteur droit avec flèche 24"/>
          <p:cNvCxnSpPr/>
          <p:nvPr/>
        </p:nvCxnSpPr>
        <p:spPr>
          <a:xfrm rot="5400000">
            <a:off x="4770884" y="5361434"/>
            <a:ext cx="2880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0800000">
            <a:off x="1450181" y="4481514"/>
            <a:ext cx="3469484" cy="738187"/>
          </a:xfrm>
          <a:prstGeom prst="bentConnector3">
            <a:avLst>
              <a:gd name="adj1" fmla="val 1000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/>
          <p:nvPr/>
        </p:nvCxnSpPr>
        <p:spPr>
          <a:xfrm rot="5400000">
            <a:off x="2109041" y="5436096"/>
            <a:ext cx="14401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14352" y="57313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|00&gt;</a:t>
            </a:r>
            <a:endParaRPr lang="fr-FR" sz="1200" dirty="0"/>
          </a:p>
        </p:txBody>
      </p:sp>
      <p:sp>
        <p:nvSpPr>
          <p:cNvPr id="45" name="ZoneTexte 44"/>
          <p:cNvSpPr txBox="1"/>
          <p:nvPr/>
        </p:nvSpPr>
        <p:spPr>
          <a:xfrm>
            <a:off x="499532" y="634083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|10&gt;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499532" y="696985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|01&gt;</a:t>
            </a:r>
            <a:endParaRPr lang="fr-FR" sz="1200" dirty="0"/>
          </a:p>
        </p:txBody>
      </p:sp>
      <p:sp>
        <p:nvSpPr>
          <p:cNvPr id="47" name="ZoneTexte 46"/>
          <p:cNvSpPr txBox="1"/>
          <p:nvPr/>
        </p:nvSpPr>
        <p:spPr>
          <a:xfrm>
            <a:off x="499532" y="7592526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|11&gt;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1052736" y="179512"/>
            <a:ext cx="493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L:\local-expdata\FO-C5\3rd-Run\2011_04_13\good_data\quantum swap vs. Duration.par</a:t>
            </a:r>
            <a:endParaRPr lang="fr-FR" sz="900" dirty="0"/>
          </a:p>
        </p:txBody>
      </p:sp>
      <p:sp>
        <p:nvSpPr>
          <p:cNvPr id="50" name="ZoneTexte 49"/>
          <p:cNvSpPr txBox="1"/>
          <p:nvPr/>
        </p:nvSpPr>
        <p:spPr>
          <a:xfrm>
            <a:off x="1003588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|00&gt;</a:t>
            </a:r>
            <a:endParaRPr lang="fr-FR" sz="12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579652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|10&gt;</a:t>
            </a:r>
            <a:endParaRPr lang="fr-FR" sz="1200" dirty="0"/>
          </a:p>
        </p:txBody>
      </p:sp>
      <p:sp>
        <p:nvSpPr>
          <p:cNvPr id="52" name="ZoneTexte 51"/>
          <p:cNvSpPr txBox="1"/>
          <p:nvPr/>
        </p:nvSpPr>
        <p:spPr>
          <a:xfrm>
            <a:off x="2227724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|01&gt;</a:t>
            </a:r>
            <a:endParaRPr lang="fr-FR" sz="1200" dirty="0"/>
          </a:p>
        </p:txBody>
      </p:sp>
      <p:sp>
        <p:nvSpPr>
          <p:cNvPr id="53" name="ZoneTexte 52"/>
          <p:cNvSpPr txBox="1"/>
          <p:nvPr/>
        </p:nvSpPr>
        <p:spPr>
          <a:xfrm>
            <a:off x="2875796" y="8043624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|11&gt;</a:t>
            </a:r>
            <a:endParaRPr lang="fr-FR" sz="1200" dirty="0"/>
          </a:p>
        </p:txBody>
      </p:sp>
      <p:sp>
        <p:nvSpPr>
          <p:cNvPr id="61" name="Ellipse 60"/>
          <p:cNvSpPr/>
          <p:nvPr/>
        </p:nvSpPr>
        <p:spPr>
          <a:xfrm>
            <a:off x="5131792" y="5061198"/>
            <a:ext cx="144016" cy="14401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131792" y="5277222"/>
            <a:ext cx="144016" cy="14401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216500" y="500404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rgbClr val="FF0000"/>
                </a:solidFill>
              </a:rPr>
              <a:t>measurement</a:t>
            </a:r>
            <a:endParaRPr lang="fr-FR" sz="10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216500" y="5220072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simulation</a:t>
            </a:r>
            <a:endParaRPr lang="fr-FR" sz="1000" dirty="0"/>
          </a:p>
        </p:txBody>
      </p:sp>
      <p:cxnSp>
        <p:nvCxnSpPr>
          <p:cNvPr id="66" name="Connecteur droit 65"/>
          <p:cNvCxnSpPr/>
          <p:nvPr/>
        </p:nvCxnSpPr>
        <p:spPr>
          <a:xfrm rot="16200000" flipV="1">
            <a:off x="-454583" y="2594533"/>
            <a:ext cx="3807842" cy="3076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61522"/>
              </p:ext>
            </p:extLst>
          </p:nvPr>
        </p:nvGraphicFramePr>
        <p:xfrm>
          <a:off x="116632" y="539552"/>
          <a:ext cx="6836059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Graph" r:id="rId3" imgW="3847795" imgH="3039466" progId="Origin50.Graph">
                  <p:embed/>
                </p:oleObj>
              </mc:Choice>
              <mc:Fallback>
                <p:oleObj name="Graph" r:id="rId3" imgW="3847795" imgH="3039466" progId="Origin50.Graph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32" y="539552"/>
                        <a:ext cx="6836059" cy="54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3429000" y="1403648"/>
          <a:ext cx="2555776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700808" y="179512"/>
            <a:ext cx="47404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L:\local-expdata\FO-C5\3rd-Run\2011_04_13\good_data\quantum swap vs. Duration.par</a:t>
            </a:r>
            <a:endParaRPr lang="fr-FR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40394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Graph" r:id="rId3" imgW="3407040" imgH="1692000" progId="Origin50.Graph">
                  <p:embed/>
                </p:oleObj>
              </mc:Choice>
              <mc:Fallback>
                <p:oleObj name="Graph" r:id="rId3" imgW="3407040" imgH="169200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900" y="1865313"/>
                        <a:ext cx="6594476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657507"/>
              </p:ext>
            </p:extLst>
          </p:nvPr>
        </p:nvGraphicFramePr>
        <p:xfrm>
          <a:off x="-90488" y="-522288"/>
          <a:ext cx="6438901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Graph" r:id="rId5" imgW="3630240" imgH="1850400" progId="Origin50.Graph">
                  <p:embed/>
                </p:oleObj>
              </mc:Choice>
              <mc:Fallback>
                <p:oleObj name="Graph" r:id="rId5" imgW="3630240" imgH="185040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0488" y="-522288"/>
                        <a:ext cx="6438901" cy="328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grpSp>
        <p:nvGrpSpPr>
          <p:cNvPr id="237" name="Groupe 236"/>
          <p:cNvGrpSpPr/>
          <p:nvPr/>
        </p:nvGrpSpPr>
        <p:grpSpPr>
          <a:xfrm>
            <a:off x="639738" y="7617929"/>
            <a:ext cx="1752793" cy="307778"/>
            <a:chOff x="4990316" y="4801697"/>
            <a:chExt cx="1752793" cy="307778"/>
          </a:xfrm>
        </p:grpSpPr>
        <p:sp>
          <p:nvSpPr>
            <p:cNvPr id="61" name="Ellipse 60"/>
            <p:cNvSpPr/>
            <p:nvPr/>
          </p:nvSpPr>
          <p:spPr>
            <a:xfrm>
              <a:off x="5691386" y="4902757"/>
              <a:ext cx="144016" cy="14401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990316" y="4901522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763354" y="48016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087722" y="480169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69625" y="7648599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646068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coupling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time </a:t>
            </a:r>
            <a:r>
              <a:rPr lang="fr-FR" sz="160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6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0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3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1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4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8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4" y="416317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4863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947874" y="76460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396528" y="4576048"/>
            <a:ext cx="2550718" cy="2869994"/>
            <a:chOff x="504104" y="4576048"/>
            <a:chExt cx="2550718" cy="2869994"/>
          </a:xfrm>
        </p:grpSpPr>
        <p:pic>
          <p:nvPicPr>
            <p:cNvPr id="4301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822" y="4664442"/>
              <a:ext cx="2232000" cy="278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ZoneTexte 41"/>
            <p:cNvSpPr txBox="1"/>
            <p:nvPr/>
          </p:nvSpPr>
          <p:spPr>
            <a:xfrm>
              <a:off x="807682" y="605212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00&gt;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271720" y="6085779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01&gt;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707004" y="6132137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10&gt;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160976" y="6166542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11&gt;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96383" y="5447413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008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00&gt;</a:t>
              </a:r>
              <a:endParaRPr lang="fr-FR" sz="12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814357" y="5557968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00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01&gt;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676347" y="5680991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3333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3333FF"/>
                  </a:solidFill>
                  <a:latin typeface="Arial" pitchFamily="34" charset="0"/>
                  <a:cs typeface="Arial" pitchFamily="34" charset="0"/>
                </a:rPr>
                <a:t>10&gt;</a:t>
              </a:r>
              <a:endParaRPr lang="fr-FR" sz="12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504104" y="5797471"/>
              <a:ext cx="476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FF00FF"/>
                  </a:solidFill>
                  <a:latin typeface="Arial"/>
                  <a:cs typeface="Arial"/>
                </a:rPr>
                <a:t>I</a:t>
              </a:r>
              <a:r>
                <a:rPr lang="fr-FR" sz="1200" dirty="0" smtClean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11&gt;</a:t>
              </a:r>
              <a:endParaRPr lang="fr-FR" sz="1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1607180" y="4726860"/>
              <a:ext cx="26637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1416756" y="45760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905640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905640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e 16"/>
          <p:cNvGrpSpPr>
            <a:grpSpLocks noChangeAspect="1"/>
          </p:cNvGrpSpPr>
          <p:nvPr/>
        </p:nvGrpSpPr>
        <p:grpSpPr>
          <a:xfrm>
            <a:off x="3311878" y="4996636"/>
            <a:ext cx="2232000" cy="2671708"/>
            <a:chOff x="3357232" y="4912295"/>
            <a:chExt cx="2160000" cy="2585524"/>
          </a:xfrm>
        </p:grpSpPr>
        <p:pic>
          <p:nvPicPr>
            <p:cNvPr id="43018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232" y="5121819"/>
              <a:ext cx="2160000" cy="237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" name="ZoneTexte 88"/>
            <p:cNvSpPr txBox="1"/>
            <p:nvPr/>
          </p:nvSpPr>
          <p:spPr>
            <a:xfrm>
              <a:off x="3448244" y="4912295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Re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3448244" y="6388772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latin typeface="Arial" pitchFamily="34" charset="0"/>
                  <a:cs typeface="Arial" pitchFamily="34" charset="0"/>
                </a:rPr>
                <a:t>Im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9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947290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Graph" r:id="rId3" imgW="3407040" imgH="1692000" progId="Origin50.Graph">
                  <p:embed/>
                </p:oleObj>
              </mc:Choice>
              <mc:Fallback>
                <p:oleObj name="Graph" r:id="rId3" imgW="3407040" imgH="169200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900" y="1865313"/>
                        <a:ext cx="6594476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52606"/>
              </p:ext>
            </p:extLst>
          </p:nvPr>
        </p:nvGraphicFramePr>
        <p:xfrm>
          <a:off x="-90488" y="-522288"/>
          <a:ext cx="6438901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Graph" r:id="rId5" imgW="3630240" imgH="1850400" progId="Origin50.Graph">
                  <p:embed/>
                </p:oleObj>
              </mc:Choice>
              <mc:Fallback>
                <p:oleObj name="Graph" r:id="rId5" imgW="3630240" imgH="185040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0488" y="-522288"/>
                        <a:ext cx="6438901" cy="328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58575" y="48258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3755" y="543529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43755" y="602386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43755" y="6630348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95381" y="712261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12008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coupling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time </a:t>
            </a:r>
            <a:r>
              <a:rPr lang="fr-FR" sz="160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6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0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3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1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4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8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4" y="416317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4863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992947" y="712008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133633" y="7118482"/>
            <a:ext cx="2287255" cy="374177"/>
            <a:chOff x="133633" y="7118482"/>
            <a:chExt cx="2287255" cy="374177"/>
          </a:xfrm>
        </p:grpSpPr>
        <p:sp>
          <p:nvSpPr>
            <p:cNvPr id="63" name="ZoneTexte 62"/>
            <p:cNvSpPr txBox="1"/>
            <p:nvPr/>
          </p:nvSpPr>
          <p:spPr>
            <a:xfrm>
              <a:off x="1441133" y="7120248"/>
              <a:ext cx="979755" cy="372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13899" y="7118482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1256061" y="7174855"/>
              <a:ext cx="217052" cy="216000"/>
              <a:chOff x="1124768" y="7193003"/>
              <a:chExt cx="217052" cy="216000"/>
            </a:xfrm>
          </p:grpSpPr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1124768" y="7193003"/>
                <a:ext cx="216000" cy="216000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cxnSp>
            <p:nvCxnSpPr>
              <p:cNvPr id="73" name="Connecteur droit 72"/>
              <p:cNvCxnSpPr/>
              <p:nvPr/>
            </p:nvCxnSpPr>
            <p:spPr>
              <a:xfrm>
                <a:off x="1233820" y="7304293"/>
                <a:ext cx="108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e 15"/>
            <p:cNvGrpSpPr/>
            <p:nvPr/>
          </p:nvGrpSpPr>
          <p:grpSpPr>
            <a:xfrm>
              <a:off x="133633" y="7143173"/>
              <a:ext cx="598606" cy="269893"/>
              <a:chOff x="71989" y="7143173"/>
              <a:chExt cx="598606" cy="269893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260648" y="7171713"/>
                <a:ext cx="216000" cy="216000"/>
                <a:chOff x="260648" y="7191768"/>
                <a:chExt cx="216000" cy="216000"/>
              </a:xfrm>
            </p:grpSpPr>
            <p:sp>
              <p:nvSpPr>
                <p:cNvPr id="62" name="Ellipse 61"/>
                <p:cNvSpPr>
                  <a:spLocks noChangeAspect="1"/>
                </p:cNvSpPr>
                <p:nvPr/>
              </p:nvSpPr>
              <p:spPr>
                <a:xfrm>
                  <a:off x="260648" y="7191768"/>
                  <a:ext cx="216000" cy="2160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cxnSp>
              <p:nvCxnSpPr>
                <p:cNvPr id="9" name="Connecteur droit 8"/>
                <p:cNvCxnSpPr/>
                <p:nvPr/>
              </p:nvCxnSpPr>
              <p:spPr>
                <a:xfrm>
                  <a:off x="368565" y="7304293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ZoneTexte 75"/>
              <p:cNvSpPr txBox="1"/>
              <p:nvPr/>
            </p:nvSpPr>
            <p:spPr>
              <a:xfrm>
                <a:off x="415397" y="716684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 smtClean="0">
                    <a:latin typeface="Arial"/>
                    <a:cs typeface="Arial"/>
                  </a:rPr>
                  <a:t>0</a:t>
                </a:r>
                <a:endParaRPr lang="fr-FR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ZoneTexte 78"/>
              <p:cNvSpPr txBox="1"/>
              <p:nvPr/>
            </p:nvSpPr>
            <p:spPr>
              <a:xfrm>
                <a:off x="71989" y="7143173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dirty="0" smtClean="0">
                    <a:latin typeface="Symbol" pitchFamily="18" charset="2"/>
                    <a:cs typeface="Arial"/>
                  </a:rPr>
                  <a:t>p</a:t>
                </a:r>
                <a:endParaRPr lang="fr-FR" sz="1100" dirty="0">
                  <a:latin typeface="Symbol" pitchFamily="18" charset="2"/>
                  <a:cs typeface="Arial" pitchFamily="34" charset="0"/>
                </a:endParaRPr>
              </a:p>
            </p:txBody>
          </p:sp>
        </p:grpSp>
      </p:grp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00" y="45864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0" y="45900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0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102806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Graph" r:id="rId3" imgW="3407040" imgH="1692000" progId="Origin50.Graph">
                  <p:embed/>
                </p:oleObj>
              </mc:Choice>
              <mc:Fallback>
                <p:oleObj name="Graph" r:id="rId3" imgW="3407040" imgH="1692000" progId="Origin50.Graph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900" y="1865313"/>
                        <a:ext cx="6594476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72780"/>
              </p:ext>
            </p:extLst>
          </p:nvPr>
        </p:nvGraphicFramePr>
        <p:xfrm>
          <a:off x="-90488" y="-522288"/>
          <a:ext cx="6438901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Graph" r:id="rId5" imgW="3630240" imgH="1850400" progId="Origin50.Graph">
                  <p:embed/>
                </p:oleObj>
              </mc:Choice>
              <mc:Fallback>
                <p:oleObj name="Graph" r:id="rId5" imgW="3630240" imgH="1850400" progId="Origin50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0488" y="-522288"/>
                        <a:ext cx="6438901" cy="328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58575" y="48258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3755" y="543529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43755" y="602386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43755" y="6630348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441133" y="7120248"/>
            <a:ext cx="979755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measured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13899" y="711848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latin typeface="Arial" pitchFamily="34" charset="0"/>
                <a:cs typeface="Arial" pitchFamily="34" charset="0"/>
              </a:rPr>
              <a:t>ideal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95381" y="712261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F=95%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3212976" y="712008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F=91%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coupling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time </a:t>
            </a:r>
            <a:r>
              <a:rPr lang="fr-FR" sz="1600" dirty="0" err="1" smtClean="0">
                <a:latin typeface="Symbol" pitchFamily="18" charset="2"/>
                <a:cs typeface="Arial" pitchFamily="34" charset="0"/>
              </a:rPr>
              <a:t>D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6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0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3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7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1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4" y="4336248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8" y="4151286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4" y="416317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48638" y="4336248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4992947" y="712008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C=0.85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61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0" y="45900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62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00" y="4586400"/>
            <a:ext cx="2541460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e 11"/>
          <p:cNvGrpSpPr/>
          <p:nvPr/>
        </p:nvGrpSpPr>
        <p:grpSpPr>
          <a:xfrm>
            <a:off x="1256061" y="7174855"/>
            <a:ext cx="217052" cy="216000"/>
            <a:chOff x="1124768" y="7193003"/>
            <a:chExt cx="217052" cy="216000"/>
          </a:xfrm>
        </p:grpSpPr>
        <p:sp>
          <p:nvSpPr>
            <p:cNvPr id="61" name="Ellipse 60"/>
            <p:cNvSpPr>
              <a:spLocks noChangeAspect="1"/>
            </p:cNvSpPr>
            <p:nvPr/>
          </p:nvSpPr>
          <p:spPr>
            <a:xfrm>
              <a:off x="1124768" y="7193003"/>
              <a:ext cx="216000" cy="216000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1233820" y="7304293"/>
              <a:ext cx="108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133633" y="7143173"/>
            <a:ext cx="598606" cy="269893"/>
            <a:chOff x="71989" y="7143173"/>
            <a:chExt cx="598606" cy="269893"/>
          </a:xfrm>
        </p:grpSpPr>
        <p:grpSp>
          <p:nvGrpSpPr>
            <p:cNvPr id="10" name="Groupe 9"/>
            <p:cNvGrpSpPr/>
            <p:nvPr/>
          </p:nvGrpSpPr>
          <p:grpSpPr>
            <a:xfrm>
              <a:off x="260648" y="7171713"/>
              <a:ext cx="216000" cy="216000"/>
              <a:chOff x="260648" y="7191768"/>
              <a:chExt cx="216000" cy="216000"/>
            </a:xfrm>
          </p:grpSpPr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260648" y="7191768"/>
                <a:ext cx="216000" cy="216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>
                <a:off x="368565" y="7304293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ZoneTexte 75"/>
            <p:cNvSpPr txBox="1"/>
            <p:nvPr/>
          </p:nvSpPr>
          <p:spPr>
            <a:xfrm>
              <a:off x="415397" y="716684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smtClean="0">
                  <a:latin typeface="Arial"/>
                  <a:cs typeface="Arial"/>
                </a:rPr>
                <a:t>0</a:t>
              </a:r>
              <a:endParaRPr lang="fr-FR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71989" y="7143173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>
                  <a:latin typeface="Symbol" pitchFamily="18" charset="2"/>
                  <a:cs typeface="Arial"/>
                </a:rPr>
                <a:t>p</a:t>
              </a:r>
              <a:endParaRPr lang="fr-FR" sz="1100" dirty="0">
                <a:latin typeface="Symbol" pitchFamily="18" charset="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27958"/>
              </p:ext>
            </p:extLst>
          </p:nvPr>
        </p:nvGraphicFramePr>
        <p:xfrm>
          <a:off x="33338" y="-4763"/>
          <a:ext cx="6791325" cy="896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Graph" r:id="rId4" imgW="3408480" imgH="4497120" progId="Origin50.Graph">
                  <p:embed/>
                </p:oleObj>
              </mc:Choice>
              <mc:Fallback>
                <p:oleObj name="Graph" r:id="rId4" imgW="3408480" imgH="449712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8" y="-4763"/>
                        <a:ext cx="6791325" cy="8961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97602"/>
              </p:ext>
            </p:extLst>
          </p:nvPr>
        </p:nvGraphicFramePr>
        <p:xfrm>
          <a:off x="3903239" y="4051832"/>
          <a:ext cx="1162253" cy="112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6" imgW="469900" imgH="457200" progId="Equation.DSMT4">
                  <p:embed/>
                </p:oleObj>
              </mc:Choice>
              <mc:Fallback>
                <p:oleObj name="Equation" r:id="rId6" imgW="469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239" y="4051832"/>
                        <a:ext cx="1162253" cy="1128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1853"/>
              </p:ext>
            </p:extLst>
          </p:nvPr>
        </p:nvGraphicFramePr>
        <p:xfrm>
          <a:off x="5097712" y="4051832"/>
          <a:ext cx="1162253" cy="1128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8" imgW="469900" imgH="457200" progId="Equation.DSMT4">
                  <p:embed/>
                </p:oleObj>
              </mc:Choice>
              <mc:Fallback>
                <p:oleObj name="Equation" r:id="rId8" imgW="469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712" y="4051832"/>
                        <a:ext cx="1162253" cy="1128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e 42"/>
          <p:cNvGrpSpPr/>
          <p:nvPr/>
        </p:nvGrpSpPr>
        <p:grpSpPr>
          <a:xfrm>
            <a:off x="4098581" y="4192083"/>
            <a:ext cx="307777" cy="777027"/>
            <a:chOff x="4200406" y="4159831"/>
            <a:chExt cx="307777" cy="777027"/>
          </a:xfrm>
        </p:grpSpPr>
        <p:grpSp>
          <p:nvGrpSpPr>
            <p:cNvPr id="14" name="Groupe 13"/>
            <p:cNvGrpSpPr/>
            <p:nvPr/>
          </p:nvGrpSpPr>
          <p:grpSpPr>
            <a:xfrm>
              <a:off x="4220150" y="4216858"/>
              <a:ext cx="288032" cy="720000"/>
              <a:chOff x="3959182" y="4139952"/>
              <a:chExt cx="288032" cy="7200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959182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59182" y="4716016"/>
                <a:ext cx="288032" cy="1368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ZoneTexte 15"/>
            <p:cNvSpPr txBox="1"/>
            <p:nvPr/>
          </p:nvSpPr>
          <p:spPr>
            <a:xfrm rot="16200000">
              <a:off x="4082425" y="427781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81%</a:t>
              </a:r>
              <a:endParaRPr lang="fr-F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25075" y="4249110"/>
            <a:ext cx="307777" cy="775520"/>
            <a:chOff x="4626900" y="4216858"/>
            <a:chExt cx="307777" cy="775520"/>
          </a:xfrm>
        </p:grpSpPr>
        <p:grpSp>
          <p:nvGrpSpPr>
            <p:cNvPr id="15" name="Groupe 14"/>
            <p:cNvGrpSpPr/>
            <p:nvPr/>
          </p:nvGrpSpPr>
          <p:grpSpPr>
            <a:xfrm>
              <a:off x="4640111" y="4216858"/>
              <a:ext cx="288032" cy="723600"/>
              <a:chOff x="4379143" y="4139952"/>
              <a:chExt cx="288032" cy="723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79143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79143" y="4197552"/>
                <a:ext cx="288032" cy="6660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 rot="16200000">
              <a:off x="4508919" y="45666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93%</a:t>
              </a:r>
              <a:endParaRPr lang="fr-F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273859" y="4188294"/>
            <a:ext cx="307777" cy="780816"/>
            <a:chOff x="5375684" y="4156042"/>
            <a:chExt cx="307777" cy="780816"/>
          </a:xfrm>
        </p:grpSpPr>
        <p:grpSp>
          <p:nvGrpSpPr>
            <p:cNvPr id="21" name="Groupe 20"/>
            <p:cNvGrpSpPr/>
            <p:nvPr/>
          </p:nvGrpSpPr>
          <p:grpSpPr>
            <a:xfrm>
              <a:off x="5395428" y="4216858"/>
              <a:ext cx="288032" cy="720000"/>
              <a:chOff x="3959182" y="4139952"/>
              <a:chExt cx="288032" cy="720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959182" y="4139952"/>
                <a:ext cx="288032" cy="72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959182" y="4716016"/>
                <a:ext cx="288032" cy="136800"/>
              </a:xfrm>
              <a:prstGeom prst="rect">
                <a:avLst/>
              </a:prstGeom>
              <a:solidFill>
                <a:srgbClr val="333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 rot="16200000">
              <a:off x="5257703" y="42740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81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fr-F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710292" y="4249110"/>
            <a:ext cx="307777" cy="785459"/>
            <a:chOff x="5812117" y="4216858"/>
            <a:chExt cx="307777" cy="785459"/>
          </a:xfrm>
        </p:grpSpPr>
        <p:sp>
          <p:nvSpPr>
            <p:cNvPr id="19" name="Rectangle 18"/>
            <p:cNvSpPr/>
            <p:nvPr/>
          </p:nvSpPr>
          <p:spPr>
            <a:xfrm>
              <a:off x="5815389" y="4216858"/>
              <a:ext cx="288032" cy="72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5389" y="4298440"/>
              <a:ext cx="288032" cy="633600"/>
            </a:xfrm>
            <a:prstGeom prst="rect">
              <a:avLst/>
            </a:prstGeom>
            <a:solidFill>
              <a:srgbClr val="333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 rot="16200000">
              <a:off x="5694136" y="457655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88</a:t>
              </a:r>
              <a:r>
                <a:rPr lang="fr-FR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%</a:t>
              </a:r>
              <a:endParaRPr lang="fr-F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848008" y="7555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d)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3848008" y="35011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e)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3848008" y="5745614"/>
            <a:ext cx="32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f)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4439547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|0&gt;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043913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|1&gt;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614565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|0&gt;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218931" y="385192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|1&gt;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6227637" y="42656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6241647" y="46341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834921" y="746284"/>
            <a:ext cx="76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a) </a:t>
            </a:r>
            <a:r>
              <a:rPr lang="fr-FR" dirty="0" err="1" smtClean="0"/>
              <a:t>raw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1900756" y="3316506"/>
            <a:ext cx="1702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b)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1583938" y="5878977"/>
            <a:ext cx="201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c) </a:t>
            </a:r>
            <a:r>
              <a:rPr lang="fr-FR" dirty="0" err="1" smtClean="0"/>
              <a:t>readout</a:t>
            </a:r>
            <a:r>
              <a:rPr lang="fr-FR" dirty="0" smtClean="0"/>
              <a:t> </a:t>
            </a:r>
            <a:r>
              <a:rPr lang="fr-FR" dirty="0" err="1" smtClean="0"/>
              <a:t>crosstalk</a:t>
            </a:r>
            <a:endParaRPr lang="fr-FR" dirty="0"/>
          </a:p>
          <a:p>
            <a:pPr algn="r"/>
            <a:r>
              <a:rPr lang="fr-FR" dirty="0" err="1" smtClean="0"/>
              <a:t>corrected</a:t>
            </a:r>
            <a:endParaRPr lang="fr-FR" dirty="0"/>
          </a:p>
        </p:txBody>
      </p:sp>
      <p:graphicFrame>
        <p:nvGraphicFramePr>
          <p:cNvPr id="54" name="Obje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66448"/>
              </p:ext>
            </p:extLst>
          </p:nvPr>
        </p:nvGraphicFramePr>
        <p:xfrm>
          <a:off x="4345460" y="5088430"/>
          <a:ext cx="299596" cy="3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460" y="5088430"/>
                        <a:ext cx="299596" cy="35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75602"/>
              </p:ext>
            </p:extLst>
          </p:nvPr>
        </p:nvGraphicFramePr>
        <p:xfrm>
          <a:off x="5462363" y="5087938"/>
          <a:ext cx="3397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0" name="Equation" r:id="rId12" imgW="215806" imgH="228501" progId="Equation.DSMT4">
                  <p:embed/>
                </p:oleObj>
              </mc:Choice>
              <mc:Fallback>
                <p:oleObj name="Equation" r:id="rId12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363" y="5087938"/>
                        <a:ext cx="33972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26923"/>
              </p:ext>
            </p:extLst>
          </p:nvPr>
        </p:nvGraphicFramePr>
        <p:xfrm>
          <a:off x="4275138" y="8243888"/>
          <a:ext cx="1879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1" name="Equation" r:id="rId14" imgW="1193760" imgH="253800" progId="Equation.DSMT4">
                  <p:embed/>
                </p:oleObj>
              </mc:Choice>
              <mc:Fallback>
                <p:oleObj name="Equation" r:id="rId14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5138" y="8243888"/>
                        <a:ext cx="1879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ZoneTexte 61"/>
          <p:cNvSpPr txBox="1"/>
          <p:nvPr/>
        </p:nvSpPr>
        <p:spPr>
          <a:xfrm>
            <a:off x="4116945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3333FF"/>
                </a:solidFill>
              </a:rPr>
              <a:t>00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65" name="ZoneTexte 64"/>
          <p:cNvSpPr txBox="1"/>
          <p:nvPr/>
        </p:nvSpPr>
        <p:spPr>
          <a:xfrm>
            <a:off x="4598358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66" name="ZoneTexte 65"/>
          <p:cNvSpPr txBox="1"/>
          <p:nvPr/>
        </p:nvSpPr>
        <p:spPr>
          <a:xfrm>
            <a:off x="5057575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67" name="ZoneTexte 66"/>
          <p:cNvSpPr txBox="1"/>
          <p:nvPr/>
        </p:nvSpPr>
        <p:spPr>
          <a:xfrm>
            <a:off x="5504100" y="576760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|</a:t>
            </a:r>
            <a:r>
              <a:rPr lang="fr-FR" sz="1600" dirty="0" smtClean="0">
                <a:solidFill>
                  <a:srgbClr val="FF0000"/>
                </a:solidFill>
              </a:rPr>
              <a:t>11</a:t>
            </a:r>
            <a:r>
              <a:rPr lang="fr-FR" sz="1600" dirty="0" smtClean="0"/>
              <a:t>&gt;</a:t>
            </a:r>
            <a:endParaRPr lang="fr-FR" sz="1600" dirty="0"/>
          </a:p>
        </p:txBody>
      </p:sp>
      <p:sp>
        <p:nvSpPr>
          <p:cNvPr id="72" name="ZoneTexte 71"/>
          <p:cNvSpPr txBox="1"/>
          <p:nvPr/>
        </p:nvSpPr>
        <p:spPr>
          <a:xfrm>
            <a:off x="6035880" y="61853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035880" y="66318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3333FF"/>
                </a:solidFill>
              </a:rPr>
              <a:t>0</a:t>
            </a:r>
            <a:r>
              <a:rPr lang="fr-FR" sz="1600" dirty="0" smtClean="0">
                <a:solidFill>
                  <a:srgbClr val="FF0000"/>
                </a:solidFill>
              </a:rPr>
              <a:t>1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6035880" y="710490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</a:t>
            </a:r>
            <a:r>
              <a:rPr lang="fr-FR" sz="1600" dirty="0" smtClean="0">
                <a:solidFill>
                  <a:srgbClr val="3333FF"/>
                </a:solidFill>
              </a:rPr>
              <a:t>0</a:t>
            </a:r>
            <a:endParaRPr lang="fr-FR" sz="1600" dirty="0">
              <a:solidFill>
                <a:srgbClr val="3333FF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035880" y="75648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11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82" name="Connecteur droit avec flèche 81"/>
          <p:cNvCxnSpPr/>
          <p:nvPr/>
        </p:nvCxnSpPr>
        <p:spPr>
          <a:xfrm>
            <a:off x="4797152" y="8048439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00" y="6058800"/>
            <a:ext cx="1992735" cy="19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ZoneTexte 52"/>
          <p:cNvSpPr txBox="1"/>
          <p:nvPr/>
        </p:nvSpPr>
        <p:spPr>
          <a:xfrm>
            <a:off x="2845265" y="728957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310703" y="649647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061599" y="587758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3104362" y="7884501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2875082" y="20843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1353753" y="16118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fr-FR" sz="14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3144118" y="2649445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fr-FR" sz="1400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029338" y="11678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806743"/>
              </p:ext>
            </p:extLst>
          </p:nvPr>
        </p:nvGraphicFramePr>
        <p:xfrm>
          <a:off x="-193900" y="1865313"/>
          <a:ext cx="6594476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7" name="Graph" r:id="rId3" imgW="3407040" imgH="1692000" progId="Origin50.Graph">
                  <p:embed/>
                </p:oleObj>
              </mc:Choice>
              <mc:Fallback>
                <p:oleObj name="Graph" r:id="rId3" imgW="3407040" imgH="1692000" progId="Origin50.Graph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900" y="1865313"/>
                        <a:ext cx="6594476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992352"/>
              </p:ext>
            </p:extLst>
          </p:nvPr>
        </p:nvGraphicFramePr>
        <p:xfrm>
          <a:off x="-89991" y="-521518"/>
          <a:ext cx="6438900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Graph" r:id="rId5" imgW="3630240" imgH="1850400" progId="Origin50.Graph">
                  <p:embed/>
                </p:oleObj>
              </mc:Choice>
              <mc:Fallback>
                <p:oleObj name="Graph" r:id="rId5" imgW="3630240" imgH="1850400" progId="Origin50.Graph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9991" y="-521518"/>
                        <a:ext cx="6438900" cy="328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4591944"/>
            <a:ext cx="2545176" cy="253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7" y="4590881"/>
            <a:ext cx="2545663" cy="2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ZoneTexte 48"/>
          <p:cNvSpPr txBox="1"/>
          <p:nvPr/>
        </p:nvSpPr>
        <p:spPr>
          <a:xfrm rot="5400000">
            <a:off x="3908528" y="2162836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158575" y="48258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3755" y="543529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43755" y="602386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43755" y="6630348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7" name="Groupe 236"/>
          <p:cNvGrpSpPr/>
          <p:nvPr/>
        </p:nvGrpSpPr>
        <p:grpSpPr>
          <a:xfrm>
            <a:off x="639738" y="7091943"/>
            <a:ext cx="1752793" cy="307778"/>
            <a:chOff x="4990316" y="4801697"/>
            <a:chExt cx="1752793" cy="307778"/>
          </a:xfrm>
        </p:grpSpPr>
        <p:sp>
          <p:nvSpPr>
            <p:cNvPr id="61" name="Ellipse 60"/>
            <p:cNvSpPr/>
            <p:nvPr/>
          </p:nvSpPr>
          <p:spPr>
            <a:xfrm>
              <a:off x="5691386" y="4902757"/>
              <a:ext cx="144016" cy="14401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990316" y="4901522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763354" y="4801697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087722" y="480169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262623" y="1289761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45027" y="2294692"/>
            <a:ext cx="0" cy="3121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007443" y="2291216"/>
            <a:ext cx="2240582" cy="370176"/>
            <a:chOff x="1443132" y="4642364"/>
            <a:chExt cx="2345908" cy="848762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41101"/>
              <a:ext cx="0" cy="250025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48973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642364"/>
              <a:ext cx="0" cy="606613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-54060" y="-7017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-65280" y="2267744"/>
            <a:ext cx="37702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175795" y="77234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068155" y="1773632"/>
            <a:ext cx="52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08857" y="17432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439491" y="34029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395381" y="7122613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F=98%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966417" y="712008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F=94%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231579" y="2216697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swap duration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615171" y="813878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804186" y="202106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ZoneTexte 237"/>
          <p:cNvSpPr txBox="1"/>
          <p:nvPr/>
        </p:nvSpPr>
        <p:spPr>
          <a:xfrm>
            <a:off x="-41236" y="4507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  <p:sp>
        <p:nvSpPr>
          <p:cNvPr id="214" name="ZoneTexte 213"/>
          <p:cNvSpPr txBox="1"/>
          <p:nvPr/>
        </p:nvSpPr>
        <p:spPr>
          <a:xfrm>
            <a:off x="610177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925565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764471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1080384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ZoneTexte 224"/>
          <p:cNvSpPr txBox="1"/>
          <p:nvPr/>
        </p:nvSpPr>
        <p:spPr>
          <a:xfrm>
            <a:off x="1391200" y="4336248"/>
            <a:ext cx="30970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ZoneTexte 225"/>
          <p:cNvSpPr txBox="1"/>
          <p:nvPr/>
        </p:nvSpPr>
        <p:spPr>
          <a:xfrm>
            <a:off x="1234678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ZoneTexte 226"/>
          <p:cNvSpPr txBox="1"/>
          <p:nvPr/>
        </p:nvSpPr>
        <p:spPr>
          <a:xfrm>
            <a:off x="1518083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ZoneTexte 228"/>
          <p:cNvSpPr txBox="1"/>
          <p:nvPr/>
        </p:nvSpPr>
        <p:spPr>
          <a:xfrm>
            <a:off x="1687027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1828899" y="4336248"/>
            <a:ext cx="36580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ZoneTexte 229"/>
          <p:cNvSpPr txBox="1"/>
          <p:nvPr/>
        </p:nvSpPr>
        <p:spPr>
          <a:xfrm>
            <a:off x="1981398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ZoneTexte 230"/>
          <p:cNvSpPr txBox="1"/>
          <p:nvPr/>
        </p:nvSpPr>
        <p:spPr>
          <a:xfrm>
            <a:off x="2144234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ZoneTexte 231"/>
          <p:cNvSpPr txBox="1"/>
          <p:nvPr/>
        </p:nvSpPr>
        <p:spPr>
          <a:xfrm>
            <a:off x="2287792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ZoneTexte 232"/>
          <p:cNvSpPr txBox="1"/>
          <p:nvPr/>
        </p:nvSpPr>
        <p:spPr>
          <a:xfrm>
            <a:off x="2442643" y="4336248"/>
            <a:ext cx="365806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ZoneTexte 233"/>
          <p:cNvSpPr txBox="1"/>
          <p:nvPr/>
        </p:nvSpPr>
        <p:spPr>
          <a:xfrm>
            <a:off x="2578053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2743484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3202618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3518006" y="4151286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3356912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YI</a:t>
            </a:r>
            <a:endParaRPr lang="fr-FR" sz="11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3672825" y="4336248"/>
            <a:ext cx="317715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IX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ZoneTexte 245"/>
          <p:cNvSpPr txBox="1"/>
          <p:nvPr/>
        </p:nvSpPr>
        <p:spPr>
          <a:xfrm>
            <a:off x="3983641" y="4336248"/>
            <a:ext cx="30970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IZ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ZoneTexte 246"/>
          <p:cNvSpPr txBox="1"/>
          <p:nvPr/>
        </p:nvSpPr>
        <p:spPr>
          <a:xfrm>
            <a:off x="3827119" y="4151286"/>
            <a:ext cx="317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IY</a:t>
            </a:r>
            <a:endParaRPr lang="fr-FR" sz="1100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ZoneTexte 247"/>
          <p:cNvSpPr txBox="1"/>
          <p:nvPr/>
        </p:nvSpPr>
        <p:spPr>
          <a:xfrm>
            <a:off x="410009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269037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ZoneTexte 249"/>
          <p:cNvSpPr txBox="1"/>
          <p:nvPr/>
        </p:nvSpPr>
        <p:spPr>
          <a:xfrm>
            <a:off x="4388865" y="4163178"/>
            <a:ext cx="365805" cy="23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XZ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ZoneTexte 250"/>
          <p:cNvSpPr txBox="1"/>
          <p:nvPr/>
        </p:nvSpPr>
        <p:spPr>
          <a:xfrm>
            <a:off x="4553436" y="4336248"/>
            <a:ext cx="37382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ZoneTexte 251"/>
          <p:cNvSpPr txBox="1"/>
          <p:nvPr/>
        </p:nvSpPr>
        <p:spPr>
          <a:xfrm>
            <a:off x="4715813" y="4151286"/>
            <a:ext cx="373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4874197" y="4336248"/>
            <a:ext cx="365806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YZ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5035084" y="4151286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ZX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156838" y="4336248"/>
            <a:ext cx="365806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ZY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ZoneTexte 255"/>
          <p:cNvSpPr txBox="1"/>
          <p:nvPr/>
        </p:nvSpPr>
        <p:spPr>
          <a:xfrm>
            <a:off x="5335133" y="4336248"/>
            <a:ext cx="357790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ZZ</a:t>
            </a:r>
            <a:endParaRPr lang="fr-FR" sz="11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ZoneTexte 256"/>
          <p:cNvSpPr txBox="1"/>
          <p:nvPr/>
        </p:nvSpPr>
        <p:spPr>
          <a:xfrm rot="16200000">
            <a:off x="-725582" y="326550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&lt;Pauli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operator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&gt;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8900000">
            <a:off x="1691113" y="5827064"/>
            <a:ext cx="288829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Not </a:t>
            </a:r>
            <a:r>
              <a:rPr lang="fr-FR" dirty="0" err="1" smtClean="0">
                <a:solidFill>
                  <a:schemeClr val="bg1"/>
                </a:solidFill>
              </a:rPr>
              <a:t>corrected</a:t>
            </a:r>
            <a:r>
              <a:rPr lang="fr-FR" dirty="0" smtClean="0">
                <a:solidFill>
                  <a:schemeClr val="bg1"/>
                </a:solidFill>
              </a:rPr>
              <a:t> for </a:t>
            </a:r>
            <a:r>
              <a:rPr lang="fr-FR" dirty="0" err="1" smtClean="0">
                <a:solidFill>
                  <a:schemeClr val="bg1"/>
                </a:solidFill>
              </a:rPr>
              <a:t>tomo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error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 rot="18900000">
            <a:off x="2064456" y="6710153"/>
            <a:ext cx="21416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Square </a:t>
            </a:r>
            <a:r>
              <a:rPr lang="fr-FR" dirty="0" err="1" smtClean="0">
                <a:solidFill>
                  <a:schemeClr val="bg1"/>
                </a:solidFill>
              </a:rPr>
              <a:t>root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fidelities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6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403948"/>
              </p:ext>
            </p:extLst>
          </p:nvPr>
        </p:nvGraphicFramePr>
        <p:xfrm>
          <a:off x="365125" y="661988"/>
          <a:ext cx="6483350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Graph" r:id="rId3" imgW="3656381" imgH="2941930" progId="Origin50.Graph">
                  <p:embed/>
                </p:oleObj>
              </mc:Choice>
              <mc:Fallback>
                <p:oleObj name="Graph" r:id="rId3" imgW="3656381" imgH="2941930" progId="Origin50.Graph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661988"/>
                        <a:ext cx="6483350" cy="521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72" y="6094442"/>
            <a:ext cx="2524067" cy="251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45" y="6096554"/>
            <a:ext cx="2524067" cy="251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1108425" y="179512"/>
            <a:ext cx="49391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595048" y="632831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80228" y="693779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580228" y="75263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|10&gt;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80228" y="8132846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|11&gt;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5019440" y="5917756"/>
            <a:ext cx="144016" cy="14401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5019040" y="5686874"/>
            <a:ext cx="144016" cy="1440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140537" y="580302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measured</a:t>
            </a:r>
            <a:endParaRPr lang="fr-FR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141332" y="5573376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ideal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454353" y="3312940"/>
            <a:ext cx="0" cy="1800200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118993" y="5411725"/>
            <a:ext cx="0" cy="7013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/>
        </p:nvGrpSpPr>
        <p:grpSpPr>
          <a:xfrm>
            <a:off x="1443132" y="5403633"/>
            <a:ext cx="2345908" cy="713707"/>
            <a:chOff x="1443132" y="4790485"/>
            <a:chExt cx="2345908" cy="713707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05214"/>
              <a:ext cx="0" cy="298978"/>
            </a:xfrm>
            <a:prstGeom prst="straightConnector1">
              <a:avLst/>
            </a:prstGeom>
            <a:ln w="1905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05214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790485"/>
              <a:ext cx="0" cy="419391"/>
            </a:xfrm>
            <a:prstGeom prst="line">
              <a:avLst/>
            </a:prstGeom>
            <a:ln w="19050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316472" y="11527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16472" y="57612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209311" y="286562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|00&gt;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209311" y="4728141"/>
            <a:ext cx="52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|11&gt;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186198" y="146920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|10&gt;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758556" y="145705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|01&gt;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1932932" y="860734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F=98%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541406" y="860734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pitchFamily="34" charset="0"/>
                <a:cs typeface="Arial" pitchFamily="34" charset="0"/>
              </a:rPr>
              <a:t>F=94%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665487" y="5345038"/>
            <a:ext cx="194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swap duration (ns)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530660" y="3014613"/>
            <a:ext cx="21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switching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endParaRPr lang="fr-FR" dirty="0"/>
          </a:p>
        </p:txBody>
      </p:sp>
      <p:sp>
        <p:nvSpPr>
          <p:cNvPr id="78" name="ZoneTexte 77"/>
          <p:cNvSpPr txBox="1"/>
          <p:nvPr/>
        </p:nvSpPr>
        <p:spPr>
          <a:xfrm>
            <a:off x="1236760" y="513081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78974"/>
              </p:ext>
            </p:extLst>
          </p:nvPr>
        </p:nvGraphicFramePr>
        <p:xfrm>
          <a:off x="387350" y="-322263"/>
          <a:ext cx="6438900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Graph" r:id="rId3" imgW="3630240" imgH="1850400" progId="Origin50.Graph">
                  <p:embed/>
                </p:oleObj>
              </mc:Choice>
              <mc:Fallback>
                <p:oleObj name="Graph" r:id="rId3" imgW="3630240" imgH="1850400" progId="Origin50.Graph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-322263"/>
                        <a:ext cx="6438900" cy="328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0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016" y="4791198"/>
            <a:ext cx="2621326" cy="260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3" y="4790136"/>
            <a:ext cx="2622627" cy="261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ZoneTexte 48"/>
          <p:cNvSpPr txBox="1"/>
          <p:nvPr/>
        </p:nvSpPr>
        <p:spPr>
          <a:xfrm rot="5400000">
            <a:off x="3919143" y="2189081"/>
            <a:ext cx="5133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/>
              <a:t>Simulation data </a:t>
            </a:r>
            <a:r>
              <a:rPr lang="fr-FR" sz="900" dirty="0" err="1" smtClean="0"/>
              <a:t>at</a:t>
            </a:r>
            <a:r>
              <a:rPr lang="fr-FR" sz="900" dirty="0" smtClean="0"/>
              <a:t> L:\local-expdata\FO-C5\3rd-Run\2011_04_13\good_data\simulation of swap 2.par</a:t>
            </a:r>
          </a:p>
          <a:p>
            <a:r>
              <a:rPr lang="fr-FR" sz="900" dirty="0" smtClean="0"/>
              <a:t>Data </a:t>
            </a:r>
            <a:r>
              <a:rPr lang="fr-FR" sz="900" dirty="0"/>
              <a:t>L:\</a:t>
            </a:r>
            <a:r>
              <a:rPr lang="fr-FR" sz="900" dirty="0" smtClean="0"/>
              <a:t>local-expdata\FO-C5\3rd-Run\2011_04_13\good_data\swap.opj</a:t>
            </a:r>
          </a:p>
          <a:p>
            <a:r>
              <a:rPr lang="fr-FR" sz="900" dirty="0" err="1" smtClean="0"/>
              <a:t>Density</a:t>
            </a:r>
            <a:r>
              <a:rPr lang="fr-FR" sz="900" dirty="0" smtClean="0"/>
              <a:t> matrices  </a:t>
            </a:r>
            <a:r>
              <a:rPr lang="fr-FR" sz="900" dirty="0" err="1" smtClean="0"/>
              <a:t>from</a:t>
            </a:r>
            <a:r>
              <a:rPr lang="fr-FR" sz="900" dirty="0" smtClean="0"/>
              <a:t> \\</a:t>
            </a:r>
            <a:r>
              <a:rPr lang="fr-FR" sz="900" dirty="0"/>
              <a:t>ORDERIC\users\Commun\PROJET </a:t>
            </a:r>
            <a:r>
              <a:rPr lang="fr-FR" sz="900" dirty="0" smtClean="0"/>
              <a:t>Cavités\articles\ISWAP\</a:t>
            </a:r>
            <a:r>
              <a:rPr lang="fr-FR" sz="900" dirty="0" err="1" smtClean="0"/>
              <a:t>swap.nb</a:t>
            </a:r>
            <a:endParaRPr lang="fr-FR" sz="900" dirty="0" smtClean="0"/>
          </a:p>
          <a:p>
            <a:r>
              <a:rPr lang="fr-FR" sz="900" dirty="0" smtClean="0"/>
              <a:t>Spins: L</a:t>
            </a:r>
            <a:r>
              <a:rPr lang="fr-FR" sz="900" dirty="0"/>
              <a:t>:\</a:t>
            </a:r>
            <a:r>
              <a:rPr lang="fr-FR" sz="900" dirty="0" smtClean="0"/>
              <a:t>local-expdata\FO-C5\3rd-Run\2011_04_21\</a:t>
            </a:r>
            <a:r>
              <a:rPr lang="en-US" sz="900" dirty="0"/>
              <a:t>Quantum Process Tomography at 31 </a:t>
            </a:r>
            <a:r>
              <a:rPr lang="en-US" sz="900" dirty="0" smtClean="0"/>
              <a:t>ns-16-spins-0.txt</a:t>
            </a:r>
            <a:endParaRPr lang="fr-FR" sz="900" dirty="0"/>
          </a:p>
          <a:p>
            <a:endParaRPr lang="fr-FR" sz="900" dirty="0"/>
          </a:p>
        </p:txBody>
      </p:sp>
      <p:sp>
        <p:nvSpPr>
          <p:cNvPr id="42" name="ZoneTexte 41"/>
          <p:cNvSpPr txBox="1"/>
          <p:nvPr/>
        </p:nvSpPr>
        <p:spPr>
          <a:xfrm>
            <a:off x="445411" y="507269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|00&gt;</a:t>
            </a:r>
            <a:endParaRPr lang="fr-FR" sz="12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30591" y="5682178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|01&gt;</a:t>
            </a:r>
            <a:endParaRPr lang="fr-FR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30591" y="6270740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|10&gt;</a:t>
            </a:r>
            <a:endParaRPr lang="fr-FR" sz="12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430591" y="6877228"/>
            <a:ext cx="473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|11&gt;</a:t>
            </a:r>
            <a:endParaRPr lang="fr-FR" sz="12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7" name="Groupe 236"/>
          <p:cNvGrpSpPr/>
          <p:nvPr/>
        </p:nvGrpSpPr>
        <p:grpSpPr>
          <a:xfrm>
            <a:off x="836712" y="7317829"/>
            <a:ext cx="1517501" cy="277000"/>
            <a:chOff x="4990316" y="4828328"/>
            <a:chExt cx="1517501" cy="277000"/>
          </a:xfrm>
        </p:grpSpPr>
        <p:sp>
          <p:nvSpPr>
            <p:cNvPr id="61" name="Ellipse 60"/>
            <p:cNvSpPr/>
            <p:nvPr/>
          </p:nvSpPr>
          <p:spPr>
            <a:xfrm>
              <a:off x="5549354" y="4902757"/>
              <a:ext cx="144016" cy="144016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990316" y="4901522"/>
              <a:ext cx="144016" cy="14401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641874" y="4828328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measured</a:t>
              </a:r>
              <a:endParaRPr lang="fr-FR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087722" y="4828329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>
                  <a:latin typeface="Arial" pitchFamily="34" charset="0"/>
                  <a:cs typeface="Arial" pitchFamily="34" charset="0"/>
                </a:rPr>
                <a:t>ideal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6" name="Connecteur droit 65"/>
          <p:cNvCxnSpPr/>
          <p:nvPr/>
        </p:nvCxnSpPr>
        <p:spPr>
          <a:xfrm rot="5400000" flipH="1" flipV="1">
            <a:off x="739964" y="1489016"/>
            <a:ext cx="1468735" cy="1856"/>
          </a:xfrm>
          <a:prstGeom prst="line">
            <a:avLst/>
          </a:prstGeom>
          <a:ln w="3175">
            <a:solidFill>
              <a:srgbClr val="0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>
            <a:off x="971997" y="2746708"/>
            <a:ext cx="287238" cy="7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484784" y="2602693"/>
            <a:ext cx="3600400" cy="311273"/>
            <a:chOff x="1443132" y="4790485"/>
            <a:chExt cx="2345908" cy="713707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3789040" y="5205214"/>
              <a:ext cx="0" cy="298978"/>
            </a:xfrm>
            <a:prstGeom prst="straightConnector1">
              <a:avLst/>
            </a:prstGeom>
            <a:ln w="19050">
              <a:solidFill>
                <a:srgbClr val="00808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1443132" y="5205214"/>
              <a:ext cx="2345908" cy="0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1446531" y="4790485"/>
              <a:ext cx="0" cy="419391"/>
            </a:xfrm>
            <a:prstGeom prst="line">
              <a:avLst/>
            </a:prstGeom>
            <a:ln w="19050">
              <a:solidFill>
                <a:srgbClr val="00808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/>
          <p:cNvSpPr txBox="1"/>
          <p:nvPr/>
        </p:nvSpPr>
        <p:spPr>
          <a:xfrm>
            <a:off x="423281" y="12908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a)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412061" y="24117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b)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4653136" y="97160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Arial"/>
                <a:cs typeface="Arial"/>
              </a:rPr>
              <a:t>I 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00 &gt;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509120" y="1983904"/>
            <a:ext cx="620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 11 &gt;</a:t>
            </a:r>
            <a:endParaRPr lang="fr-FR" sz="14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186198" y="373580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10 &gt;</a:t>
            </a:r>
            <a:endParaRPr lang="fr-FR" sz="14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916832" y="53955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fr-FR" sz="1400" dirty="0" smtClean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 &gt; </a:t>
            </a:r>
            <a:endParaRPr lang="fr-FR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2801657" y="7333704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F=98</a:t>
            </a:r>
            <a:r>
              <a:rPr lang="fr-FR" sz="1000" dirty="0" smtClean="0">
                <a:latin typeface="Arial" pitchFamily="34" charset="0"/>
                <a:cs typeface="Arial" pitchFamily="34" charset="0"/>
              </a:rPr>
              <a:t>%</a:t>
            </a:r>
            <a:endParaRPr lang="fr-FR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553619" y="7319337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Arial" pitchFamily="34" charset="0"/>
                <a:cs typeface="Arial" pitchFamily="34" charset="0"/>
              </a:rPr>
              <a:t>F=94%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708920" y="2415952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swap duration (ns)</a:t>
            </a: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-137830" y="1013133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itchFamily="34" charset="0"/>
                <a:cs typeface="Arial" pitchFamily="34" charset="0"/>
              </a:rPr>
              <a:t>occupation </a:t>
            </a:r>
            <a:r>
              <a:rPr lang="fr-FR" sz="1600" dirty="0" err="1" smtClean="0">
                <a:latin typeface="Arial" pitchFamily="34" charset="0"/>
                <a:cs typeface="Arial" pitchFamily="34" charset="0"/>
              </a:rPr>
              <a:t>prob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1600" baseline="-25000" dirty="0">
              <a:latin typeface="Arial" pitchFamily="34" charset="0"/>
              <a:cs typeface="Arial" pitchFamily="34" charset="0"/>
            </a:endParaRPr>
          </a:p>
          <a:p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281527" y="222031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31</a:t>
            </a:r>
            <a:endParaRPr lang="fr-FR" sz="1600" dirty="0">
              <a:solidFill>
                <a:srgbClr val="00808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895" name="Group 7"/>
          <p:cNvGrpSpPr>
            <a:grpSpLocks noChangeAspect="1"/>
          </p:cNvGrpSpPr>
          <p:nvPr/>
        </p:nvGrpSpPr>
        <p:grpSpPr bwMode="auto">
          <a:xfrm>
            <a:off x="3609405" y="2915817"/>
            <a:ext cx="2514601" cy="1804988"/>
            <a:chOff x="2413" y="2055"/>
            <a:chExt cx="1584" cy="1137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2413" y="2055"/>
              <a:ext cx="1583" cy="103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413" y="2573"/>
              <a:ext cx="85" cy="29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20" y="2573"/>
              <a:ext cx="83" cy="55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24" y="2568"/>
              <a:ext cx="86" cy="5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729" y="2558"/>
              <a:ext cx="85" cy="15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836" y="2573"/>
              <a:ext cx="83" cy="4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941" y="2483"/>
              <a:ext cx="85" cy="90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045" y="2565"/>
              <a:ext cx="85" cy="8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152" y="2108"/>
              <a:ext cx="83" cy="465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257" y="2573"/>
              <a:ext cx="85" cy="1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4" y="2573"/>
              <a:ext cx="82" cy="447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468" y="2517"/>
              <a:ext cx="85" cy="56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573" y="2573"/>
              <a:ext cx="85" cy="55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680" y="2522"/>
              <a:ext cx="82" cy="51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784" y="2553"/>
              <a:ext cx="85" cy="20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889" y="2573"/>
              <a:ext cx="85" cy="374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413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2520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624" y="2573"/>
              <a:ext cx="86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729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836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2941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045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152" y="2101"/>
              <a:ext cx="83" cy="472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257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364" y="2573"/>
              <a:ext cx="82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3468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3573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3680" y="2573"/>
              <a:ext cx="82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784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3889" y="2573"/>
              <a:ext cx="85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413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413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413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33" name="Line 45"/>
            <p:cNvSpPr>
              <a:spLocks noChangeShapeType="1"/>
            </p:cNvSpPr>
            <p:nvPr/>
          </p:nvSpPr>
          <p:spPr bwMode="auto">
            <a:xfrm>
              <a:off x="2413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 flipV="1">
              <a:off x="2466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434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 flipV="1">
              <a:off x="2571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2539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yi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2" name="Line 54"/>
            <p:cNvSpPr>
              <a:spLocks noChangeShapeType="1"/>
            </p:cNvSpPr>
            <p:nvPr/>
          </p:nvSpPr>
          <p:spPr bwMode="auto">
            <a:xfrm flipV="1">
              <a:off x="267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646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zi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 flipV="1">
              <a:off x="278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2750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48" name="Line 60"/>
            <p:cNvSpPr>
              <a:spLocks noChangeShapeType="1"/>
            </p:cNvSpPr>
            <p:nvPr/>
          </p:nvSpPr>
          <p:spPr bwMode="auto">
            <a:xfrm flipV="1">
              <a:off x="2887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2" name="Rectangle 62"/>
            <p:cNvSpPr>
              <a:spLocks noChangeArrowheads="1"/>
            </p:cNvSpPr>
            <p:nvPr/>
          </p:nvSpPr>
          <p:spPr bwMode="auto">
            <a:xfrm>
              <a:off x="2855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1" name="Line 63"/>
            <p:cNvSpPr>
              <a:spLocks noChangeShapeType="1"/>
            </p:cNvSpPr>
            <p:nvPr/>
          </p:nvSpPr>
          <p:spPr bwMode="auto">
            <a:xfrm flipV="1">
              <a:off x="2994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4" name="Rectangle 65"/>
            <p:cNvSpPr>
              <a:spLocks noChangeArrowheads="1"/>
            </p:cNvSpPr>
            <p:nvPr/>
          </p:nvSpPr>
          <p:spPr bwMode="auto">
            <a:xfrm>
              <a:off x="2962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4" name="Line 66"/>
            <p:cNvSpPr>
              <a:spLocks noChangeShapeType="1"/>
            </p:cNvSpPr>
            <p:nvPr/>
          </p:nvSpPr>
          <p:spPr bwMode="auto">
            <a:xfrm flipV="1">
              <a:off x="3099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6" name="Rectangle 68"/>
            <p:cNvSpPr>
              <a:spLocks noChangeArrowheads="1"/>
            </p:cNvSpPr>
            <p:nvPr/>
          </p:nvSpPr>
          <p:spPr bwMode="auto">
            <a:xfrm>
              <a:off x="3059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57" name="Line 69"/>
            <p:cNvSpPr>
              <a:spLocks noChangeShapeType="1"/>
            </p:cNvSpPr>
            <p:nvPr/>
          </p:nvSpPr>
          <p:spPr bwMode="auto">
            <a:xfrm flipV="1">
              <a:off x="3203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38" name="Rectangle 71"/>
            <p:cNvSpPr>
              <a:spLocks noChangeArrowheads="1"/>
            </p:cNvSpPr>
            <p:nvPr/>
          </p:nvSpPr>
          <p:spPr bwMode="auto">
            <a:xfrm>
              <a:off x="3164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 flipV="1">
              <a:off x="3310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0" name="Rectangle 74"/>
            <p:cNvSpPr>
              <a:spLocks noChangeArrowheads="1"/>
            </p:cNvSpPr>
            <p:nvPr/>
          </p:nvSpPr>
          <p:spPr bwMode="auto">
            <a:xfrm>
              <a:off x="3271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3" name="Line 75"/>
            <p:cNvSpPr>
              <a:spLocks noChangeShapeType="1"/>
            </p:cNvSpPr>
            <p:nvPr/>
          </p:nvSpPr>
          <p:spPr bwMode="auto">
            <a:xfrm flipV="1">
              <a:off x="3415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2" name="Rectangle 77"/>
            <p:cNvSpPr>
              <a:spLocks noChangeArrowheads="1"/>
            </p:cNvSpPr>
            <p:nvPr/>
          </p:nvSpPr>
          <p:spPr bwMode="auto">
            <a:xfrm>
              <a:off x="3375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6" name="Line 78"/>
            <p:cNvSpPr>
              <a:spLocks noChangeShapeType="1"/>
            </p:cNvSpPr>
            <p:nvPr/>
          </p:nvSpPr>
          <p:spPr bwMode="auto">
            <a:xfrm flipV="1">
              <a:off x="352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4" name="Rectangle 80"/>
            <p:cNvSpPr>
              <a:spLocks noChangeArrowheads="1"/>
            </p:cNvSpPr>
            <p:nvPr/>
          </p:nvSpPr>
          <p:spPr bwMode="auto">
            <a:xfrm>
              <a:off x="3480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69" name="Line 81"/>
            <p:cNvSpPr>
              <a:spLocks noChangeShapeType="1"/>
            </p:cNvSpPr>
            <p:nvPr/>
          </p:nvSpPr>
          <p:spPr bwMode="auto">
            <a:xfrm flipV="1">
              <a:off x="3626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6" name="Rectangle 83"/>
            <p:cNvSpPr>
              <a:spLocks noChangeArrowheads="1"/>
            </p:cNvSpPr>
            <p:nvPr/>
          </p:nvSpPr>
          <p:spPr bwMode="auto">
            <a:xfrm>
              <a:off x="3587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72" name="Line 84"/>
            <p:cNvSpPr>
              <a:spLocks noChangeShapeType="1"/>
            </p:cNvSpPr>
            <p:nvPr/>
          </p:nvSpPr>
          <p:spPr bwMode="auto">
            <a:xfrm flipV="1">
              <a:off x="3731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48" name="Rectangle 86"/>
            <p:cNvSpPr>
              <a:spLocks noChangeArrowheads="1"/>
            </p:cNvSpPr>
            <p:nvPr/>
          </p:nvSpPr>
          <p:spPr bwMode="auto">
            <a:xfrm>
              <a:off x="3694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75" name="Line 87"/>
            <p:cNvSpPr>
              <a:spLocks noChangeShapeType="1"/>
            </p:cNvSpPr>
            <p:nvPr/>
          </p:nvSpPr>
          <p:spPr bwMode="auto">
            <a:xfrm flipV="1">
              <a:off x="383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1" name="Rectangle 89"/>
            <p:cNvSpPr>
              <a:spLocks noChangeArrowheads="1"/>
            </p:cNvSpPr>
            <p:nvPr/>
          </p:nvSpPr>
          <p:spPr bwMode="auto">
            <a:xfrm>
              <a:off x="3798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52" name="Line 90"/>
            <p:cNvSpPr>
              <a:spLocks noChangeShapeType="1"/>
            </p:cNvSpPr>
            <p:nvPr/>
          </p:nvSpPr>
          <p:spPr bwMode="auto">
            <a:xfrm flipV="1">
              <a:off x="394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4" name="Rectangle 92"/>
            <p:cNvSpPr>
              <a:spLocks noChangeArrowheads="1"/>
            </p:cNvSpPr>
            <p:nvPr/>
          </p:nvSpPr>
          <p:spPr bwMode="auto">
            <a:xfrm>
              <a:off x="3905" y="3095"/>
              <a:ext cx="7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981" name="Line 93"/>
            <p:cNvSpPr>
              <a:spLocks noChangeShapeType="1"/>
            </p:cNvSpPr>
            <p:nvPr/>
          </p:nvSpPr>
          <p:spPr bwMode="auto">
            <a:xfrm>
              <a:off x="2413" y="3044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82" name="Line 94"/>
            <p:cNvSpPr>
              <a:spLocks noChangeShapeType="1"/>
            </p:cNvSpPr>
            <p:nvPr/>
          </p:nvSpPr>
          <p:spPr bwMode="auto">
            <a:xfrm flipH="1">
              <a:off x="3981" y="3044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5" name="Line 96"/>
            <p:cNvSpPr>
              <a:spLocks noChangeShapeType="1"/>
            </p:cNvSpPr>
            <p:nvPr/>
          </p:nvSpPr>
          <p:spPr bwMode="auto">
            <a:xfrm>
              <a:off x="2413" y="2807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985" name="Line 97"/>
            <p:cNvSpPr>
              <a:spLocks noChangeShapeType="1"/>
            </p:cNvSpPr>
            <p:nvPr/>
          </p:nvSpPr>
          <p:spPr bwMode="auto">
            <a:xfrm flipH="1">
              <a:off x="3981" y="2807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7" name="Line 99"/>
            <p:cNvSpPr>
              <a:spLocks noChangeShapeType="1"/>
            </p:cNvSpPr>
            <p:nvPr/>
          </p:nvSpPr>
          <p:spPr bwMode="auto">
            <a:xfrm>
              <a:off x="2413" y="257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58" name="Line 100"/>
            <p:cNvSpPr>
              <a:spLocks noChangeShapeType="1"/>
            </p:cNvSpPr>
            <p:nvPr/>
          </p:nvSpPr>
          <p:spPr bwMode="auto">
            <a:xfrm flipH="1">
              <a:off x="3981" y="2573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60" name="Line 102"/>
            <p:cNvSpPr>
              <a:spLocks noChangeShapeType="1"/>
            </p:cNvSpPr>
            <p:nvPr/>
          </p:nvSpPr>
          <p:spPr bwMode="auto">
            <a:xfrm>
              <a:off x="2413" y="2338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61" name="Line 103"/>
            <p:cNvSpPr>
              <a:spLocks noChangeShapeType="1"/>
            </p:cNvSpPr>
            <p:nvPr/>
          </p:nvSpPr>
          <p:spPr bwMode="auto">
            <a:xfrm flipH="1">
              <a:off x="3981" y="2338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8463" name="Line 105"/>
            <p:cNvSpPr>
              <a:spLocks noChangeShapeType="1"/>
            </p:cNvSpPr>
            <p:nvPr/>
          </p:nvSpPr>
          <p:spPr bwMode="auto">
            <a:xfrm>
              <a:off x="2413" y="2101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69" name="Line 106"/>
            <p:cNvSpPr>
              <a:spLocks noChangeShapeType="1"/>
            </p:cNvSpPr>
            <p:nvPr/>
          </p:nvSpPr>
          <p:spPr bwMode="auto">
            <a:xfrm flipH="1">
              <a:off x="3981" y="2101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4" name="Line 109"/>
            <p:cNvSpPr>
              <a:spLocks noChangeShapeType="1"/>
            </p:cNvSpPr>
            <p:nvPr/>
          </p:nvSpPr>
          <p:spPr bwMode="auto">
            <a:xfrm>
              <a:off x="2413" y="2055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 flipV="1">
              <a:off x="3996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>
              <a:off x="2413" y="3090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79" name="Line 112"/>
            <p:cNvSpPr>
              <a:spLocks noChangeShapeType="1"/>
            </p:cNvSpPr>
            <p:nvPr/>
          </p:nvSpPr>
          <p:spPr bwMode="auto">
            <a:xfrm flipV="1">
              <a:off x="2413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</p:grpSp>
      <p:grpSp>
        <p:nvGrpSpPr>
          <p:cNvPr id="80" name="Group 115"/>
          <p:cNvGrpSpPr>
            <a:grpSpLocks noChangeAspect="1"/>
          </p:cNvGrpSpPr>
          <p:nvPr/>
        </p:nvGrpSpPr>
        <p:grpSpPr bwMode="auto">
          <a:xfrm>
            <a:off x="741181" y="2915821"/>
            <a:ext cx="2615214" cy="1804990"/>
            <a:chOff x="429" y="2055"/>
            <a:chExt cx="1754" cy="1137"/>
          </a:xfrm>
        </p:grpSpPr>
        <p:sp>
          <p:nvSpPr>
            <p:cNvPr id="83" name="Rectangle 117"/>
            <p:cNvSpPr>
              <a:spLocks noChangeArrowheads="1"/>
            </p:cNvSpPr>
            <p:nvPr/>
          </p:nvSpPr>
          <p:spPr bwMode="auto">
            <a:xfrm>
              <a:off x="599" y="2055"/>
              <a:ext cx="1583" cy="103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4" name="Rectangle 118"/>
            <p:cNvSpPr>
              <a:spLocks noChangeArrowheads="1"/>
            </p:cNvSpPr>
            <p:nvPr/>
          </p:nvSpPr>
          <p:spPr bwMode="auto">
            <a:xfrm>
              <a:off x="599" y="2573"/>
              <a:ext cx="85" cy="65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5" name="Rectangle 119"/>
            <p:cNvSpPr>
              <a:spLocks noChangeArrowheads="1"/>
            </p:cNvSpPr>
            <p:nvPr/>
          </p:nvSpPr>
          <p:spPr bwMode="auto">
            <a:xfrm>
              <a:off x="706" y="2573"/>
              <a:ext cx="83" cy="60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6" name="Rectangle 120"/>
            <p:cNvSpPr>
              <a:spLocks noChangeArrowheads="1"/>
            </p:cNvSpPr>
            <p:nvPr/>
          </p:nvSpPr>
          <p:spPr bwMode="auto">
            <a:xfrm>
              <a:off x="810" y="2106"/>
              <a:ext cx="86" cy="467"/>
            </a:xfrm>
            <a:prstGeom prst="rect">
              <a:avLst/>
            </a:prstGeom>
            <a:solidFill>
              <a:srgbClr val="AA00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7" name="Rectangle 121"/>
            <p:cNvSpPr>
              <a:spLocks noChangeArrowheads="1"/>
            </p:cNvSpPr>
            <p:nvPr/>
          </p:nvSpPr>
          <p:spPr bwMode="auto">
            <a:xfrm>
              <a:off x="915" y="2536"/>
              <a:ext cx="85" cy="37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8" name="Rectangle 122"/>
            <p:cNvSpPr>
              <a:spLocks noChangeArrowheads="1"/>
            </p:cNvSpPr>
            <p:nvPr/>
          </p:nvSpPr>
          <p:spPr bwMode="auto">
            <a:xfrm>
              <a:off x="1022" y="2573"/>
              <a:ext cx="83" cy="62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89" name="Rectangle 123"/>
            <p:cNvSpPr>
              <a:spLocks noChangeArrowheads="1"/>
            </p:cNvSpPr>
            <p:nvPr/>
          </p:nvSpPr>
          <p:spPr bwMode="auto">
            <a:xfrm>
              <a:off x="1127" y="2573"/>
              <a:ext cx="85" cy="454"/>
            </a:xfrm>
            <a:prstGeom prst="rect">
              <a:avLst/>
            </a:prstGeom>
            <a:solidFill>
              <a:srgbClr val="00AA00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0" name="Rectangle 124"/>
            <p:cNvSpPr>
              <a:spLocks noChangeArrowheads="1"/>
            </p:cNvSpPr>
            <p:nvPr/>
          </p:nvSpPr>
          <p:spPr bwMode="auto">
            <a:xfrm>
              <a:off x="1231" y="2573"/>
              <a:ext cx="85" cy="1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1" name="Rectangle 125"/>
            <p:cNvSpPr>
              <a:spLocks noChangeArrowheads="1"/>
            </p:cNvSpPr>
            <p:nvPr/>
          </p:nvSpPr>
          <p:spPr bwMode="auto">
            <a:xfrm>
              <a:off x="1338" y="2573"/>
              <a:ext cx="83" cy="9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2" name="Rectangle 126"/>
            <p:cNvSpPr>
              <a:spLocks noChangeArrowheads="1"/>
            </p:cNvSpPr>
            <p:nvPr/>
          </p:nvSpPr>
          <p:spPr bwMode="auto">
            <a:xfrm>
              <a:off x="1443" y="2515"/>
              <a:ext cx="85" cy="58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3" name="Rectangle 127"/>
            <p:cNvSpPr>
              <a:spLocks noChangeArrowheads="1"/>
            </p:cNvSpPr>
            <p:nvPr/>
          </p:nvSpPr>
          <p:spPr bwMode="auto">
            <a:xfrm>
              <a:off x="1550" y="2573"/>
              <a:ext cx="82" cy="2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4" name="Rectangle 128"/>
            <p:cNvSpPr>
              <a:spLocks noChangeArrowheads="1"/>
            </p:cNvSpPr>
            <p:nvPr/>
          </p:nvSpPr>
          <p:spPr bwMode="auto">
            <a:xfrm>
              <a:off x="1654" y="2556"/>
              <a:ext cx="85" cy="17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95" name="Rectangle 129"/>
            <p:cNvSpPr>
              <a:spLocks noChangeArrowheads="1"/>
            </p:cNvSpPr>
            <p:nvPr/>
          </p:nvSpPr>
          <p:spPr bwMode="auto">
            <a:xfrm>
              <a:off x="1759" y="2519"/>
              <a:ext cx="85" cy="54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2" name="Rectangle 130"/>
            <p:cNvSpPr>
              <a:spLocks noChangeArrowheads="1"/>
            </p:cNvSpPr>
            <p:nvPr/>
          </p:nvSpPr>
          <p:spPr bwMode="auto">
            <a:xfrm>
              <a:off x="1866" y="2534"/>
              <a:ext cx="82" cy="39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3" name="Rectangle 131"/>
            <p:cNvSpPr>
              <a:spLocks noChangeArrowheads="1"/>
            </p:cNvSpPr>
            <p:nvPr/>
          </p:nvSpPr>
          <p:spPr bwMode="auto">
            <a:xfrm>
              <a:off x="1970" y="2573"/>
              <a:ext cx="85" cy="65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4" name="Rectangle 132"/>
            <p:cNvSpPr>
              <a:spLocks noChangeArrowheads="1"/>
            </p:cNvSpPr>
            <p:nvPr/>
          </p:nvSpPr>
          <p:spPr bwMode="auto">
            <a:xfrm>
              <a:off x="2075" y="2573"/>
              <a:ext cx="85" cy="444"/>
            </a:xfrm>
            <a:prstGeom prst="rect">
              <a:avLst/>
            </a:prstGeom>
            <a:solidFill>
              <a:srgbClr val="0000AA"/>
            </a:solidFill>
            <a:ln w="0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5" name="Rectangle 133"/>
            <p:cNvSpPr>
              <a:spLocks noChangeArrowheads="1"/>
            </p:cNvSpPr>
            <p:nvPr/>
          </p:nvSpPr>
          <p:spPr bwMode="auto">
            <a:xfrm>
              <a:off x="599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6" name="Rectangle 134"/>
            <p:cNvSpPr>
              <a:spLocks noChangeArrowheads="1"/>
            </p:cNvSpPr>
            <p:nvPr/>
          </p:nvSpPr>
          <p:spPr bwMode="auto">
            <a:xfrm>
              <a:off x="706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7" name="Rectangle 135"/>
            <p:cNvSpPr>
              <a:spLocks noChangeArrowheads="1"/>
            </p:cNvSpPr>
            <p:nvPr/>
          </p:nvSpPr>
          <p:spPr bwMode="auto">
            <a:xfrm>
              <a:off x="810" y="2101"/>
              <a:ext cx="86" cy="472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198" name="Rectangle 136"/>
            <p:cNvSpPr>
              <a:spLocks noChangeArrowheads="1"/>
            </p:cNvSpPr>
            <p:nvPr/>
          </p:nvSpPr>
          <p:spPr bwMode="auto">
            <a:xfrm>
              <a:off x="915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4" name="Rectangle 137"/>
            <p:cNvSpPr>
              <a:spLocks noChangeArrowheads="1"/>
            </p:cNvSpPr>
            <p:nvPr/>
          </p:nvSpPr>
          <p:spPr bwMode="auto">
            <a:xfrm>
              <a:off x="1022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5" name="Rectangle 138"/>
            <p:cNvSpPr>
              <a:spLocks noChangeArrowheads="1"/>
            </p:cNvSpPr>
            <p:nvPr/>
          </p:nvSpPr>
          <p:spPr bwMode="auto">
            <a:xfrm>
              <a:off x="1127" y="2573"/>
              <a:ext cx="85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6" name="Rectangle 139"/>
            <p:cNvSpPr>
              <a:spLocks noChangeArrowheads="1"/>
            </p:cNvSpPr>
            <p:nvPr/>
          </p:nvSpPr>
          <p:spPr bwMode="auto">
            <a:xfrm>
              <a:off x="1231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7" name="Rectangle 140"/>
            <p:cNvSpPr>
              <a:spLocks noChangeArrowheads="1"/>
            </p:cNvSpPr>
            <p:nvPr/>
          </p:nvSpPr>
          <p:spPr bwMode="auto">
            <a:xfrm>
              <a:off x="1338" y="2573"/>
              <a:ext cx="83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8" name="Rectangle 141"/>
            <p:cNvSpPr>
              <a:spLocks noChangeArrowheads="1"/>
            </p:cNvSpPr>
            <p:nvPr/>
          </p:nvSpPr>
          <p:spPr bwMode="auto">
            <a:xfrm>
              <a:off x="1443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09" name="Rectangle 142"/>
            <p:cNvSpPr>
              <a:spLocks noChangeArrowheads="1"/>
            </p:cNvSpPr>
            <p:nvPr/>
          </p:nvSpPr>
          <p:spPr bwMode="auto">
            <a:xfrm>
              <a:off x="1550" y="2573"/>
              <a:ext cx="82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0" name="Rectangle 143"/>
            <p:cNvSpPr>
              <a:spLocks noChangeArrowheads="1"/>
            </p:cNvSpPr>
            <p:nvPr/>
          </p:nvSpPr>
          <p:spPr bwMode="auto">
            <a:xfrm>
              <a:off x="1654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2" name="Rectangle 144"/>
            <p:cNvSpPr>
              <a:spLocks noChangeArrowheads="1"/>
            </p:cNvSpPr>
            <p:nvPr/>
          </p:nvSpPr>
          <p:spPr bwMode="auto">
            <a:xfrm>
              <a:off x="1759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3" name="Rectangle 145"/>
            <p:cNvSpPr>
              <a:spLocks noChangeArrowheads="1"/>
            </p:cNvSpPr>
            <p:nvPr/>
          </p:nvSpPr>
          <p:spPr bwMode="auto">
            <a:xfrm>
              <a:off x="1866" y="2573"/>
              <a:ext cx="82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5" name="Rectangle 146"/>
            <p:cNvSpPr>
              <a:spLocks noChangeArrowheads="1"/>
            </p:cNvSpPr>
            <p:nvPr/>
          </p:nvSpPr>
          <p:spPr bwMode="auto">
            <a:xfrm>
              <a:off x="1970" y="2573"/>
              <a:ext cx="85" cy="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6" name="Rectangle 147"/>
            <p:cNvSpPr>
              <a:spLocks noChangeArrowheads="1"/>
            </p:cNvSpPr>
            <p:nvPr/>
          </p:nvSpPr>
          <p:spPr bwMode="auto">
            <a:xfrm>
              <a:off x="2075" y="2573"/>
              <a:ext cx="85" cy="471"/>
            </a:xfrm>
            <a:prstGeom prst="rect">
              <a:avLst/>
            </a:prstGeom>
            <a:noFill/>
            <a:ln w="3175">
              <a:solidFill>
                <a:srgbClr val="66666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7" name="Line 148"/>
            <p:cNvSpPr>
              <a:spLocks noChangeShapeType="1"/>
            </p:cNvSpPr>
            <p:nvPr/>
          </p:nvSpPr>
          <p:spPr bwMode="auto">
            <a:xfrm>
              <a:off x="599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18" name="Line 149"/>
            <p:cNvSpPr>
              <a:spLocks noChangeShapeType="1"/>
            </p:cNvSpPr>
            <p:nvPr/>
          </p:nvSpPr>
          <p:spPr bwMode="auto">
            <a:xfrm>
              <a:off x="599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21" name="Line 152"/>
            <p:cNvSpPr>
              <a:spLocks noChangeShapeType="1"/>
            </p:cNvSpPr>
            <p:nvPr/>
          </p:nvSpPr>
          <p:spPr bwMode="auto">
            <a:xfrm>
              <a:off x="599" y="2101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222" name="Line 153"/>
            <p:cNvSpPr>
              <a:spLocks noChangeShapeType="1"/>
            </p:cNvSpPr>
            <p:nvPr/>
          </p:nvSpPr>
          <p:spPr bwMode="auto">
            <a:xfrm>
              <a:off x="599" y="3044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889" name="Line 156"/>
            <p:cNvSpPr>
              <a:spLocks noChangeShapeType="1"/>
            </p:cNvSpPr>
            <p:nvPr/>
          </p:nvSpPr>
          <p:spPr bwMode="auto">
            <a:xfrm flipV="1">
              <a:off x="65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7893" name="Rectangle 158"/>
            <p:cNvSpPr>
              <a:spLocks noChangeArrowheads="1"/>
            </p:cNvSpPr>
            <p:nvPr/>
          </p:nvSpPr>
          <p:spPr bwMode="auto">
            <a:xfrm>
              <a:off x="620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53" name="Line 159"/>
            <p:cNvSpPr>
              <a:spLocks noChangeShapeType="1"/>
            </p:cNvSpPr>
            <p:nvPr/>
          </p:nvSpPr>
          <p:spPr bwMode="auto">
            <a:xfrm flipV="1">
              <a:off x="757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59" name="Rectangle 161"/>
            <p:cNvSpPr>
              <a:spLocks noChangeArrowheads="1"/>
            </p:cNvSpPr>
            <p:nvPr/>
          </p:nvSpPr>
          <p:spPr bwMode="auto">
            <a:xfrm>
              <a:off x="725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62" name="Line 162"/>
            <p:cNvSpPr>
              <a:spLocks noChangeShapeType="1"/>
            </p:cNvSpPr>
            <p:nvPr/>
          </p:nvSpPr>
          <p:spPr bwMode="auto">
            <a:xfrm flipV="1">
              <a:off x="864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66" name="Rectangle 164"/>
            <p:cNvSpPr>
              <a:spLocks noChangeArrowheads="1"/>
            </p:cNvSpPr>
            <p:nvPr/>
          </p:nvSpPr>
          <p:spPr bwMode="auto">
            <a:xfrm>
              <a:off x="832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zi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1" name="Line 165"/>
            <p:cNvSpPr>
              <a:spLocks noChangeShapeType="1"/>
            </p:cNvSpPr>
            <p:nvPr/>
          </p:nvSpPr>
          <p:spPr bwMode="auto">
            <a:xfrm flipV="1">
              <a:off x="96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73" name="Rectangle 167"/>
            <p:cNvSpPr>
              <a:spLocks noChangeArrowheads="1"/>
            </p:cNvSpPr>
            <p:nvPr/>
          </p:nvSpPr>
          <p:spPr bwMode="auto">
            <a:xfrm>
              <a:off x="936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ix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4" name="Line 168"/>
            <p:cNvSpPr>
              <a:spLocks noChangeShapeType="1"/>
            </p:cNvSpPr>
            <p:nvPr/>
          </p:nvSpPr>
          <p:spPr bwMode="auto">
            <a:xfrm flipV="1">
              <a:off x="1073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76" name="Rectangle 170"/>
            <p:cNvSpPr>
              <a:spLocks noChangeArrowheads="1"/>
            </p:cNvSpPr>
            <p:nvPr/>
          </p:nvSpPr>
          <p:spPr bwMode="auto">
            <a:xfrm>
              <a:off x="1041" y="309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iy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77" name="Line 171"/>
            <p:cNvSpPr>
              <a:spLocks noChangeShapeType="1"/>
            </p:cNvSpPr>
            <p:nvPr/>
          </p:nvSpPr>
          <p:spPr bwMode="auto">
            <a:xfrm flipV="1">
              <a:off x="1180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79" name="Rectangle 173"/>
            <p:cNvSpPr>
              <a:spLocks noChangeArrowheads="1"/>
            </p:cNvSpPr>
            <p:nvPr/>
          </p:nvSpPr>
          <p:spPr bwMode="auto">
            <a:xfrm>
              <a:off x="1148" y="3095"/>
              <a:ext cx="5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iz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0" name="Line 174"/>
            <p:cNvSpPr>
              <a:spLocks noChangeShapeType="1"/>
            </p:cNvSpPr>
            <p:nvPr/>
          </p:nvSpPr>
          <p:spPr bwMode="auto">
            <a:xfrm flipV="1">
              <a:off x="1285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82" name="Rectangle 176"/>
            <p:cNvSpPr>
              <a:spLocks noChangeArrowheads="1"/>
            </p:cNvSpPr>
            <p:nvPr/>
          </p:nvSpPr>
          <p:spPr bwMode="auto">
            <a:xfrm>
              <a:off x="1245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xx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3" name="Line 177"/>
            <p:cNvSpPr>
              <a:spLocks noChangeShapeType="1"/>
            </p:cNvSpPr>
            <p:nvPr/>
          </p:nvSpPr>
          <p:spPr bwMode="auto">
            <a:xfrm flipV="1">
              <a:off x="1389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85" name="Rectangle 179"/>
            <p:cNvSpPr>
              <a:spLocks noChangeArrowheads="1"/>
            </p:cNvSpPr>
            <p:nvPr/>
          </p:nvSpPr>
          <p:spPr bwMode="auto">
            <a:xfrm>
              <a:off x="1350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6" name="Line 180"/>
            <p:cNvSpPr>
              <a:spLocks noChangeShapeType="1"/>
            </p:cNvSpPr>
            <p:nvPr/>
          </p:nvSpPr>
          <p:spPr bwMode="auto">
            <a:xfrm flipV="1">
              <a:off x="1496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88" name="Rectangle 182"/>
            <p:cNvSpPr>
              <a:spLocks noChangeArrowheads="1"/>
            </p:cNvSpPr>
            <p:nvPr/>
          </p:nvSpPr>
          <p:spPr bwMode="auto">
            <a:xfrm>
              <a:off x="1457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xz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89" name="Line 183"/>
            <p:cNvSpPr>
              <a:spLocks noChangeShapeType="1"/>
            </p:cNvSpPr>
            <p:nvPr/>
          </p:nvSpPr>
          <p:spPr bwMode="auto">
            <a:xfrm flipV="1">
              <a:off x="1601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91" name="Rectangle 185"/>
            <p:cNvSpPr>
              <a:spLocks noChangeArrowheads="1"/>
            </p:cNvSpPr>
            <p:nvPr/>
          </p:nvSpPr>
          <p:spPr bwMode="auto">
            <a:xfrm>
              <a:off x="1561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2" name="Line 186"/>
            <p:cNvSpPr>
              <a:spLocks noChangeShapeType="1"/>
            </p:cNvSpPr>
            <p:nvPr/>
          </p:nvSpPr>
          <p:spPr bwMode="auto">
            <a:xfrm flipV="1">
              <a:off x="170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94" name="Rectangle 188"/>
            <p:cNvSpPr>
              <a:spLocks noChangeArrowheads="1"/>
            </p:cNvSpPr>
            <p:nvPr/>
          </p:nvSpPr>
          <p:spPr bwMode="auto">
            <a:xfrm>
              <a:off x="1666" y="3095"/>
              <a:ext cx="8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5" name="Line 189"/>
            <p:cNvSpPr>
              <a:spLocks noChangeShapeType="1"/>
            </p:cNvSpPr>
            <p:nvPr/>
          </p:nvSpPr>
          <p:spPr bwMode="auto">
            <a:xfrm flipV="1">
              <a:off x="1812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097" name="Rectangle 191"/>
            <p:cNvSpPr>
              <a:spLocks noChangeArrowheads="1"/>
            </p:cNvSpPr>
            <p:nvPr/>
          </p:nvSpPr>
          <p:spPr bwMode="auto">
            <a:xfrm>
              <a:off x="1773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yz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098" name="Line 192"/>
            <p:cNvSpPr>
              <a:spLocks noChangeShapeType="1"/>
            </p:cNvSpPr>
            <p:nvPr/>
          </p:nvSpPr>
          <p:spPr bwMode="auto">
            <a:xfrm flipV="1">
              <a:off x="1917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0" name="Rectangle 194"/>
            <p:cNvSpPr>
              <a:spLocks noChangeArrowheads="1"/>
            </p:cNvSpPr>
            <p:nvPr/>
          </p:nvSpPr>
          <p:spPr bwMode="auto">
            <a:xfrm>
              <a:off x="1880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zx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1" name="Line 195"/>
            <p:cNvSpPr>
              <a:spLocks noChangeShapeType="1"/>
            </p:cNvSpPr>
            <p:nvPr/>
          </p:nvSpPr>
          <p:spPr bwMode="auto">
            <a:xfrm flipV="1">
              <a:off x="2024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3" name="Rectangle 197"/>
            <p:cNvSpPr>
              <a:spLocks noChangeArrowheads="1"/>
            </p:cNvSpPr>
            <p:nvPr/>
          </p:nvSpPr>
          <p:spPr bwMode="auto">
            <a:xfrm>
              <a:off x="1984" y="3095"/>
              <a:ext cx="7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zy</a:t>
              </a:r>
              <a:endParaRPr kumimoji="0" lang="fr-FR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4" name="Line 198"/>
            <p:cNvSpPr>
              <a:spLocks noChangeShapeType="1"/>
            </p:cNvSpPr>
            <p:nvPr/>
          </p:nvSpPr>
          <p:spPr bwMode="auto">
            <a:xfrm flipV="1">
              <a:off x="2128" y="3075"/>
              <a:ext cx="1" cy="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6" name="Rectangle 200"/>
            <p:cNvSpPr>
              <a:spLocks noChangeArrowheads="1"/>
            </p:cNvSpPr>
            <p:nvPr/>
          </p:nvSpPr>
          <p:spPr bwMode="auto">
            <a:xfrm>
              <a:off x="2091" y="3095"/>
              <a:ext cx="7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zz</a:t>
              </a:r>
              <a:endParaRPr kumimoji="0" lang="fr-FR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07" name="Line 201"/>
            <p:cNvSpPr>
              <a:spLocks noChangeShapeType="1"/>
            </p:cNvSpPr>
            <p:nvPr/>
          </p:nvSpPr>
          <p:spPr bwMode="auto">
            <a:xfrm>
              <a:off x="599" y="3044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8" name="Line 202"/>
            <p:cNvSpPr>
              <a:spLocks noChangeShapeType="1"/>
            </p:cNvSpPr>
            <p:nvPr/>
          </p:nvSpPr>
          <p:spPr bwMode="auto">
            <a:xfrm flipH="1">
              <a:off x="2167" y="3044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09" name="Rectangle 203"/>
            <p:cNvSpPr>
              <a:spLocks noChangeArrowheads="1"/>
            </p:cNvSpPr>
            <p:nvPr/>
          </p:nvSpPr>
          <p:spPr bwMode="auto">
            <a:xfrm>
              <a:off x="429" y="3007"/>
              <a:ext cx="14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-1.0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0" name="Line 204"/>
            <p:cNvSpPr>
              <a:spLocks noChangeShapeType="1"/>
            </p:cNvSpPr>
            <p:nvPr/>
          </p:nvSpPr>
          <p:spPr bwMode="auto">
            <a:xfrm>
              <a:off x="599" y="2807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1" name="Line 205"/>
            <p:cNvSpPr>
              <a:spLocks noChangeShapeType="1"/>
            </p:cNvSpPr>
            <p:nvPr/>
          </p:nvSpPr>
          <p:spPr bwMode="auto">
            <a:xfrm flipH="1">
              <a:off x="2167" y="2807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2" name="Rectangle 206"/>
            <p:cNvSpPr>
              <a:spLocks noChangeArrowheads="1"/>
            </p:cNvSpPr>
            <p:nvPr/>
          </p:nvSpPr>
          <p:spPr bwMode="auto">
            <a:xfrm>
              <a:off x="429" y="2771"/>
              <a:ext cx="14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-0.5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3" name="Line 207"/>
            <p:cNvSpPr>
              <a:spLocks noChangeShapeType="1"/>
            </p:cNvSpPr>
            <p:nvPr/>
          </p:nvSpPr>
          <p:spPr bwMode="auto">
            <a:xfrm>
              <a:off x="599" y="2573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4" name="Line 208"/>
            <p:cNvSpPr>
              <a:spLocks noChangeShapeType="1"/>
            </p:cNvSpPr>
            <p:nvPr/>
          </p:nvSpPr>
          <p:spPr bwMode="auto">
            <a:xfrm flipH="1">
              <a:off x="2167" y="2573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5" name="Rectangle 209"/>
            <p:cNvSpPr>
              <a:spLocks noChangeArrowheads="1"/>
            </p:cNvSpPr>
            <p:nvPr/>
          </p:nvSpPr>
          <p:spPr bwMode="auto">
            <a:xfrm>
              <a:off x="456" y="2536"/>
              <a:ext cx="11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0.0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6" name="Line 210"/>
            <p:cNvSpPr>
              <a:spLocks noChangeShapeType="1"/>
            </p:cNvSpPr>
            <p:nvPr/>
          </p:nvSpPr>
          <p:spPr bwMode="auto">
            <a:xfrm>
              <a:off x="599" y="2338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7" name="Line 211"/>
            <p:cNvSpPr>
              <a:spLocks noChangeShapeType="1"/>
            </p:cNvSpPr>
            <p:nvPr/>
          </p:nvSpPr>
          <p:spPr bwMode="auto">
            <a:xfrm flipH="1">
              <a:off x="2167" y="2338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18" name="Rectangle 212"/>
            <p:cNvSpPr>
              <a:spLocks noChangeArrowheads="1"/>
            </p:cNvSpPr>
            <p:nvPr/>
          </p:nvSpPr>
          <p:spPr bwMode="auto">
            <a:xfrm>
              <a:off x="456" y="2302"/>
              <a:ext cx="11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0.5</a:t>
              </a:r>
              <a:endPara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19" name="Line 213"/>
            <p:cNvSpPr>
              <a:spLocks noChangeShapeType="1"/>
            </p:cNvSpPr>
            <p:nvPr/>
          </p:nvSpPr>
          <p:spPr bwMode="auto">
            <a:xfrm>
              <a:off x="599" y="2101"/>
              <a:ext cx="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0" name="Line 214"/>
            <p:cNvSpPr>
              <a:spLocks noChangeShapeType="1"/>
            </p:cNvSpPr>
            <p:nvPr/>
          </p:nvSpPr>
          <p:spPr bwMode="auto">
            <a:xfrm flipH="1">
              <a:off x="2167" y="2101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1" name="Rectangle 215"/>
            <p:cNvSpPr>
              <a:spLocks noChangeArrowheads="1"/>
            </p:cNvSpPr>
            <p:nvPr/>
          </p:nvSpPr>
          <p:spPr bwMode="auto">
            <a:xfrm>
              <a:off x="459" y="2065"/>
              <a:ext cx="11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</a:rPr>
                <a:t>1.0</a:t>
              </a:r>
              <a:endPara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123" name="Line 217"/>
            <p:cNvSpPr>
              <a:spLocks noChangeShapeType="1"/>
            </p:cNvSpPr>
            <p:nvPr/>
          </p:nvSpPr>
          <p:spPr bwMode="auto">
            <a:xfrm>
              <a:off x="599" y="2055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4" name="Line 218"/>
            <p:cNvSpPr>
              <a:spLocks noChangeShapeType="1"/>
            </p:cNvSpPr>
            <p:nvPr/>
          </p:nvSpPr>
          <p:spPr bwMode="auto">
            <a:xfrm flipV="1">
              <a:off x="2182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5" name="Line 219"/>
            <p:cNvSpPr>
              <a:spLocks noChangeShapeType="1"/>
            </p:cNvSpPr>
            <p:nvPr/>
          </p:nvSpPr>
          <p:spPr bwMode="auto">
            <a:xfrm>
              <a:off x="599" y="3090"/>
              <a:ext cx="15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  <p:sp>
          <p:nvSpPr>
            <p:cNvPr id="38126" name="Line 220"/>
            <p:cNvSpPr>
              <a:spLocks noChangeShapeType="1"/>
            </p:cNvSpPr>
            <p:nvPr/>
          </p:nvSpPr>
          <p:spPr bwMode="auto">
            <a:xfrm flipV="1">
              <a:off x="599" y="2055"/>
              <a:ext cx="1" cy="10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000"/>
            </a:p>
          </p:txBody>
        </p:sp>
      </p:grpSp>
      <p:sp>
        <p:nvSpPr>
          <p:cNvPr id="238" name="ZoneTexte 237"/>
          <p:cNvSpPr txBox="1"/>
          <p:nvPr/>
        </p:nvSpPr>
        <p:spPr>
          <a:xfrm>
            <a:off x="436105" y="470672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70" y="6058129"/>
            <a:ext cx="1992528" cy="19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69" y="6058129"/>
            <a:ext cx="1992735" cy="19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449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31079</TotalTime>
  <Words>857</Words>
  <Application>Microsoft Office PowerPoint</Application>
  <PresentationFormat>Affichage à l'écran (4:3)</PresentationFormat>
  <Paragraphs>401</Paragraphs>
  <Slides>15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Thème Office</vt:lpstr>
      <vt:lpstr>Graph</vt:lpstr>
      <vt:lpstr>Equation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administrateur</dc:creator>
  <cp:lastModifiedBy>VION Denis</cp:lastModifiedBy>
  <cp:revision>172</cp:revision>
  <cp:lastPrinted>2011-12-08T09:38:13Z</cp:lastPrinted>
  <dcterms:created xsi:type="dcterms:W3CDTF">2011-05-06T09:59:36Z</dcterms:created>
  <dcterms:modified xsi:type="dcterms:W3CDTF">2011-12-08T11:42:09Z</dcterms:modified>
</cp:coreProperties>
</file>