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5"/>
    <p:sldMasterId id="2147483692" r:id="rId6"/>
    <p:sldMasterId id="214748369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Google Sans"/>
      <p:regular r:id="rId26"/>
      <p:bold r:id="rId27"/>
      <p:italic r:id="rId28"/>
      <p:boldItalic r:id="rId29"/>
    </p:embeddedFont>
    <p:embeddedFont>
      <p:font typeface="Helvetica Neue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93C081-6589-4291-8E1C-FED60C56FD07}">
  <a:tblStyle styleId="{F193C081-6589-4291-8E1C-FED60C56FD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font" Target="fonts/Roboto-regular.fntdata"/><Relationship Id="rId21" Type="http://schemas.openxmlformats.org/officeDocument/2006/relationships/slide" Target="slides/slide13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GoogleSans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GoogleSans-italic.fntdata"/><Relationship Id="rId27" Type="http://schemas.openxmlformats.org/officeDocument/2006/relationships/font" Target="fonts/GoogleSans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GoogleSans-boldItalic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font" Target="fonts/HelveticaNeueLight-bold.fntdata"/><Relationship Id="rId30" Type="http://schemas.openxmlformats.org/officeDocument/2006/relationships/font" Target="fonts/HelveticaNeueLight-regular.fntdata"/><Relationship Id="rId11" Type="http://schemas.openxmlformats.org/officeDocument/2006/relationships/slide" Target="slides/slide3.xml"/><Relationship Id="rId33" Type="http://schemas.openxmlformats.org/officeDocument/2006/relationships/font" Target="fonts/HelveticaNeueLight-boldItalic.fntdata"/><Relationship Id="rId10" Type="http://schemas.openxmlformats.org/officeDocument/2006/relationships/slide" Target="slides/slide2.xml"/><Relationship Id="rId32" Type="http://schemas.openxmlformats.org/officeDocument/2006/relationships/font" Target="fonts/HelveticaNeueLight-italic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fcf64ecdd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bfcf64ecdd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bfcf64ecdd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bfcf64ecdd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58a927a3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58a927a3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58a927a3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58a927a3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bfcf64ecdd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bfcf64ecdd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fcf64ecdd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fcf64ecdd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fcf64ecdd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fcf64ecdd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fcf64ecdd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bfcf64ecdd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fcf64ecdd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fcf64ecdd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58a927a3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c58a927a3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fcf64ecdd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bfcf64ecdd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58a927a3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58a927a3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58a927a3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c58a927a3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1pPr>
            <a:lvl2pPr lvl="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75" y="4636400"/>
            <a:ext cx="9144000" cy="5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Google Shape;60;p15"/>
          <p:cNvGrpSpPr/>
          <p:nvPr/>
        </p:nvGrpSpPr>
        <p:grpSpPr>
          <a:xfrm>
            <a:off x="256960" y="1187048"/>
            <a:ext cx="1094856" cy="356807"/>
            <a:chOff x="0" y="0"/>
            <a:chExt cx="2077525" cy="676925"/>
          </a:xfrm>
        </p:grpSpPr>
        <p:sp>
          <p:nvSpPr>
            <p:cNvPr id="61" name="Google Shape;61;p15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5"/>
          <p:cNvSpPr txBox="1"/>
          <p:nvPr>
            <p:ph type="ctrTitle"/>
          </p:nvPr>
        </p:nvSpPr>
        <p:spPr>
          <a:xfrm>
            <a:off x="129758" y="8105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129750" y="2590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176225" y="703050"/>
            <a:ext cx="4022100" cy="3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180900" y="1143700"/>
            <a:ext cx="4122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840395" y="1143700"/>
            <a:ext cx="4122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180900" y="447950"/>
            <a:ext cx="58674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180900" y="128195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180900" y="456800"/>
            <a:ext cx="87822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1"/>
          <p:cNvSpPr txBox="1"/>
          <p:nvPr/>
        </p:nvSpPr>
        <p:spPr>
          <a:xfrm>
            <a:off x="5085675" y="4796225"/>
            <a:ext cx="356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+ Proprietary</a:t>
            </a:r>
            <a:endParaRPr b="0" i="0" sz="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178563" y="446900"/>
            <a:ext cx="40452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176225" y="145475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indent="-34290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3pPr>
            <a:lvl4pPr indent="-34290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4pPr>
            <a:lvl5pPr indent="-34290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6pPr>
            <a:lvl7pPr indent="-34290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7pPr>
            <a:lvl8pPr indent="-34290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8pPr>
            <a:lvl9pPr indent="-34290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3534336" y="2402400"/>
            <a:ext cx="3930000" cy="274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3885361" y="2773950"/>
            <a:ext cx="3211500" cy="21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180900" y="1106125"/>
            <a:ext cx="87822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180900" y="3152225"/>
            <a:ext cx="87822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Slide - Basic Text - Blue">
  <p:cSld name="TITLE_2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7" name="Google Shape;107;p25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5"/>
          <p:cNvSpPr txBox="1"/>
          <p:nvPr>
            <p:ph type="title"/>
          </p:nvPr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4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 • Multi-column" showMasterSp="0">
  <p:cSld name="Title Slide_1_1_3"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74063" y="372219"/>
            <a:ext cx="82227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6"/>
          <p:cNvSpPr txBox="1"/>
          <p:nvPr>
            <p:ph idx="1" type="subTitle"/>
          </p:nvPr>
        </p:nvSpPr>
        <p:spPr>
          <a:xfrm>
            <a:off x="479078" y="1246656"/>
            <a:ext cx="19431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6"/>
          <p:cNvSpPr txBox="1"/>
          <p:nvPr>
            <p:ph idx="2" type="body"/>
          </p:nvPr>
        </p:nvSpPr>
        <p:spPr>
          <a:xfrm>
            <a:off x="479078" y="2225000"/>
            <a:ext cx="19431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6"/>
          <p:cNvSpPr txBox="1"/>
          <p:nvPr>
            <p:ph idx="3" type="subTitle"/>
          </p:nvPr>
        </p:nvSpPr>
        <p:spPr>
          <a:xfrm>
            <a:off x="2562109" y="1246656"/>
            <a:ext cx="19431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6"/>
          <p:cNvSpPr txBox="1"/>
          <p:nvPr>
            <p:ph idx="4" type="body"/>
          </p:nvPr>
        </p:nvSpPr>
        <p:spPr>
          <a:xfrm>
            <a:off x="2562109" y="2225000"/>
            <a:ext cx="19431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6"/>
          <p:cNvSpPr txBox="1"/>
          <p:nvPr>
            <p:ph idx="5" type="subTitle"/>
          </p:nvPr>
        </p:nvSpPr>
        <p:spPr>
          <a:xfrm>
            <a:off x="4645141" y="1246656"/>
            <a:ext cx="19431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6"/>
          <p:cNvSpPr txBox="1"/>
          <p:nvPr>
            <p:ph idx="6" type="body"/>
          </p:nvPr>
        </p:nvSpPr>
        <p:spPr>
          <a:xfrm>
            <a:off x="4645141" y="2225000"/>
            <a:ext cx="19431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6"/>
          <p:cNvSpPr txBox="1"/>
          <p:nvPr>
            <p:ph idx="7" type="subTitle"/>
          </p:nvPr>
        </p:nvSpPr>
        <p:spPr>
          <a:xfrm>
            <a:off x="6728172" y="1246656"/>
            <a:ext cx="19431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9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6"/>
          <p:cNvSpPr txBox="1"/>
          <p:nvPr>
            <p:ph idx="8" type="body"/>
          </p:nvPr>
        </p:nvSpPr>
        <p:spPr>
          <a:xfrm>
            <a:off x="6728172" y="2225000"/>
            <a:ext cx="19431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●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Arial"/>
              <a:buChar char="○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900"/>
              <a:buFont typeface="Arial"/>
              <a:buChar char="■"/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9" name="Google Shape;11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89953" y="4875625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1-col">
  <p:cSld name="TITLE_AND_TWO_COLUMNS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idx="1" type="body"/>
          </p:nvPr>
        </p:nvSpPr>
        <p:spPr>
          <a:xfrm>
            <a:off x="198250" y="1200150"/>
            <a:ext cx="87474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type="title"/>
          </p:nvPr>
        </p:nvSpPr>
        <p:spPr>
          <a:xfrm>
            <a:off x="19825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600"/>
              <a:buNone/>
              <a:defRPr>
                <a:solidFill>
                  <a:srgbClr val="4285F3"/>
                </a:solidFill>
              </a:defRPr>
            </a:lvl1pPr>
            <a:lvl2pPr lvl="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400"/>
              <a:buFont typeface="Roboto"/>
              <a:buNone/>
              <a:defRPr sz="1400">
                <a:solidFill>
                  <a:srgbClr val="4285F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White Text" type="title">
  <p:cSld name="TITLE">
    <p:bg>
      <p:bgPr>
        <a:solidFill>
          <a:srgbClr val="050505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30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0"/>
          <p:cNvSpPr txBox="1"/>
          <p:nvPr>
            <p:ph idx="2"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Black Text">
  <p:cSld name="TITLE_6"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31"/>
          <p:cNvSpPr txBox="1"/>
          <p:nvPr>
            <p:ph idx="2"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rial"/>
              <a:buNone/>
              <a:defRPr sz="72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6" name="Google Shape;136;p31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">
  <p:cSld name="TITLE_6_1">
    <p:bg>
      <p:bgPr>
        <a:solidFill>
          <a:srgbClr val="C6DAFC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2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200"/>
              <a:buFont typeface="Arial"/>
              <a:buNone/>
              <a:defRPr sz="72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139" name="Google Shape;139;p32"/>
          <p:cNvSpPr txBox="1"/>
          <p:nvPr>
            <p:ph idx="2" type="title"/>
          </p:nvPr>
        </p:nvSpPr>
        <p:spPr>
          <a:xfrm>
            <a:off x="77217" y="84729"/>
            <a:ext cx="2692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400"/>
              <a:buFont typeface="Arial"/>
              <a:buNone/>
              <a:defRPr sz="14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2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A7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">
  <p:cSld name="TITLE_6_1_1">
    <p:bg>
      <p:bgPr>
        <a:solidFill>
          <a:srgbClr val="FAD2C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3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7200"/>
              <a:buFont typeface="Arial"/>
              <a:buNone/>
              <a:defRPr sz="7200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143" name="Google Shape;143;p33"/>
          <p:cNvSpPr txBox="1"/>
          <p:nvPr>
            <p:ph idx="2" type="title"/>
          </p:nvPr>
        </p:nvSpPr>
        <p:spPr>
          <a:xfrm>
            <a:off x="77217" y="84729"/>
            <a:ext cx="2692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None/>
              <a:defRPr sz="1400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Arial"/>
              <a:buNone/>
              <a:defRPr sz="800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33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C522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 1">
  <p:cSld name="TITLE_6_1_1_1">
    <p:bg>
      <p:bgPr>
        <a:solidFill>
          <a:srgbClr val="CEEAD6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7200"/>
              <a:buFont typeface="Arial"/>
              <a:buNone/>
              <a:defRPr sz="72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147" name="Google Shape;147;p34"/>
          <p:cNvSpPr txBox="1"/>
          <p:nvPr>
            <p:ph idx="2" type="title"/>
          </p:nvPr>
        </p:nvSpPr>
        <p:spPr>
          <a:xfrm>
            <a:off x="73647" y="84729"/>
            <a:ext cx="3316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None/>
              <a:defRPr sz="14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Arial"/>
              <a:buNone/>
              <a:defRPr sz="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34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8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 1 1">
  <p:cSld name="TITLE_6_1_1_1_1">
    <p:bg>
      <p:bgPr>
        <a:solidFill>
          <a:srgbClr val="FEEFC3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7200"/>
              <a:buFont typeface="Arial"/>
              <a:buNone/>
              <a:defRPr sz="72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151" name="Google Shape;151;p35"/>
          <p:cNvSpPr txBox="1"/>
          <p:nvPr>
            <p:ph idx="2" type="title"/>
          </p:nvPr>
        </p:nvSpPr>
        <p:spPr>
          <a:xfrm>
            <a:off x="73647" y="84729"/>
            <a:ext cx="34194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Arial"/>
              <a:buNone/>
              <a:defRPr sz="1400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35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EA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6"/>
          <p:cNvSpPr txBox="1"/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36"/>
          <p:cNvSpPr/>
          <p:nvPr/>
        </p:nvSpPr>
        <p:spPr>
          <a:xfrm>
            <a:off x="273214" y="433778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FF3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6"/>
          <p:cNvSpPr txBox="1"/>
          <p:nvPr>
            <p:ph idx="2" type="title"/>
          </p:nvPr>
        </p:nvSpPr>
        <p:spPr>
          <a:xfrm>
            <a:off x="472761" y="3201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36"/>
          <p:cNvSpPr txBox="1"/>
          <p:nvPr>
            <p:ph idx="3" type="title"/>
          </p:nvPr>
        </p:nvSpPr>
        <p:spPr>
          <a:xfrm>
            <a:off x="124549" y="877650"/>
            <a:ext cx="8916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36"/>
          <p:cNvSpPr txBox="1"/>
          <p:nvPr>
            <p:ph idx="4" type="title"/>
          </p:nvPr>
        </p:nvSpPr>
        <p:spPr>
          <a:xfrm>
            <a:off x="938098" y="877650"/>
            <a:ext cx="64779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36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7"/>
          <p:cNvSpPr txBox="1"/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37"/>
          <p:cNvSpPr txBox="1"/>
          <p:nvPr>
            <p:ph idx="2" type="title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37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2">
  <p:cSld name="TITLE_AND_BODY_1_2">
    <p:bg>
      <p:bgPr>
        <a:solidFill>
          <a:srgbClr val="050505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8"/>
          <p:cNvSpPr txBox="1"/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38"/>
          <p:cNvSpPr txBox="1"/>
          <p:nvPr>
            <p:ph idx="2" type="title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38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/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39"/>
          <p:cNvSpPr/>
          <p:nvPr/>
        </p:nvSpPr>
        <p:spPr>
          <a:xfrm>
            <a:off x="273214" y="433778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FF3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9"/>
          <p:cNvSpPr txBox="1"/>
          <p:nvPr>
            <p:ph idx="2" type="title"/>
          </p:nvPr>
        </p:nvSpPr>
        <p:spPr>
          <a:xfrm>
            <a:off x="472761" y="3201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39"/>
          <p:cNvSpPr txBox="1"/>
          <p:nvPr>
            <p:ph idx="3" type="title"/>
          </p:nvPr>
        </p:nvSpPr>
        <p:spPr>
          <a:xfrm>
            <a:off x="547022" y="732515"/>
            <a:ext cx="57717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39"/>
          <p:cNvSpPr txBox="1"/>
          <p:nvPr>
            <p:ph idx="4" type="title"/>
          </p:nvPr>
        </p:nvSpPr>
        <p:spPr>
          <a:xfrm>
            <a:off x="566518" y="2324850"/>
            <a:ext cx="3486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39"/>
          <p:cNvSpPr txBox="1"/>
          <p:nvPr>
            <p:ph idx="5" type="title"/>
          </p:nvPr>
        </p:nvSpPr>
        <p:spPr>
          <a:xfrm>
            <a:off x="549150" y="2782050"/>
            <a:ext cx="17073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39"/>
          <p:cNvSpPr/>
          <p:nvPr/>
        </p:nvSpPr>
        <p:spPr>
          <a:xfrm>
            <a:off x="5906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9"/>
          <p:cNvSpPr txBox="1"/>
          <p:nvPr>
            <p:ph idx="6" type="title"/>
          </p:nvPr>
        </p:nvSpPr>
        <p:spPr>
          <a:xfrm>
            <a:off x="2673118" y="2324850"/>
            <a:ext cx="3486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39"/>
          <p:cNvSpPr txBox="1"/>
          <p:nvPr>
            <p:ph idx="7" type="title"/>
          </p:nvPr>
        </p:nvSpPr>
        <p:spPr>
          <a:xfrm>
            <a:off x="2655750" y="2782050"/>
            <a:ext cx="17073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Google Shape;178;p39"/>
          <p:cNvSpPr/>
          <p:nvPr/>
        </p:nvSpPr>
        <p:spPr>
          <a:xfrm>
            <a:off x="26972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9"/>
          <p:cNvSpPr txBox="1"/>
          <p:nvPr>
            <p:ph idx="8" type="title"/>
          </p:nvPr>
        </p:nvSpPr>
        <p:spPr>
          <a:xfrm>
            <a:off x="4779717" y="2324850"/>
            <a:ext cx="3486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39"/>
          <p:cNvSpPr txBox="1"/>
          <p:nvPr>
            <p:ph idx="9" type="title"/>
          </p:nvPr>
        </p:nvSpPr>
        <p:spPr>
          <a:xfrm>
            <a:off x="4762350" y="2782050"/>
            <a:ext cx="17073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39"/>
          <p:cNvSpPr/>
          <p:nvPr/>
        </p:nvSpPr>
        <p:spPr>
          <a:xfrm>
            <a:off x="48038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9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  <p15:guide id="3" pos="405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7">
  <p:cSld name="TITLE_7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/>
          <p:nvPr>
            <p:ph type="title"/>
          </p:nvPr>
        </p:nvSpPr>
        <p:spPr>
          <a:xfrm>
            <a:off x="471908" y="744575"/>
            <a:ext cx="8222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85" name="Google Shape;185;p40"/>
          <p:cNvSpPr txBox="1"/>
          <p:nvPr>
            <p:ph idx="1" type="subTitle"/>
          </p:nvPr>
        </p:nvSpPr>
        <p:spPr>
          <a:xfrm>
            <a:off x="471900" y="2834125"/>
            <a:ext cx="8222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6" name="Google Shape;18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Big Text 1">
  <p:cSld name="CUSTOM_1_3_1">
    <p:bg>
      <p:bgPr>
        <a:solidFill>
          <a:schemeClr val="dk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/>
          <p:nvPr>
            <p:ph idx="1" type="subTitle"/>
          </p:nvPr>
        </p:nvSpPr>
        <p:spPr>
          <a:xfrm>
            <a:off x="512600" y="363000"/>
            <a:ext cx="3154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41"/>
          <p:cNvSpPr txBox="1"/>
          <p:nvPr/>
        </p:nvSpPr>
        <p:spPr>
          <a:xfrm>
            <a:off x="7291550" y="4759871"/>
            <a:ext cx="17160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google_logo Design </a:t>
            </a:r>
            <a:endParaRPr b="0" i="0" sz="10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1"/>
          <p:cNvSpPr txBox="1"/>
          <p:nvPr>
            <p:ph idx="2" type="body"/>
          </p:nvPr>
        </p:nvSpPr>
        <p:spPr>
          <a:xfrm>
            <a:off x="144400" y="666750"/>
            <a:ext cx="7287300" cy="39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●"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○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■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○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83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■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83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83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○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83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200"/>
              <a:buFont typeface="Arial"/>
              <a:buChar char="■"/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41"/>
          <p:cNvSpPr txBox="1"/>
          <p:nvPr>
            <p:ph idx="12" type="sldNum"/>
          </p:nvPr>
        </p:nvSpPr>
        <p:spPr>
          <a:xfrm>
            <a:off x="144409" y="473996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41"/>
          <p:cNvSpPr txBox="1"/>
          <p:nvPr>
            <p:ph type="title"/>
          </p:nvPr>
        </p:nvSpPr>
        <p:spPr>
          <a:xfrm>
            <a:off x="186800" y="125326"/>
            <a:ext cx="28548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41"/>
          <p:cNvSpPr/>
          <p:nvPr/>
        </p:nvSpPr>
        <p:spPr>
          <a:xfrm>
            <a:off x="295489" y="479931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FF3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1"/>
          <p:cNvSpPr txBox="1"/>
          <p:nvPr/>
        </p:nvSpPr>
        <p:spPr>
          <a:xfrm>
            <a:off x="6891900" y="186907"/>
            <a:ext cx="2099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rPr>
              <a:t>Confidential + Proprietary</a:t>
            </a:r>
            <a:endParaRPr b="0" i="0" sz="800" u="none" cap="none" strike="noStrike">
              <a:solidFill>
                <a:srgbClr val="6464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Black Text 1">
  <p:cSld name="TITLE_6_2">
    <p:bg>
      <p:bgPr>
        <a:solidFill>
          <a:srgbClr val="1DE9B6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2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rial"/>
              <a:buNone/>
              <a:defRPr sz="72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7" name="Google Shape;197;p42"/>
          <p:cNvSpPr txBox="1"/>
          <p:nvPr>
            <p:ph idx="2"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42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line title">
  <p:cSld name="BLANK_5_1_2_1_2"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3"/>
          <p:cNvSpPr txBox="1"/>
          <p:nvPr>
            <p:ph type="title"/>
          </p:nvPr>
        </p:nvSpPr>
        <p:spPr>
          <a:xfrm>
            <a:off x="377575" y="742925"/>
            <a:ext cx="5541000" cy="12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00000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1" name="Google Shape;201;p43"/>
          <p:cNvSpPr txBox="1"/>
          <p:nvPr>
            <p:ph idx="1" type="subTitle"/>
          </p:nvPr>
        </p:nvSpPr>
        <p:spPr>
          <a:xfrm>
            <a:off x="377575" y="1834750"/>
            <a:ext cx="3984300" cy="21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2" name="Google Shape;202;p43"/>
          <p:cNvCxnSpPr/>
          <p:nvPr/>
        </p:nvCxnSpPr>
        <p:spPr>
          <a:xfrm>
            <a:off x="499275" y="1609425"/>
            <a:ext cx="585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3" name="Google Shape;203;p43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8317224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6" name="Google Shape;20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7" name="Google Shape;20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8">
  <p:cSld name="TITLE_8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0" name="Google Shape;210;p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1" name="Google Shape;211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 with title">
  <p:cSld name="CUSTOM_2_1"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6"/>
          <p:cNvSpPr txBox="1"/>
          <p:nvPr>
            <p:ph type="title"/>
          </p:nvPr>
        </p:nvSpPr>
        <p:spPr>
          <a:xfrm>
            <a:off x="377575" y="285725"/>
            <a:ext cx="75195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800">
                <a:solidFill>
                  <a:srgbClr val="B7B7B7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999999"/>
                </a:solidFill>
              </a:defRPr>
            </a:lvl9pPr>
          </a:lstStyle>
          <a:p/>
        </p:txBody>
      </p:sp>
      <p:pic>
        <p:nvPicPr>
          <p:cNvPr id="214" name="Google Shape;214;p46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488699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0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oogl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80900" y="446900"/>
            <a:ext cx="878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53375" y="479630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7"/>
          <p:cNvSpPr txBox="1"/>
          <p:nvPr>
            <p:ph type="title"/>
          </p:nvPr>
        </p:nvSpPr>
        <p:spPr>
          <a:xfrm>
            <a:off x="0" y="10662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4000">
                <a:solidFill>
                  <a:srgbClr val="FFFFFF"/>
                </a:solidFill>
                <a:highlight>
                  <a:srgbClr val="1967D2"/>
                </a:highlight>
                <a:latin typeface="Google Sans"/>
                <a:ea typeface="Google Sans"/>
                <a:cs typeface="Google Sans"/>
                <a:sym typeface="Google Sans"/>
              </a:rPr>
              <a:t>Step 1</a:t>
            </a:r>
            <a:endParaRPr b="1" sz="4000">
              <a:solidFill>
                <a:srgbClr val="FFFFFF"/>
              </a:solidFill>
              <a:highlight>
                <a:srgbClr val="1967D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 sz="3200">
              <a:solidFill>
                <a:srgbClr val="FFFFFF"/>
              </a:solidFill>
              <a:highlight>
                <a:schemeClr val="accent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40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Add each action in the journey </a:t>
            </a:r>
            <a:endParaRPr b="1" sz="40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30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until the user reaches their goal</a:t>
            </a:r>
            <a:endParaRPr b="1" sz="30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6"/>
          <p:cNvSpPr txBox="1"/>
          <p:nvPr>
            <p:ph type="title"/>
          </p:nvPr>
        </p:nvSpPr>
        <p:spPr>
          <a:xfrm>
            <a:off x="0" y="10662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4000">
                <a:solidFill>
                  <a:srgbClr val="FFFFFF"/>
                </a:solidFill>
                <a:highlight>
                  <a:srgbClr val="1967D2"/>
                </a:highlight>
                <a:latin typeface="Google Sans"/>
                <a:ea typeface="Google Sans"/>
                <a:cs typeface="Google Sans"/>
                <a:sym typeface="Google Sans"/>
              </a:rPr>
              <a:t>Step 4</a:t>
            </a:r>
            <a:endParaRPr b="1" sz="4000">
              <a:solidFill>
                <a:srgbClr val="FFFFFF"/>
              </a:solidFill>
              <a:highlight>
                <a:srgbClr val="1967D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 sz="3200">
              <a:solidFill>
                <a:srgbClr val="1967D2"/>
              </a:solidFill>
              <a:highlight>
                <a:schemeClr val="accent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40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Add opportunities for improvement </a:t>
            </a:r>
            <a:endParaRPr b="1" sz="40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 sz="30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30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This is where new ideas may come from! </a:t>
            </a:r>
            <a:endParaRPr b="1" sz="30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7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Persona: Jamal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2" name="Google Shape;282;p57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Find a subway route that will take him to the Empire State Building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83" name="Google Shape;283;p57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{F193C081-6589-4291-8E1C-FED60C56FD07}</a:tableStyleId>
              </a:tblPr>
              <a:tblGrid>
                <a:gridCol w="1252150"/>
                <a:gridCol w="1252150"/>
                <a:gridCol w="1252150"/>
                <a:gridCol w="1252150"/>
                <a:gridCol w="1252150"/>
                <a:gridCol w="1252150"/>
                <a:gridCol w="1252150"/>
              </a:tblGrid>
              <a:tr h="71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Determine the subway 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line and route 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nearest station with wheelchair accessibility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Buy a ticket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right platform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Board the subway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right exit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</a:tr>
              <a:tr h="1315700">
                <a:tc>
                  <a:txBody>
                    <a:bodyPr/>
                    <a:lstStyle/>
                    <a:p>
                      <a:pPr indent="-114300" lvl="0" marL="1778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and read subway map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Identify fastest route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Use map app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Use map app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Check station accessibility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Get to station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accessible kiosk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Determine ticket to buy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Pay for ticket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Follow signs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Find the line number or letter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Go uptown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D. Find elevator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space for wheelchair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Open map app to find exit to use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Follow signs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99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Intimidated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Lost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Hopeful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Satisfied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Overwhelmed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Excluded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Relieved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Glad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Alert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Excited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5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OPPORTUNITIES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1143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opportunity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opportunity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opportunity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opportunity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opportunity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opportunity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8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Persona: Jamal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9" name="Google Shape;289;p58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Find a subway route that will take him to the Empire State Building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90" name="Google Shape;290;p58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{F193C081-6589-4291-8E1C-FED60C56FD07}</a:tableStyleId>
              </a:tblPr>
              <a:tblGrid>
                <a:gridCol w="1252150"/>
                <a:gridCol w="1252150"/>
                <a:gridCol w="1252150"/>
                <a:gridCol w="1252150"/>
                <a:gridCol w="1252150"/>
                <a:gridCol w="1252150"/>
                <a:gridCol w="1252150"/>
              </a:tblGrid>
              <a:tr h="71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Determine the subway 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line and route 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nearest station with wheelchair accessibility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Buy a ticket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right platform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Board the subway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right exit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</a:tr>
              <a:tr h="1315700">
                <a:tc>
                  <a:txBody>
                    <a:bodyPr/>
                    <a:lstStyle/>
                    <a:p>
                      <a:pPr indent="-114300" lvl="0" marL="1778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and read subway map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Identify fastest route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Use map app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Use map app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Check station accessibility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Get to station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accessible kiosk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Determine ticket to buy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Pay for ticket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Follow signs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Find the line number or letter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Go uptown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D. Find elevator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space for wheelchair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Open map app to find exit to use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Follow signs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99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Intimidated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Lost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Hopeful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Satisfied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Overwhelmed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Excluded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Relieved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Glad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Alert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Excited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5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OPPORTUNITIES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1143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Better wayfinding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Better wayfinding</a:t>
                      </a:r>
                      <a:endParaRPr sz="1000"/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Accessibility key on map app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Ticket explanations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Better wayfinding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Designated walk lanes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Phone vibrates to inform user when to get off of subway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Signs mention landmarks (not corner)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9"/>
          <p:cNvSpPr txBox="1"/>
          <p:nvPr>
            <p:ph type="title"/>
          </p:nvPr>
        </p:nvSpPr>
        <p:spPr>
          <a:xfrm>
            <a:off x="0" y="10662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4000">
                <a:solidFill>
                  <a:srgbClr val="FFFFFF"/>
                </a:solidFill>
                <a:highlight>
                  <a:srgbClr val="1967D2"/>
                </a:highlight>
                <a:latin typeface="Google Sans"/>
                <a:ea typeface="Google Sans"/>
                <a:cs typeface="Google Sans"/>
                <a:sym typeface="Google Sans"/>
              </a:rPr>
              <a:t>Congratulations!</a:t>
            </a:r>
            <a:r>
              <a:rPr b="1" lang="en" sz="4000">
                <a:solidFill>
                  <a:srgbClr val="FFFFFF"/>
                </a:solidFill>
                <a:highlight>
                  <a:schemeClr val="dk1"/>
                </a:highlight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b="1" sz="4000">
              <a:solidFill>
                <a:srgbClr val="FFFFFF"/>
              </a:solidFill>
              <a:highlight>
                <a:schemeClr val="dk1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 sz="3200">
              <a:solidFill>
                <a:srgbClr val="1967D2"/>
              </a:solidFill>
              <a:highlight>
                <a:schemeClr val="accent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40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The journey map is complete! </a:t>
            </a:r>
            <a:endParaRPr b="1" sz="30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8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Persona: Jamal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5" name="Google Shape;225;p48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Find a subway route that will take him to the Empire State Building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26" name="Google Shape;226;p48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{F193C081-6589-4291-8E1C-FED60C56FD07}</a:tableStyleId>
              </a:tblPr>
              <a:tblGrid>
                <a:gridCol w="1252150"/>
                <a:gridCol w="1252150"/>
                <a:gridCol w="1252150"/>
                <a:gridCol w="1252150"/>
                <a:gridCol w="1252150"/>
                <a:gridCol w="1252150"/>
                <a:gridCol w="1252150"/>
              </a:tblGrid>
              <a:tr h="71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 1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 2</a:t>
                      </a:r>
                      <a:endParaRPr sz="105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 3</a:t>
                      </a:r>
                      <a:endParaRPr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 4</a:t>
                      </a:r>
                      <a:endParaRPr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 5</a:t>
                      </a:r>
                      <a:endParaRPr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 6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</a:tr>
              <a:tr h="1315700">
                <a:tc>
                  <a:txBody>
                    <a:bodyPr/>
                    <a:lstStyle/>
                    <a:p>
                      <a:pPr indent="-114300" lvl="0" marL="1778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99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5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OPPORTUNITIES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1143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9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Persona: Jamal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2" name="Google Shape;232;p49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Find a subway route that will take him to the Empire State Building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33" name="Google Shape;233;p49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{F193C081-6589-4291-8E1C-FED60C56FD07}</a:tableStyleId>
              </a:tblPr>
              <a:tblGrid>
                <a:gridCol w="1252150"/>
                <a:gridCol w="1252150"/>
                <a:gridCol w="1252150"/>
                <a:gridCol w="1252150"/>
                <a:gridCol w="1252150"/>
                <a:gridCol w="1252150"/>
                <a:gridCol w="1252150"/>
              </a:tblGrid>
              <a:tr h="71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Determine the subway 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line and route 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nearest station with wheelchair accessibility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Buy a ticket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right platform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Board the subway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right exit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</a:tr>
              <a:tr h="1315700">
                <a:tc>
                  <a:txBody>
                    <a:bodyPr/>
                    <a:lstStyle/>
                    <a:p>
                      <a:pPr indent="-114300" lvl="0" marL="1778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99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5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OPPORTUNITIES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1143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0"/>
          <p:cNvSpPr txBox="1"/>
          <p:nvPr>
            <p:ph type="title"/>
          </p:nvPr>
        </p:nvSpPr>
        <p:spPr>
          <a:xfrm>
            <a:off x="0" y="10662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4000">
                <a:solidFill>
                  <a:srgbClr val="FFFFFF"/>
                </a:solidFill>
                <a:highlight>
                  <a:srgbClr val="1967D2"/>
                </a:highlight>
                <a:latin typeface="Google Sans"/>
                <a:ea typeface="Google Sans"/>
                <a:cs typeface="Google Sans"/>
                <a:sym typeface="Google Sans"/>
              </a:rPr>
              <a:t>Step 2</a:t>
            </a:r>
            <a:endParaRPr b="1" sz="4000">
              <a:solidFill>
                <a:srgbClr val="FFFFFF"/>
              </a:solidFill>
              <a:highlight>
                <a:srgbClr val="1967D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 sz="3200">
              <a:solidFill>
                <a:srgbClr val="1967D2"/>
              </a:solidFill>
              <a:highlight>
                <a:schemeClr val="accent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40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Add descriptions for each action </a:t>
            </a:r>
            <a:endParaRPr b="1" sz="40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 sz="30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30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What tasks does the user have to do?</a:t>
            </a:r>
            <a:endParaRPr b="1" sz="30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1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Persona: Jamal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4" name="Google Shape;244;p51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Find a subway route that will take him to the Empire State Building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45" name="Google Shape;245;p51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{F193C081-6589-4291-8E1C-FED60C56FD07}</a:tableStyleId>
              </a:tblPr>
              <a:tblGrid>
                <a:gridCol w="1252150"/>
                <a:gridCol w="1252150"/>
                <a:gridCol w="1252150"/>
                <a:gridCol w="1252150"/>
                <a:gridCol w="1252150"/>
                <a:gridCol w="1252150"/>
                <a:gridCol w="1252150"/>
              </a:tblGrid>
              <a:tr h="71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Determine the subway 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line and route 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nearest station with wheelchair accessibility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Buy a ticket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right platform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Board the subway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right exit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</a:tr>
              <a:tr h="1315700">
                <a:tc>
                  <a:txBody>
                    <a:bodyPr/>
                    <a:lstStyle/>
                    <a:p>
                      <a:pPr indent="-114300" lvl="0" marL="1778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99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5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OPPORTUNITIES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1143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2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Persona: Jamal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1" name="Google Shape;251;p52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Find a subway route that will take him to the Empire State Building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52" name="Google Shape;252;p52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{F193C081-6589-4291-8E1C-FED60C56FD07}</a:tableStyleId>
              </a:tblPr>
              <a:tblGrid>
                <a:gridCol w="1252150"/>
                <a:gridCol w="1252150"/>
                <a:gridCol w="1252150"/>
                <a:gridCol w="1252150"/>
                <a:gridCol w="1252150"/>
                <a:gridCol w="1252150"/>
                <a:gridCol w="1252150"/>
              </a:tblGrid>
              <a:tr h="71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Determine the subway 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line and route 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nearest station with wheelchair accessibility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Buy a ticket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right platform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Board the subway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right exit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</a:tr>
              <a:tr h="1315700">
                <a:tc>
                  <a:txBody>
                    <a:bodyPr/>
                    <a:lstStyle/>
                    <a:p>
                      <a:pPr indent="-114300" lvl="0" marL="1778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and read subway map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Identify fastest route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Use map app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Use map app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Check station accessibility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Get to station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accessible kiosk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Determine ticket to buy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Pay for ticket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Follow signs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Find the </a:t>
                      </a: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line number or letter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Go u</a:t>
                      </a: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ptown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D. Find elevator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space for wheelchair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Open map app to find exit to use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Follow signs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99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5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OPPORTUNITIES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1143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3"/>
          <p:cNvSpPr txBox="1"/>
          <p:nvPr>
            <p:ph type="title"/>
          </p:nvPr>
        </p:nvSpPr>
        <p:spPr>
          <a:xfrm>
            <a:off x="0" y="10662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4000">
                <a:solidFill>
                  <a:srgbClr val="FFFFFF"/>
                </a:solidFill>
                <a:highlight>
                  <a:srgbClr val="1967D2"/>
                </a:highlight>
                <a:latin typeface="Google Sans"/>
                <a:ea typeface="Google Sans"/>
                <a:cs typeface="Google Sans"/>
                <a:sym typeface="Google Sans"/>
              </a:rPr>
              <a:t>Step 3</a:t>
            </a:r>
            <a:endParaRPr b="1" sz="4000">
              <a:solidFill>
                <a:srgbClr val="FFFFFF"/>
              </a:solidFill>
              <a:highlight>
                <a:srgbClr val="1967D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 sz="3200">
              <a:solidFill>
                <a:srgbClr val="1967D2"/>
              </a:solidFill>
              <a:highlight>
                <a:schemeClr val="accent2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39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Add how the user feels at each point </a:t>
            </a:r>
            <a:endParaRPr b="1" sz="39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 sz="30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30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Guesstimates are okay!</a:t>
            </a:r>
            <a:endParaRPr b="1" sz="30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4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Persona: Jamal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63" name="Google Shape;263;p54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Find a subway route that will take him to the Empire State Building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64" name="Google Shape;264;p54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{F193C081-6589-4291-8E1C-FED60C56FD07}</a:tableStyleId>
              </a:tblPr>
              <a:tblGrid>
                <a:gridCol w="1252150"/>
                <a:gridCol w="1252150"/>
                <a:gridCol w="1252150"/>
                <a:gridCol w="1252150"/>
                <a:gridCol w="1252150"/>
                <a:gridCol w="1252150"/>
                <a:gridCol w="1252150"/>
              </a:tblGrid>
              <a:tr h="71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Determine the subway 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line and route 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nearest station with wheelchair accessibility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Buy a ticket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right platform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Board the subway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right exit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</a:tr>
              <a:tr h="1315700">
                <a:tc>
                  <a:txBody>
                    <a:bodyPr/>
                    <a:lstStyle/>
                    <a:p>
                      <a:pPr indent="-114300" lvl="0" marL="1778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and read subway map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Identify fastest route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Use map app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Use map app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Check station accessibility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Get to station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accessible kiosk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Determine ticket to buy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Pay for ticket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Follow signs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Find the line number or letter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Go uptown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D. Find elevator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space for wheelchair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Open map app to find exit to use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Follow signs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99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5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OPPORTUNITIES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1143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5"/>
          <p:cNvSpPr txBox="1"/>
          <p:nvPr/>
        </p:nvSpPr>
        <p:spPr>
          <a:xfrm>
            <a:off x="171175" y="434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Persona: Jamal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0" name="Google Shape;270;p55"/>
          <p:cNvSpPr txBox="1"/>
          <p:nvPr/>
        </p:nvSpPr>
        <p:spPr>
          <a:xfrm>
            <a:off x="171664" y="3317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Find a subway route that will take him to the Empire State Building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71" name="Google Shape;271;p55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{F193C081-6589-4291-8E1C-FED60C56FD07}</a:tableStyleId>
              </a:tblPr>
              <a:tblGrid>
                <a:gridCol w="1252150"/>
                <a:gridCol w="1252150"/>
                <a:gridCol w="1252150"/>
                <a:gridCol w="1252150"/>
                <a:gridCol w="1252150"/>
                <a:gridCol w="1252150"/>
                <a:gridCol w="1252150"/>
              </a:tblGrid>
              <a:tr h="71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Determine the subway 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line and route 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nearest station with wheelchair accessibility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Buy a ticket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right platform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Board the subway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the right exit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</a:tr>
              <a:tr h="1315700">
                <a:tc>
                  <a:txBody>
                    <a:bodyPr/>
                    <a:lstStyle/>
                    <a:p>
                      <a:pPr indent="-114300" lvl="0" marL="1778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and read subway map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Identify fastest route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Use map app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Use map app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Check station accessibility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Get to station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accessible kiosk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Determine ticket to buy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Pay for ticket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Follow signs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Find the line number or letter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Go uptown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D. Find elevator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Find space for wheelchair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Open map app to find exit to use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Follow signs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99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b="1" sz="105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Intimidated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Lost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Hopeful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Satisfied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Overwhelmed</a:t>
                      </a: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Excluded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Relieved 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Glad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Alert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Excited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Google Sans"/>
                        <a:buChar char="●"/>
                      </a:pPr>
                      <a:r>
                        <a:rPr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Confused</a:t>
                      </a:r>
                      <a:endParaRPr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5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OPPORTUNITIES</a:t>
                      </a:r>
                      <a:endParaRPr b="1" sz="1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1143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oogle">
  <a:themeElements>
    <a:clrScheme name="Google">
      <a:dk1>
        <a:srgbClr val="4285F4"/>
      </a:dk1>
      <a:lt1>
        <a:srgbClr val="FFFFFF"/>
      </a:lt1>
      <a:dk2>
        <a:srgbClr val="666666"/>
      </a:dk2>
      <a:lt2>
        <a:srgbClr val="BDBDBD"/>
      </a:lt2>
      <a:accent1>
        <a:srgbClr val="0277BD"/>
      </a:accent1>
      <a:accent2>
        <a:srgbClr val="34A853"/>
      </a:accent2>
      <a:accent3>
        <a:srgbClr val="EA4335"/>
      </a:accent3>
      <a:accent4>
        <a:srgbClr val="FF9800"/>
      </a:accent4>
      <a:accent5>
        <a:srgbClr val="4FC3F7"/>
      </a:accent5>
      <a:accent6>
        <a:srgbClr val="FBBC05"/>
      </a:accent6>
      <a:hlink>
        <a:srgbClr val="4285F4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263238"/>
      </a:dk1>
      <a:lt1>
        <a:srgbClr val="FFFFFF"/>
      </a:lt1>
      <a:dk2>
        <a:srgbClr val="91909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