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7322BA-E68D-408A-8C1F-C161A6BC1F4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22A77B-1A43-49A9-A58F-473E7850D63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F170FD-ABDE-4A19-92B2-1579B0351DE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468593-B3CB-428D-9BD5-56FCE5F0278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387D37-4C31-450F-8C1B-0755C289165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6D17AF-1399-4397-B875-600AC1F43B9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48DAF-A2C5-41E6-BF02-DEBC5D82C91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23F6A9-F664-41AC-A34C-ABDADB5A1A3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EC4473-F6FE-4BE9-8A3B-307DF9B1B6F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B8C95-A0E1-4E2E-B6F0-9768ADAD3C0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C2030B-DA4A-4DA3-B8BE-E557BB0F0F8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6CC4A-D043-4FD0-87F6-BF824E86586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D904DB-E9D1-44E5-A2F5-9D647C6E301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299769-7A45-4334-A2A3-D6C66877416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3BAA43-8B26-49B3-9930-3BB11EC1B92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2E20A-8263-4ED7-AA15-40E946DDDE0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062038-9D2F-4515-8984-A6C90FE0A34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A73805-3E50-4136-96E5-0BF860B0827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98D6B2-C651-4515-92BE-E43CF3600B0F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635DA6-3E33-4C19-B21E-09807964244F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A9D7C1-5522-4F8A-BD34-E76A0A740B3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D9743B-0F99-4426-94E3-C57AC838F9C4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402E41-6052-479D-8525-8BDCC5C946A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D9410D-C399-480B-9922-EA17D0603E4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B8BDE4-F167-498E-9014-66A78A898AF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31B846-6832-4DF9-A669-4A913F4E5C6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0E97A-E4A5-47CE-B84B-66D3D158B0B5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7C6677-A5C0-4FF8-B1F3-CC02E64ADA2D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79CF7-1DAE-4BB6-87FF-73A48C567721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5539F0-1729-4544-8EAB-16A3043F321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B92CB-1C80-4048-BBF9-03016AE8E769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4A5FBEE-C071-4211-9D28-F32D3374B67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277127-4E86-4AA3-910F-A6C34F966BE4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8A63AB-D5D7-4488-9793-194B259713A8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5CB83A-4ADD-4E9C-AD52-71E5C37D121A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999AF0D-BA05-4654-866C-63C82A9FF24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CB9D4B-4CDD-4478-9D2E-556707174A9E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2A05A4-54B0-4BF2-878D-8D3BE1187345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B15676-82C0-436B-A264-569765754B3F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702CF74-89AB-4229-983E-C125148541D8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AA07A0-2CDF-45E4-A71E-1E42E2DD0A55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7BC95B-FA7C-4067-8464-F78F2C19B565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FAAF45-86B4-42FB-B2FB-5564F6E8138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1B5BBC-355F-4693-80CC-705B0FB25131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24B501-3D92-4F38-851A-79EE649D8933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208FA6-5D8F-4853-A1C7-7DF001FD3039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1B3CAC-75FF-48C9-840C-043395D31DB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E68CE1-CD9D-437B-9E52-A81076FE0409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E924A0-3349-4B59-ADF2-D749B921B448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471774-31F5-4DDC-B721-B51F9CD04AF4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3A7116-FF26-4C5D-B3E4-DC28289AA840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AF372F-CA03-4FCB-9747-C241D7872BE7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2D48A7-1D0A-4BC6-B13F-B1B9A2D1D60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4DE494-BA0F-4548-944A-1F10896276A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B3E42D-035B-48C2-A1F5-DAB621EB14F6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2EC8C0-A83F-4384-A7D1-260A0138842A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B0892E-497F-4919-AEB1-78589B14A69A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0CABED-31F2-4DA4-9D11-C12FF4579692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C25137-35C1-40CE-9CE1-529054F99CBD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992DB9-4739-425B-9CFC-013FC0A66AA7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777FE5-528E-4155-86D5-2ABA49A29541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E8D754-BEA8-4BD0-B04E-644BDEB3ACD9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C41420-5ACD-4F2E-A400-9E0510517D01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330374-ADB0-4ACA-9ABD-E907247FF1E0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EB7954-4027-4148-9FBC-00859061DB3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1043E7-83C3-4210-A42B-3C8CD056A7FF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351DBD-6880-4CDF-8BDC-5C8F5D7E5240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1A11F8-7739-438C-B1C4-23C60E4E94EF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47F2EE-E474-4885-A71E-3818E730EC2B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7E8966-DE58-4080-B8A2-B077F4B7B12B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E359B2-C202-4996-9B6E-918929FCD7E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D7BEB1-B942-45EE-96F9-CE1A6DC659D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2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71F446-CA35-4FAC-B44E-FE3378471EC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4;p20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040" cy="15228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4;p31"/>
          <p:cNvSpPr/>
          <p:nvPr/>
        </p:nvSpPr>
        <p:spPr>
          <a:xfrm>
            <a:off x="0" y="329040"/>
            <a:ext cx="68760" cy="75240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" name="Google Shape;125;p31" descr=""/>
          <p:cNvPicPr/>
          <p:nvPr/>
        </p:nvPicPr>
        <p:blipFill>
          <a:blip r:embed="rId3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51;p12"/>
          <p:cNvSpPr/>
          <p:nvPr/>
        </p:nvSpPr>
        <p:spPr>
          <a:xfrm>
            <a:off x="0" y="329040"/>
            <a:ext cx="68760" cy="75240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2" name="Google Shape;52;p12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ED4894-A0E6-4CAA-8C74-435F6B89223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55;p13"/>
          <p:cNvSpPr/>
          <p:nvPr/>
        </p:nvSpPr>
        <p:spPr>
          <a:xfrm>
            <a:off x="0" y="329040"/>
            <a:ext cx="68760" cy="752400"/>
          </a:xfrm>
          <a:prstGeom prst="rect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3" name="Google Shape;56;p13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0F3EC9-8C77-4A6A-934E-EDBEE25CB1C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71;p17"/>
          <p:cNvSpPr/>
          <p:nvPr/>
        </p:nvSpPr>
        <p:spPr>
          <a:xfrm>
            <a:off x="0" y="329040"/>
            <a:ext cx="68760" cy="752400"/>
          </a:xfrm>
          <a:prstGeom prst="rect">
            <a:avLst/>
          </a:prstGeom>
          <a:solidFill>
            <a:srgbClr val="fbbc0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4" name="Google Shape;72;p17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34A053-F37D-46EA-8FEE-F49D6BB37F8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75;p18"/>
          <p:cNvSpPr/>
          <p:nvPr/>
        </p:nvSpPr>
        <p:spPr>
          <a:xfrm>
            <a:off x="0" y="329040"/>
            <a:ext cx="68760" cy="752400"/>
          </a:xfrm>
          <a:prstGeom prst="rect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05" name="Google Shape;76;p18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CAD511-991C-4AFF-87D0-1EC522DDF31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79;p19"/>
          <p:cNvSpPr/>
          <p:nvPr/>
        </p:nvSpPr>
        <p:spPr>
          <a:xfrm>
            <a:off x="0" y="329040"/>
            <a:ext cx="68760" cy="752400"/>
          </a:xfrm>
          <a:prstGeom prst="rect">
            <a:avLst/>
          </a:prstGeom>
          <a:solidFill>
            <a:srgbClr val="9aa0a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6" name="Google Shape;80;p19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A22D73-7838-407C-A4DA-19FE127A5D3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53;p40"/>
          <p:cNvSpPr/>
          <p:nvPr/>
        </p:nvSpPr>
        <p:spPr>
          <a:xfrm>
            <a:off x="517680" y="1819800"/>
            <a:ext cx="862596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Open Sans SemiBold"/>
                <a:ea typeface="Open Sans SemiBold"/>
              </a:rPr>
              <a:t>Ecommerce App for an Animal Shelter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154;p40"/>
          <p:cNvSpPr/>
          <p:nvPr/>
        </p:nvSpPr>
        <p:spPr>
          <a:xfrm>
            <a:off x="517680" y="2769840"/>
            <a:ext cx="67971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Badrudeen Adewumi Abdul-hameed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Google Shape;155;p40"/>
          <p:cNvCxnSpPr/>
          <p:nvPr/>
        </p:nvCxnSpPr>
        <p:spPr>
          <a:xfrm flipH="1">
            <a:off x="517320" y="2670480"/>
            <a:ext cx="5808960" cy="72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289" name="Google Shape;156;p40" descr=""/>
          <p:cNvPicPr/>
          <p:nvPr/>
        </p:nvPicPr>
        <p:blipFill>
          <a:blip r:embed="rId1"/>
          <a:stretch/>
        </p:blipFill>
        <p:spPr>
          <a:xfrm>
            <a:off x="8421840" y="4841280"/>
            <a:ext cx="464040" cy="15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244;p49"/>
          <p:cNvSpPr/>
          <p:nvPr/>
        </p:nvSpPr>
        <p:spPr>
          <a:xfrm>
            <a:off x="3721320" y="1886760"/>
            <a:ext cx="6301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Paper wireframes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Digital wireframes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Low-fidelity prototype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Usability studies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245;p49"/>
          <p:cNvSpPr/>
          <p:nvPr/>
        </p:nvSpPr>
        <p:spPr>
          <a:xfrm>
            <a:off x="-468720" y="2082240"/>
            <a:ext cx="370368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5" name="Google Shape;246;p49"/>
          <p:cNvCxnSpPr/>
          <p:nvPr/>
        </p:nvCxnSpPr>
        <p:spPr>
          <a:xfrm>
            <a:off x="3459960" y="1032120"/>
            <a:ext cx="37440" cy="30798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51;p50"/>
          <p:cNvSpPr/>
          <p:nvPr/>
        </p:nvSpPr>
        <p:spPr>
          <a:xfrm>
            <a:off x="4212000" y="524520"/>
            <a:ext cx="4682160" cy="4214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Google Shape;252;p50"/>
          <p:cNvSpPr/>
          <p:nvPr/>
        </p:nvSpPr>
        <p:spPr>
          <a:xfrm>
            <a:off x="517680" y="524520"/>
            <a:ext cx="70002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Paper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Google Shape;253;p50"/>
          <p:cNvSpPr/>
          <p:nvPr/>
        </p:nvSpPr>
        <p:spPr>
          <a:xfrm>
            <a:off x="517680" y="1522440"/>
            <a:ext cx="24206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Google Shape;254;p50"/>
          <p:cNvSpPr/>
          <p:nvPr/>
        </p:nvSpPr>
        <p:spPr>
          <a:xfrm>
            <a:off x="5830200" y="1833120"/>
            <a:ext cx="1694880" cy="16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paper wireframes including five different versions of the same screen and one image of the new, refined version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59;p51"/>
          <p:cNvSpPr/>
          <p:nvPr/>
        </p:nvSpPr>
        <p:spPr>
          <a:xfrm>
            <a:off x="517680" y="524520"/>
            <a:ext cx="70002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Digital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Google Shape;260;p51"/>
          <p:cNvSpPr/>
          <p:nvPr/>
        </p:nvSpPr>
        <p:spPr>
          <a:xfrm>
            <a:off x="517680" y="1522440"/>
            <a:ext cx="24206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Google Shape;261;p51"/>
          <p:cNvSpPr/>
          <p:nvPr/>
        </p:nvSpPr>
        <p:spPr>
          <a:xfrm>
            <a:off x="5092920" y="984600"/>
            <a:ext cx="2420640" cy="3957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353" name="Google Shape;262;p51"/>
          <p:cNvCxnSpPr/>
          <p:nvPr/>
        </p:nvCxnSpPr>
        <p:spPr>
          <a:xfrm>
            <a:off x="4565520" y="1608840"/>
            <a:ext cx="919440" cy="72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54" name="Google Shape;263;p51"/>
          <p:cNvSpPr/>
          <p:nvPr/>
        </p:nvSpPr>
        <p:spPr>
          <a:xfrm>
            <a:off x="3506760" y="1208880"/>
            <a:ext cx="10998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5" name="Google Shape;264;p51"/>
          <p:cNvCxnSpPr/>
          <p:nvPr/>
        </p:nvCxnSpPr>
        <p:spPr>
          <a:xfrm flipH="1">
            <a:off x="7095960" y="2919960"/>
            <a:ext cx="918720" cy="72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56" name="Google Shape;265;p51"/>
          <p:cNvSpPr/>
          <p:nvPr/>
        </p:nvSpPr>
        <p:spPr>
          <a:xfrm>
            <a:off x="5363640" y="1833120"/>
            <a:ext cx="18918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first wireframe example that demonstrates design thinking aligned with user research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266;p51"/>
          <p:cNvSpPr/>
          <p:nvPr/>
        </p:nvSpPr>
        <p:spPr>
          <a:xfrm>
            <a:off x="8030520" y="2520000"/>
            <a:ext cx="10998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71;p52"/>
          <p:cNvSpPr/>
          <p:nvPr/>
        </p:nvSpPr>
        <p:spPr>
          <a:xfrm>
            <a:off x="517680" y="524520"/>
            <a:ext cx="70002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Digital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Google Shape;272;p52"/>
          <p:cNvSpPr/>
          <p:nvPr/>
        </p:nvSpPr>
        <p:spPr>
          <a:xfrm>
            <a:off x="517680" y="1522440"/>
            <a:ext cx="24206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273;p52"/>
          <p:cNvSpPr/>
          <p:nvPr/>
        </p:nvSpPr>
        <p:spPr>
          <a:xfrm>
            <a:off x="5092920" y="984600"/>
            <a:ext cx="2420640" cy="3957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361" name="Google Shape;274;p52"/>
          <p:cNvCxnSpPr/>
          <p:nvPr/>
        </p:nvCxnSpPr>
        <p:spPr>
          <a:xfrm>
            <a:off x="4565520" y="1608840"/>
            <a:ext cx="919440" cy="72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62" name="Google Shape;275;p52"/>
          <p:cNvSpPr/>
          <p:nvPr/>
        </p:nvSpPr>
        <p:spPr>
          <a:xfrm>
            <a:off x="3506760" y="1208880"/>
            <a:ext cx="10998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Google Shape;276;p52"/>
          <p:cNvCxnSpPr/>
          <p:nvPr/>
        </p:nvCxnSpPr>
        <p:spPr>
          <a:xfrm flipH="1">
            <a:off x="7095960" y="2919960"/>
            <a:ext cx="918720" cy="72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64" name="Google Shape;277;p52"/>
          <p:cNvSpPr/>
          <p:nvPr/>
        </p:nvSpPr>
        <p:spPr>
          <a:xfrm>
            <a:off x="5363640" y="1833120"/>
            <a:ext cx="1891800" cy="12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second wireframe example that demonstrates design thinking aligned with user research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Google Shape;278;p52"/>
          <p:cNvSpPr/>
          <p:nvPr/>
        </p:nvSpPr>
        <p:spPr>
          <a:xfrm>
            <a:off x="8030520" y="2520000"/>
            <a:ext cx="10998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83;p53"/>
          <p:cNvSpPr/>
          <p:nvPr/>
        </p:nvSpPr>
        <p:spPr>
          <a:xfrm>
            <a:off x="4212000" y="524520"/>
            <a:ext cx="4682160" cy="4214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Google Shape;284;p53"/>
          <p:cNvSpPr/>
          <p:nvPr/>
        </p:nvSpPr>
        <p:spPr>
          <a:xfrm>
            <a:off x="517680" y="524520"/>
            <a:ext cx="700020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Low-fidelity prototype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Google Shape;285;p53"/>
          <p:cNvSpPr/>
          <p:nvPr/>
        </p:nvSpPr>
        <p:spPr>
          <a:xfrm>
            <a:off x="6011640" y="2109960"/>
            <a:ext cx="1331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Screenshot of prototype with connections or prototype GIF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286;p53"/>
          <p:cNvSpPr/>
          <p:nvPr/>
        </p:nvSpPr>
        <p:spPr>
          <a:xfrm>
            <a:off x="532800" y="1793880"/>
            <a:ext cx="29145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[Link to low-fidelity prototype and brief description of the user flow]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291;p54"/>
          <p:cNvSpPr/>
          <p:nvPr/>
        </p:nvSpPr>
        <p:spPr>
          <a:xfrm>
            <a:off x="517680" y="448200"/>
            <a:ext cx="6154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Usability study: findings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292;p54"/>
          <p:cNvSpPr/>
          <p:nvPr/>
        </p:nvSpPr>
        <p:spPr>
          <a:xfrm>
            <a:off x="532800" y="1050480"/>
            <a:ext cx="787284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Write a short introduction to the usability studies you conducted and your findings.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293;p54"/>
          <p:cNvSpPr/>
          <p:nvPr/>
        </p:nvSpPr>
        <p:spPr>
          <a:xfrm>
            <a:off x="456840" y="202248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29900"/>
                </a:solidFill>
                <a:latin typeface="Open Sans"/>
                <a:ea typeface="Open Sans"/>
              </a:rPr>
              <a:t>Round 1 findings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294;p54"/>
          <p:cNvSpPr/>
          <p:nvPr/>
        </p:nvSpPr>
        <p:spPr>
          <a:xfrm>
            <a:off x="4478040" y="2422800"/>
            <a:ext cx="3774960" cy="20631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Google Shape;295;p54"/>
          <p:cNvSpPr/>
          <p:nvPr/>
        </p:nvSpPr>
        <p:spPr>
          <a:xfrm>
            <a:off x="4984560" y="256860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296;p54"/>
          <p:cNvSpPr/>
          <p:nvPr/>
        </p:nvSpPr>
        <p:spPr>
          <a:xfrm>
            <a:off x="4671720" y="2631240"/>
            <a:ext cx="273960" cy="27396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Google Shape;297;p54"/>
          <p:cNvSpPr/>
          <p:nvPr/>
        </p:nvSpPr>
        <p:spPr>
          <a:xfrm>
            <a:off x="4984560" y="319824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Google Shape;298;p54"/>
          <p:cNvSpPr/>
          <p:nvPr/>
        </p:nvSpPr>
        <p:spPr>
          <a:xfrm>
            <a:off x="4671720" y="3260880"/>
            <a:ext cx="273960" cy="27396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Google Shape;299;p54"/>
          <p:cNvSpPr/>
          <p:nvPr/>
        </p:nvSpPr>
        <p:spPr>
          <a:xfrm>
            <a:off x="4416840" y="202248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29900"/>
                </a:solidFill>
                <a:latin typeface="Open Sans"/>
                <a:ea typeface="Open Sans"/>
              </a:rPr>
              <a:t>Round 2 findings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Google Shape;300;p54"/>
          <p:cNvSpPr/>
          <p:nvPr/>
        </p:nvSpPr>
        <p:spPr>
          <a:xfrm>
            <a:off x="4937400" y="382824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Google Shape;301;p54"/>
          <p:cNvSpPr/>
          <p:nvPr/>
        </p:nvSpPr>
        <p:spPr>
          <a:xfrm>
            <a:off x="4671360" y="3890880"/>
            <a:ext cx="273960" cy="27396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Google Shape;302;p54"/>
          <p:cNvSpPr/>
          <p:nvPr/>
        </p:nvSpPr>
        <p:spPr>
          <a:xfrm>
            <a:off x="456840" y="2422800"/>
            <a:ext cx="3774960" cy="20631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Google Shape;303;p54"/>
          <p:cNvSpPr/>
          <p:nvPr/>
        </p:nvSpPr>
        <p:spPr>
          <a:xfrm>
            <a:off x="963360" y="256860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Google Shape;304;p54"/>
          <p:cNvSpPr/>
          <p:nvPr/>
        </p:nvSpPr>
        <p:spPr>
          <a:xfrm>
            <a:off x="650160" y="2631240"/>
            <a:ext cx="273960" cy="27396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Google Shape;305;p54"/>
          <p:cNvSpPr/>
          <p:nvPr/>
        </p:nvSpPr>
        <p:spPr>
          <a:xfrm>
            <a:off x="963360" y="319824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Google Shape;306;p54"/>
          <p:cNvSpPr/>
          <p:nvPr/>
        </p:nvSpPr>
        <p:spPr>
          <a:xfrm>
            <a:off x="650160" y="3260880"/>
            <a:ext cx="273960" cy="27396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Google Shape;307;p54"/>
          <p:cNvSpPr/>
          <p:nvPr/>
        </p:nvSpPr>
        <p:spPr>
          <a:xfrm>
            <a:off x="916200" y="3828240"/>
            <a:ext cx="333540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Google Shape;308;p54"/>
          <p:cNvSpPr/>
          <p:nvPr/>
        </p:nvSpPr>
        <p:spPr>
          <a:xfrm>
            <a:off x="650160" y="3890880"/>
            <a:ext cx="273960" cy="27396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8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13;p55"/>
          <p:cNvSpPr/>
          <p:nvPr/>
        </p:nvSpPr>
        <p:spPr>
          <a:xfrm>
            <a:off x="3721320" y="2048400"/>
            <a:ext cx="3989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Mockups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High-fidelity prototype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Accessibility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Google Shape;314;p55"/>
          <p:cNvSpPr/>
          <p:nvPr/>
        </p:nvSpPr>
        <p:spPr>
          <a:xfrm>
            <a:off x="-468720" y="2082240"/>
            <a:ext cx="370368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Refining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0" name="Google Shape;315;p55"/>
          <p:cNvCxnSpPr/>
          <p:nvPr/>
        </p:nvCxnSpPr>
        <p:spPr>
          <a:xfrm>
            <a:off x="3459960" y="1032120"/>
            <a:ext cx="37440" cy="30798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20;p56"/>
          <p:cNvSpPr/>
          <p:nvPr/>
        </p:nvSpPr>
        <p:spPr>
          <a:xfrm>
            <a:off x="517680" y="524520"/>
            <a:ext cx="70002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Google Shape;321;p56"/>
          <p:cNvSpPr/>
          <p:nvPr/>
        </p:nvSpPr>
        <p:spPr>
          <a:xfrm>
            <a:off x="517680" y="1522440"/>
            <a:ext cx="242064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Google Shape;322;p56"/>
          <p:cNvSpPr/>
          <p:nvPr/>
        </p:nvSpPr>
        <p:spPr>
          <a:xfrm>
            <a:off x="3718440" y="124992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Google Shape;323;p56"/>
          <p:cNvSpPr/>
          <p:nvPr/>
        </p:nvSpPr>
        <p:spPr>
          <a:xfrm>
            <a:off x="4008600" y="2393640"/>
            <a:ext cx="12384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324;p56"/>
          <p:cNvSpPr/>
          <p:nvPr/>
        </p:nvSpPr>
        <p:spPr>
          <a:xfrm>
            <a:off x="6774120" y="126828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396" name="Google Shape;325;p56"/>
          <p:cNvCxnSpPr/>
          <p:nvPr/>
        </p:nvCxnSpPr>
        <p:spPr>
          <a:xfrm>
            <a:off x="5749560" y="2855160"/>
            <a:ext cx="812880" cy="720"/>
          </a:xfrm>
          <a:prstGeom prst="straightConnector1">
            <a:avLst/>
          </a:prstGeom>
          <a:ln w="28575">
            <a:solidFill>
              <a:srgbClr val="34a853"/>
            </a:solidFill>
            <a:round/>
            <a:tailEnd len="med" type="triangle" w="med"/>
          </a:ln>
        </p:spPr>
      </p:cxnSp>
      <p:sp>
        <p:nvSpPr>
          <p:cNvPr id="397" name="Google Shape;326;p56"/>
          <p:cNvSpPr/>
          <p:nvPr/>
        </p:nvSpPr>
        <p:spPr>
          <a:xfrm>
            <a:off x="3450960" y="853200"/>
            <a:ext cx="2352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Google Shape;327;p56"/>
          <p:cNvSpPr/>
          <p:nvPr/>
        </p:nvSpPr>
        <p:spPr>
          <a:xfrm>
            <a:off x="6506640" y="853200"/>
            <a:ext cx="2352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Google Shape;328;p56"/>
          <p:cNvSpPr/>
          <p:nvPr/>
        </p:nvSpPr>
        <p:spPr>
          <a:xfrm>
            <a:off x="7064280" y="2393640"/>
            <a:ext cx="12384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333;p57"/>
          <p:cNvSpPr/>
          <p:nvPr/>
        </p:nvSpPr>
        <p:spPr>
          <a:xfrm>
            <a:off x="517680" y="524520"/>
            <a:ext cx="70002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334;p57"/>
          <p:cNvSpPr/>
          <p:nvPr/>
        </p:nvSpPr>
        <p:spPr>
          <a:xfrm>
            <a:off x="517680" y="1522440"/>
            <a:ext cx="242064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335;p57"/>
          <p:cNvSpPr/>
          <p:nvPr/>
        </p:nvSpPr>
        <p:spPr>
          <a:xfrm>
            <a:off x="3718440" y="124992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Google Shape;336;p57"/>
          <p:cNvSpPr/>
          <p:nvPr/>
        </p:nvSpPr>
        <p:spPr>
          <a:xfrm>
            <a:off x="6774120" y="126828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404" name="Google Shape;337;p57"/>
          <p:cNvCxnSpPr/>
          <p:nvPr/>
        </p:nvCxnSpPr>
        <p:spPr>
          <a:xfrm>
            <a:off x="5749560" y="2855160"/>
            <a:ext cx="812880" cy="720"/>
          </a:xfrm>
          <a:prstGeom prst="straightConnector1">
            <a:avLst/>
          </a:prstGeom>
          <a:ln w="28575">
            <a:solidFill>
              <a:srgbClr val="34a853"/>
            </a:solidFill>
            <a:round/>
            <a:tailEnd len="med" type="triangle" w="med"/>
          </a:ln>
        </p:spPr>
      </p:cxnSp>
      <p:sp>
        <p:nvSpPr>
          <p:cNvPr id="405" name="Google Shape;338;p57"/>
          <p:cNvSpPr/>
          <p:nvPr/>
        </p:nvSpPr>
        <p:spPr>
          <a:xfrm>
            <a:off x="3450960" y="853200"/>
            <a:ext cx="2352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Google Shape;339;p57"/>
          <p:cNvSpPr/>
          <p:nvPr/>
        </p:nvSpPr>
        <p:spPr>
          <a:xfrm>
            <a:off x="6506640" y="853200"/>
            <a:ext cx="2352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Google Shape;340;p57"/>
          <p:cNvSpPr/>
          <p:nvPr/>
        </p:nvSpPr>
        <p:spPr>
          <a:xfrm>
            <a:off x="4008600" y="2393640"/>
            <a:ext cx="12384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Google Shape;341;p57"/>
          <p:cNvSpPr/>
          <p:nvPr/>
        </p:nvSpPr>
        <p:spPr>
          <a:xfrm>
            <a:off x="7064280" y="2393640"/>
            <a:ext cx="12384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346;p58"/>
          <p:cNvSpPr/>
          <p:nvPr/>
        </p:nvSpPr>
        <p:spPr>
          <a:xfrm>
            <a:off x="517680" y="524520"/>
            <a:ext cx="70002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Google Shape;347;p58"/>
          <p:cNvSpPr/>
          <p:nvPr/>
        </p:nvSpPr>
        <p:spPr>
          <a:xfrm>
            <a:off x="531000" y="139176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Google Shape;348;p58"/>
          <p:cNvSpPr/>
          <p:nvPr/>
        </p:nvSpPr>
        <p:spPr>
          <a:xfrm>
            <a:off x="2601720" y="141372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2" name="Google Shape;349;p58"/>
          <p:cNvSpPr/>
          <p:nvPr/>
        </p:nvSpPr>
        <p:spPr>
          <a:xfrm>
            <a:off x="4698000" y="144792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Google Shape;350;p58"/>
          <p:cNvSpPr/>
          <p:nvPr/>
        </p:nvSpPr>
        <p:spPr>
          <a:xfrm>
            <a:off x="6794280" y="1447920"/>
            <a:ext cx="1818360" cy="3173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Google Shape;351;p58"/>
          <p:cNvSpPr/>
          <p:nvPr/>
        </p:nvSpPr>
        <p:spPr>
          <a:xfrm>
            <a:off x="890280" y="2701800"/>
            <a:ext cx="1099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Google Shape;352;p58"/>
          <p:cNvSpPr/>
          <p:nvPr/>
        </p:nvSpPr>
        <p:spPr>
          <a:xfrm>
            <a:off x="2953800" y="2723760"/>
            <a:ext cx="1099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Google Shape;353;p58"/>
          <p:cNvSpPr/>
          <p:nvPr/>
        </p:nvSpPr>
        <p:spPr>
          <a:xfrm>
            <a:off x="5057280" y="2701800"/>
            <a:ext cx="1099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Google Shape;354;p58"/>
          <p:cNvSpPr/>
          <p:nvPr/>
        </p:nvSpPr>
        <p:spPr>
          <a:xfrm>
            <a:off x="7160400" y="2757960"/>
            <a:ext cx="1099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61;p41"/>
          <p:cNvSpPr/>
          <p:nvPr/>
        </p:nvSpPr>
        <p:spPr>
          <a:xfrm>
            <a:off x="5517000" y="638640"/>
            <a:ext cx="3379680" cy="4100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Google Shape;162;p41"/>
          <p:cNvSpPr/>
          <p:nvPr/>
        </p:nvSpPr>
        <p:spPr>
          <a:xfrm>
            <a:off x="1231200" y="1604160"/>
            <a:ext cx="40852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product: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about the app, website, or other product that you designed and the target users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Google Shape;163;p41"/>
          <p:cNvSpPr/>
          <p:nvPr/>
        </p:nvSpPr>
        <p:spPr>
          <a:xfrm>
            <a:off x="517680" y="524520"/>
            <a:ext cx="6154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Google Shape;164;p41"/>
          <p:cNvSpPr/>
          <p:nvPr/>
        </p:nvSpPr>
        <p:spPr>
          <a:xfrm>
            <a:off x="517680" y="1604160"/>
            <a:ext cx="512640" cy="51264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Google Shape;165;p41"/>
          <p:cNvSpPr/>
          <p:nvPr/>
        </p:nvSpPr>
        <p:spPr>
          <a:xfrm>
            <a:off x="1231200" y="3173040"/>
            <a:ext cx="344556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Project duration: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the time that you worked on this design project - e.g., Month Year to Month Year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166;p41"/>
          <p:cNvSpPr/>
          <p:nvPr/>
        </p:nvSpPr>
        <p:spPr>
          <a:xfrm>
            <a:off x="517680" y="3173040"/>
            <a:ext cx="512640" cy="51264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Google Shape;167;p41"/>
          <p:cNvSpPr/>
          <p:nvPr/>
        </p:nvSpPr>
        <p:spPr>
          <a:xfrm>
            <a:off x="643320" y="3299400"/>
            <a:ext cx="261000" cy="259920"/>
          </a:xfrm>
          <a:custGeom>
            <a:avLst/>
            <a:gdLst>
              <a:gd name="textAreaLeft" fmla="*/ 0 w 261000"/>
              <a:gd name="textAreaRight" fmla="*/ 261720 w 261000"/>
              <a:gd name="textAreaTop" fmla="*/ 0 h 259920"/>
              <a:gd name="textAreaBottom" fmla="*/ 260640 h 259920"/>
            </a:gdLst>
            <a:ahLst/>
            <a:rect l="textAreaLeft" t="textAreaTop" r="textAreaRight" b="textAreaBottom"/>
            <a:pathLst>
              <a:path w="1048" h="1045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Google Shape;168;p41"/>
          <p:cNvSpPr/>
          <p:nvPr/>
        </p:nvSpPr>
        <p:spPr>
          <a:xfrm>
            <a:off x="610560" y="1752120"/>
            <a:ext cx="326880" cy="216360"/>
          </a:xfrm>
          <a:custGeom>
            <a:avLst/>
            <a:gdLst>
              <a:gd name="textAreaLeft" fmla="*/ 0 w 326880"/>
              <a:gd name="textAreaRight" fmla="*/ 327600 w 326880"/>
              <a:gd name="textAreaTop" fmla="*/ 0 h 216360"/>
              <a:gd name="textAreaBottom" fmla="*/ 217080 h 216360"/>
            </a:gdLst>
            <a:ahLst/>
            <a:rect l="textAreaLeft" t="textAreaTop" r="textAreaRight" b="textAreaBottom"/>
            <a:pathLst>
              <a:path w="1149" h="765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Google Shape;169;p41"/>
          <p:cNvSpPr/>
          <p:nvPr/>
        </p:nvSpPr>
        <p:spPr>
          <a:xfrm>
            <a:off x="6301800" y="2412360"/>
            <a:ext cx="18104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Preview of selected polished designs.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359;p59"/>
          <p:cNvSpPr/>
          <p:nvPr/>
        </p:nvSpPr>
        <p:spPr>
          <a:xfrm>
            <a:off x="4212000" y="524520"/>
            <a:ext cx="4682160" cy="4214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9" name="Google Shape;360;p59"/>
          <p:cNvSpPr/>
          <p:nvPr/>
        </p:nvSpPr>
        <p:spPr>
          <a:xfrm>
            <a:off x="517680" y="524520"/>
            <a:ext cx="70002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High-fidelity</a:t>
            </a:r>
            <a:br>
              <a:rPr sz="2400"/>
            </a:b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prototype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Google Shape;361;p59"/>
          <p:cNvSpPr/>
          <p:nvPr/>
        </p:nvSpPr>
        <p:spPr>
          <a:xfrm>
            <a:off x="532800" y="1793880"/>
            <a:ext cx="22233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[Link to high-fidelity prototype]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362;p59"/>
          <p:cNvSpPr/>
          <p:nvPr/>
        </p:nvSpPr>
        <p:spPr>
          <a:xfrm>
            <a:off x="6011640" y="2109960"/>
            <a:ext cx="1331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Screenshot of prototype with connections or prototype GIF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367;p60"/>
          <p:cNvSpPr/>
          <p:nvPr/>
        </p:nvSpPr>
        <p:spPr>
          <a:xfrm>
            <a:off x="517680" y="524520"/>
            <a:ext cx="70002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Accessibility considerations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Google Shape;368;p60"/>
          <p:cNvSpPr/>
          <p:nvPr/>
        </p:nvSpPr>
        <p:spPr>
          <a:xfrm>
            <a:off x="517680" y="1472400"/>
            <a:ext cx="2435760" cy="31737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Google Shape;369;p60"/>
          <p:cNvSpPr/>
          <p:nvPr/>
        </p:nvSpPr>
        <p:spPr>
          <a:xfrm>
            <a:off x="711360" y="1917720"/>
            <a:ext cx="204840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Google Shape;370;p60"/>
          <p:cNvSpPr/>
          <p:nvPr/>
        </p:nvSpPr>
        <p:spPr>
          <a:xfrm>
            <a:off x="3175200" y="1472400"/>
            <a:ext cx="2435760" cy="31737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Google Shape;371;p60"/>
          <p:cNvSpPr/>
          <p:nvPr/>
        </p:nvSpPr>
        <p:spPr>
          <a:xfrm>
            <a:off x="3368880" y="1917720"/>
            <a:ext cx="204840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372;p60"/>
          <p:cNvSpPr/>
          <p:nvPr/>
        </p:nvSpPr>
        <p:spPr>
          <a:xfrm>
            <a:off x="5832720" y="1472400"/>
            <a:ext cx="2435760" cy="31737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8" name="Google Shape;373;p60"/>
          <p:cNvSpPr/>
          <p:nvPr/>
        </p:nvSpPr>
        <p:spPr>
          <a:xfrm>
            <a:off x="6026400" y="1917720"/>
            <a:ext cx="204840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374;p60"/>
          <p:cNvSpPr/>
          <p:nvPr/>
        </p:nvSpPr>
        <p:spPr>
          <a:xfrm>
            <a:off x="1479240" y="1234080"/>
            <a:ext cx="512640" cy="51264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Google Shape;375;p60"/>
          <p:cNvSpPr/>
          <p:nvPr/>
        </p:nvSpPr>
        <p:spPr>
          <a:xfrm>
            <a:off x="4136760" y="1234080"/>
            <a:ext cx="512640" cy="51264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Google Shape;376;p60"/>
          <p:cNvSpPr/>
          <p:nvPr/>
        </p:nvSpPr>
        <p:spPr>
          <a:xfrm>
            <a:off x="6794280" y="1234080"/>
            <a:ext cx="512640" cy="51264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f6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381;p61"/>
          <p:cNvSpPr/>
          <p:nvPr/>
        </p:nvSpPr>
        <p:spPr>
          <a:xfrm>
            <a:off x="3721320" y="2210040"/>
            <a:ext cx="22748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Takeaways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Next steps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Google Shape;382;p61"/>
          <p:cNvSpPr/>
          <p:nvPr/>
        </p:nvSpPr>
        <p:spPr>
          <a:xfrm>
            <a:off x="-468720" y="2294640"/>
            <a:ext cx="370368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Going 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4" name="Google Shape;383;p61"/>
          <p:cNvCxnSpPr/>
          <p:nvPr/>
        </p:nvCxnSpPr>
        <p:spPr>
          <a:xfrm>
            <a:off x="3459960" y="1032120"/>
            <a:ext cx="37440" cy="30798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388;p62"/>
          <p:cNvSpPr/>
          <p:nvPr/>
        </p:nvSpPr>
        <p:spPr>
          <a:xfrm>
            <a:off x="517680" y="524160"/>
            <a:ext cx="493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Takeaways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Google Shape;389;p62"/>
          <p:cNvSpPr/>
          <p:nvPr/>
        </p:nvSpPr>
        <p:spPr>
          <a:xfrm>
            <a:off x="539640" y="2238120"/>
            <a:ext cx="3445560" cy="24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 SemiBold"/>
                <a:ea typeface="Open Sans SemiBold"/>
              </a:rPr>
              <a:t>Impact: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summarizing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or study participant.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Google Shape;390;p62"/>
          <p:cNvSpPr/>
          <p:nvPr/>
        </p:nvSpPr>
        <p:spPr>
          <a:xfrm>
            <a:off x="539640" y="1533960"/>
            <a:ext cx="512640" cy="51264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Google Shape;391;p62"/>
          <p:cNvSpPr/>
          <p:nvPr/>
        </p:nvSpPr>
        <p:spPr>
          <a:xfrm>
            <a:off x="4495680" y="2238120"/>
            <a:ext cx="344556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 SemiBold"/>
                <a:ea typeface="Open Sans SemiBold"/>
              </a:rPr>
              <a:t>What I learned: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what you learned throughout the project.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Google Shape;392;p62"/>
          <p:cNvSpPr/>
          <p:nvPr/>
        </p:nvSpPr>
        <p:spPr>
          <a:xfrm>
            <a:off x="4495680" y="1533960"/>
            <a:ext cx="512640" cy="51264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Google Shape;393;p62"/>
          <p:cNvSpPr/>
          <p:nvPr/>
        </p:nvSpPr>
        <p:spPr>
          <a:xfrm>
            <a:off x="678960" y="1660320"/>
            <a:ext cx="233640" cy="259920"/>
          </a:xfrm>
          <a:custGeom>
            <a:avLst/>
            <a:gdLst>
              <a:gd name="textAreaLeft" fmla="*/ 0 w 233640"/>
              <a:gd name="textAreaRight" fmla="*/ 234360 w 233640"/>
              <a:gd name="textAreaTop" fmla="*/ 0 h 259920"/>
              <a:gd name="textAreaBottom" fmla="*/ 260640 h 259920"/>
            </a:gdLst>
            <a:ahLst/>
            <a:rect l="textAreaLeft" t="textAreaTop" r="textAreaRight" b="textAreaBottom"/>
            <a:pathLst>
              <a:path w="941" h="1045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41" name="Google Shape;394;p62"/>
          <p:cNvGrpSpPr/>
          <p:nvPr/>
        </p:nvGrpSpPr>
        <p:grpSpPr>
          <a:xfrm>
            <a:off x="4605840" y="1676880"/>
            <a:ext cx="292680" cy="226800"/>
            <a:chOff x="4605840" y="1676880"/>
            <a:chExt cx="292680" cy="226800"/>
          </a:xfrm>
        </p:grpSpPr>
        <p:sp>
          <p:nvSpPr>
            <p:cNvPr id="442" name="Google Shape;395;p62"/>
            <p:cNvSpPr/>
            <p:nvPr/>
          </p:nvSpPr>
          <p:spPr>
            <a:xfrm>
              <a:off x="4605840" y="1676880"/>
              <a:ext cx="292680" cy="226800"/>
            </a:xfrm>
            <a:custGeom>
              <a:avLst/>
              <a:gdLst>
                <a:gd name="textAreaLeft" fmla="*/ 0 w 292680"/>
                <a:gd name="textAreaRight" fmla="*/ 293400 w 292680"/>
                <a:gd name="textAreaTop" fmla="*/ 0 h 226800"/>
                <a:gd name="textAreaBottom" fmla="*/ 227520 h 226800"/>
              </a:gdLst>
              <a:ahLst/>
              <a:rect l="textAreaLeft" t="textAreaTop" r="textAreaRight" b="textAreaBottom"/>
              <a:pathLst>
                <a:path w="271171" h="20955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3" name="Google Shape;396;p62"/>
            <p:cNvSpPr/>
            <p:nvPr/>
          </p:nvSpPr>
          <p:spPr>
            <a:xfrm>
              <a:off x="4765680" y="1737000"/>
              <a:ext cx="92880" cy="32400"/>
            </a:xfrm>
            <a:custGeom>
              <a:avLst/>
              <a:gdLst>
                <a:gd name="textAreaLeft" fmla="*/ 0 w 92880"/>
                <a:gd name="textAreaRight" fmla="*/ 93600 w 92880"/>
                <a:gd name="textAreaTop" fmla="*/ 0 h 32400"/>
                <a:gd name="textAreaBottom" fmla="*/ 33120 h 32400"/>
              </a:gdLst>
              <a:ahLst/>
              <a:rect l="textAreaLeft" t="textAreaTop" r="textAreaRight" b="textAreaBottom"/>
              <a:pathLst>
                <a:path w="86307" h="30634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4" name="Google Shape;397;p62"/>
            <p:cNvSpPr/>
            <p:nvPr/>
          </p:nvSpPr>
          <p:spPr>
            <a:xfrm>
              <a:off x="4765680" y="1772640"/>
              <a:ext cx="92880" cy="32760"/>
            </a:xfrm>
            <a:custGeom>
              <a:avLst/>
              <a:gdLst>
                <a:gd name="textAreaLeft" fmla="*/ 0 w 92880"/>
                <a:gd name="textAreaRight" fmla="*/ 93600 w 9288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86307" h="30723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Google Shape;398;p62"/>
            <p:cNvSpPr/>
            <p:nvPr/>
          </p:nvSpPr>
          <p:spPr>
            <a:xfrm>
              <a:off x="4765680" y="1808640"/>
              <a:ext cx="92880" cy="32400"/>
            </a:xfrm>
            <a:custGeom>
              <a:avLst/>
              <a:gdLst>
                <a:gd name="textAreaLeft" fmla="*/ 0 w 92880"/>
                <a:gd name="textAreaRight" fmla="*/ 93600 w 92880"/>
                <a:gd name="textAreaTop" fmla="*/ 0 h 32400"/>
                <a:gd name="textAreaBottom" fmla="*/ 33120 h 32400"/>
              </a:gdLst>
              <a:ahLst/>
              <a:rect l="textAreaLeft" t="textAreaTop" r="textAreaRight" b="textAreaBottom"/>
              <a:pathLst>
                <a:path w="86307" h="30634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03;p63"/>
          <p:cNvSpPr/>
          <p:nvPr/>
        </p:nvSpPr>
        <p:spPr>
          <a:xfrm>
            <a:off x="517680" y="524160"/>
            <a:ext cx="493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404;p63"/>
          <p:cNvSpPr/>
          <p:nvPr/>
        </p:nvSpPr>
        <p:spPr>
          <a:xfrm>
            <a:off x="517680" y="1472400"/>
            <a:ext cx="2435760" cy="31737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Google Shape;405;p63"/>
          <p:cNvSpPr/>
          <p:nvPr/>
        </p:nvSpPr>
        <p:spPr>
          <a:xfrm>
            <a:off x="711360" y="1917720"/>
            <a:ext cx="204840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Google Shape;406;p63"/>
          <p:cNvSpPr/>
          <p:nvPr/>
        </p:nvSpPr>
        <p:spPr>
          <a:xfrm>
            <a:off x="3175200" y="1472400"/>
            <a:ext cx="2435760" cy="31737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Google Shape;407;p63"/>
          <p:cNvSpPr/>
          <p:nvPr/>
        </p:nvSpPr>
        <p:spPr>
          <a:xfrm>
            <a:off x="3368880" y="1917720"/>
            <a:ext cx="204840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Google Shape;408;p63"/>
          <p:cNvSpPr/>
          <p:nvPr/>
        </p:nvSpPr>
        <p:spPr>
          <a:xfrm>
            <a:off x="5832720" y="1472400"/>
            <a:ext cx="2435760" cy="31737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Google Shape;409;p63"/>
          <p:cNvSpPr/>
          <p:nvPr/>
        </p:nvSpPr>
        <p:spPr>
          <a:xfrm>
            <a:off x="6026400" y="1917720"/>
            <a:ext cx="204840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Google Shape;410;p63"/>
          <p:cNvSpPr/>
          <p:nvPr/>
        </p:nvSpPr>
        <p:spPr>
          <a:xfrm>
            <a:off x="1479240" y="1187640"/>
            <a:ext cx="512640" cy="51264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Google Shape;411;p63"/>
          <p:cNvSpPr/>
          <p:nvPr/>
        </p:nvSpPr>
        <p:spPr>
          <a:xfrm>
            <a:off x="4136760" y="1187640"/>
            <a:ext cx="512640" cy="51264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Google Shape;412;p63"/>
          <p:cNvSpPr/>
          <p:nvPr/>
        </p:nvSpPr>
        <p:spPr>
          <a:xfrm>
            <a:off x="6794280" y="1187640"/>
            <a:ext cx="512640" cy="51264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17;p64"/>
          <p:cNvSpPr/>
          <p:nvPr/>
        </p:nvSpPr>
        <p:spPr>
          <a:xfrm>
            <a:off x="517680" y="524160"/>
            <a:ext cx="493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Let’s connect!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Google Shape;418;p64"/>
          <p:cNvSpPr/>
          <p:nvPr/>
        </p:nvSpPr>
        <p:spPr>
          <a:xfrm>
            <a:off x="3064680" y="-1016280"/>
            <a:ext cx="65088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next steps you would take with this project and why. Feel free to organize next steps in a bullet point list.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Google Shape;419;p64"/>
          <p:cNvSpPr/>
          <p:nvPr/>
        </p:nvSpPr>
        <p:spPr>
          <a:xfrm>
            <a:off x="517680" y="1832040"/>
            <a:ext cx="7938360" cy="25095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9" name="Google Shape;420;p64"/>
          <p:cNvSpPr/>
          <p:nvPr/>
        </p:nvSpPr>
        <p:spPr>
          <a:xfrm>
            <a:off x="919080" y="2461680"/>
            <a:ext cx="713556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brief sentence or two about contacting you and/or reviewing more of your work.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Provide your contact information here. This might include your email address, phone number, and website or link to other professional platforms.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Google Shape;421;p64"/>
          <p:cNvSpPr/>
          <p:nvPr/>
        </p:nvSpPr>
        <p:spPr>
          <a:xfrm>
            <a:off x="4230360" y="1602360"/>
            <a:ext cx="512640" cy="51264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Google Shape;422;p64"/>
          <p:cNvSpPr/>
          <p:nvPr/>
        </p:nvSpPr>
        <p:spPr>
          <a:xfrm>
            <a:off x="4361760" y="1734120"/>
            <a:ext cx="249840" cy="248760"/>
          </a:xfrm>
          <a:custGeom>
            <a:avLst/>
            <a:gdLst>
              <a:gd name="textAreaLeft" fmla="*/ 0 w 249840"/>
              <a:gd name="textAreaRight" fmla="*/ 250560 w 249840"/>
              <a:gd name="textAreaTop" fmla="*/ 0 h 248760"/>
              <a:gd name="textAreaBottom" fmla="*/ 249480 h 248760"/>
            </a:gdLst>
            <a:ahLst/>
            <a:rect l="textAreaLeft" t="textAreaTop" r="textAreaRight" b="textAreaBottom"/>
            <a:pathLst>
              <a:path w="964" h="962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174;p42"/>
          <p:cNvSpPr/>
          <p:nvPr/>
        </p:nvSpPr>
        <p:spPr>
          <a:xfrm>
            <a:off x="517680" y="2238120"/>
            <a:ext cx="344556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problem: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about the problem(s) you were trying to solve.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175;p42"/>
          <p:cNvSpPr/>
          <p:nvPr/>
        </p:nvSpPr>
        <p:spPr>
          <a:xfrm>
            <a:off x="517680" y="524520"/>
            <a:ext cx="6154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176;p42"/>
          <p:cNvSpPr/>
          <p:nvPr/>
        </p:nvSpPr>
        <p:spPr>
          <a:xfrm>
            <a:off x="517680" y="1533960"/>
            <a:ext cx="512640" cy="51264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Google Shape;177;p42"/>
          <p:cNvSpPr/>
          <p:nvPr/>
        </p:nvSpPr>
        <p:spPr>
          <a:xfrm>
            <a:off x="4572000" y="2238120"/>
            <a:ext cx="344556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goal: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about the goal of the project.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178;p42"/>
          <p:cNvSpPr/>
          <p:nvPr/>
        </p:nvSpPr>
        <p:spPr>
          <a:xfrm>
            <a:off x="4572000" y="1533960"/>
            <a:ext cx="512640" cy="51264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Google Shape;179;p42"/>
          <p:cNvSpPr/>
          <p:nvPr/>
        </p:nvSpPr>
        <p:spPr>
          <a:xfrm>
            <a:off x="4684320" y="1653480"/>
            <a:ext cx="288000" cy="273600"/>
          </a:xfrm>
          <a:custGeom>
            <a:avLst/>
            <a:gdLst>
              <a:gd name="textAreaLeft" fmla="*/ 0 w 288000"/>
              <a:gd name="textAreaRight" fmla="*/ 288720 w 288000"/>
              <a:gd name="textAreaTop" fmla="*/ 0 h 273600"/>
              <a:gd name="textAreaBottom" fmla="*/ 274320 h 273600"/>
            </a:gdLst>
            <a:ahLst/>
            <a:rect l="textAreaLeft" t="textAreaTop" r="textAreaRight" b="textAreaBottom"/>
            <a:pathLst>
              <a:path w="1045" h="993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Google Shape;180;p42"/>
          <p:cNvSpPr/>
          <p:nvPr/>
        </p:nvSpPr>
        <p:spPr>
          <a:xfrm>
            <a:off x="640440" y="1656720"/>
            <a:ext cx="267120" cy="267120"/>
          </a:xfrm>
          <a:custGeom>
            <a:avLst/>
            <a:gdLst>
              <a:gd name="textAreaLeft" fmla="*/ 0 w 267120"/>
              <a:gd name="textAreaRight" fmla="*/ 267840 w 267120"/>
              <a:gd name="textAreaTop" fmla="*/ 0 h 267120"/>
              <a:gd name="textAreaBottom" fmla="*/ 267840 h 267120"/>
            </a:gdLst>
            <a:ahLst/>
            <a:rect l="textAreaLeft" t="textAreaTop" r="textAreaRight" b="textAreaBottom"/>
            <a:pathLst>
              <a:path w="209550" h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185;p43"/>
          <p:cNvSpPr/>
          <p:nvPr/>
        </p:nvSpPr>
        <p:spPr>
          <a:xfrm>
            <a:off x="517680" y="2238120"/>
            <a:ext cx="344556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My role: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Identify your role in the project - e.g., lead UX designer, UX researcher, etc.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186;p43"/>
          <p:cNvSpPr/>
          <p:nvPr/>
        </p:nvSpPr>
        <p:spPr>
          <a:xfrm>
            <a:off x="517680" y="524520"/>
            <a:ext cx="6154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187;p43"/>
          <p:cNvSpPr/>
          <p:nvPr/>
        </p:nvSpPr>
        <p:spPr>
          <a:xfrm>
            <a:off x="517680" y="1533960"/>
            <a:ext cx="512640" cy="51264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Google Shape;188;p43"/>
          <p:cNvSpPr/>
          <p:nvPr/>
        </p:nvSpPr>
        <p:spPr>
          <a:xfrm>
            <a:off x="4572000" y="2238120"/>
            <a:ext cx="344556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Responsibilities</a:t>
            </a:r>
            <a:r>
              <a:rPr b="0" lang="en" sz="1400" spc="-1" strike="noStrike">
                <a:solidFill>
                  <a:srgbClr val="1967d2"/>
                </a:solidFill>
                <a:latin typeface="Open Sans SemiBold"/>
                <a:ea typeface="Open Sans SemiBold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List the responsibilities you had throughout the project - e.g., user research, wireframing, prototyping, etc.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189;p43"/>
          <p:cNvSpPr/>
          <p:nvPr/>
        </p:nvSpPr>
        <p:spPr>
          <a:xfrm>
            <a:off x="4572000" y="1533960"/>
            <a:ext cx="512640" cy="51264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Google Shape;190;p43"/>
          <p:cNvSpPr/>
          <p:nvPr/>
        </p:nvSpPr>
        <p:spPr>
          <a:xfrm>
            <a:off x="645480" y="1662480"/>
            <a:ext cx="257040" cy="255600"/>
          </a:xfrm>
          <a:custGeom>
            <a:avLst/>
            <a:gdLst>
              <a:gd name="textAreaLeft" fmla="*/ 0 w 257040"/>
              <a:gd name="textAreaRight" fmla="*/ 257760 w 257040"/>
              <a:gd name="textAreaTop" fmla="*/ 0 h 255600"/>
              <a:gd name="textAreaBottom" fmla="*/ 256320 h 255600"/>
            </a:gdLst>
            <a:ahLst/>
            <a:rect l="textAreaLeft" t="textAreaTop" r="textAreaRight" b="textAreaBottom"/>
            <a:pathLst>
              <a:path w="851" h="847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Google Shape;191;p43"/>
          <p:cNvSpPr/>
          <p:nvPr/>
        </p:nvSpPr>
        <p:spPr>
          <a:xfrm>
            <a:off x="4685760" y="1710720"/>
            <a:ext cx="285120" cy="159120"/>
          </a:xfrm>
          <a:custGeom>
            <a:avLst/>
            <a:gdLst>
              <a:gd name="textAreaLeft" fmla="*/ 0 w 285120"/>
              <a:gd name="textAreaRight" fmla="*/ 285840 w 285120"/>
              <a:gd name="textAreaTop" fmla="*/ 0 h 159120"/>
              <a:gd name="textAreaBottom" fmla="*/ 159840 h 159120"/>
            </a:gdLst>
            <a:ahLst/>
            <a:rect l="textAreaLeft" t="textAreaTop" r="textAreaRight" b="textAreaBottom"/>
            <a:pathLst>
              <a:path w="941" h="526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96;p44"/>
          <p:cNvSpPr/>
          <p:nvPr/>
        </p:nvSpPr>
        <p:spPr>
          <a:xfrm>
            <a:off x="-460080" y="2082240"/>
            <a:ext cx="370368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Google Shape;197;p44"/>
          <p:cNvSpPr/>
          <p:nvPr/>
        </p:nvSpPr>
        <p:spPr>
          <a:xfrm>
            <a:off x="3712320" y="1886760"/>
            <a:ext cx="3945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User research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Personas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Problem statements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User journey maps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5" name="Google Shape;198;p44"/>
          <p:cNvCxnSpPr/>
          <p:nvPr/>
        </p:nvCxnSpPr>
        <p:spPr>
          <a:xfrm>
            <a:off x="3459960" y="1032120"/>
            <a:ext cx="37440" cy="30798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203;p45"/>
          <p:cNvSpPr/>
          <p:nvPr/>
        </p:nvSpPr>
        <p:spPr>
          <a:xfrm>
            <a:off x="517680" y="1832040"/>
            <a:ext cx="7938360" cy="25095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Google Shape;204;p45"/>
          <p:cNvSpPr/>
          <p:nvPr/>
        </p:nvSpPr>
        <p:spPr>
          <a:xfrm>
            <a:off x="517680" y="524520"/>
            <a:ext cx="6154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research: 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205;p45"/>
          <p:cNvSpPr/>
          <p:nvPr/>
        </p:nvSpPr>
        <p:spPr>
          <a:xfrm>
            <a:off x="919080" y="2461680"/>
            <a:ext cx="713556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a short paragraph describing your user research.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206;p45"/>
          <p:cNvSpPr/>
          <p:nvPr/>
        </p:nvSpPr>
        <p:spPr>
          <a:xfrm>
            <a:off x="4230360" y="1602360"/>
            <a:ext cx="512640" cy="51264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Google Shape;207;p45"/>
          <p:cNvSpPr/>
          <p:nvPr/>
        </p:nvSpPr>
        <p:spPr>
          <a:xfrm>
            <a:off x="4373280" y="1744920"/>
            <a:ext cx="227160" cy="227160"/>
          </a:xfrm>
          <a:custGeom>
            <a:avLst/>
            <a:gdLst>
              <a:gd name="textAreaLeft" fmla="*/ 0 w 227160"/>
              <a:gd name="textAreaRight" fmla="*/ 227880 w 227160"/>
              <a:gd name="textAreaTop" fmla="*/ 0 h 227160"/>
              <a:gd name="textAreaBottom" fmla="*/ 227880 h 227160"/>
            </a:gdLst>
            <a:ahLst/>
            <a:rect l="textAreaLeft" t="textAreaTop" r="textAreaRight" b="textAreaBottom"/>
            <a:pathLst>
              <a:path w="940" h="941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212;p46"/>
          <p:cNvSpPr/>
          <p:nvPr/>
        </p:nvSpPr>
        <p:spPr>
          <a:xfrm>
            <a:off x="517680" y="524520"/>
            <a:ext cx="6154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research: pain points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Google Shape;213;p46"/>
          <p:cNvSpPr/>
          <p:nvPr/>
        </p:nvSpPr>
        <p:spPr>
          <a:xfrm>
            <a:off x="441360" y="2008800"/>
            <a:ext cx="18720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Google Shape;214;p46"/>
          <p:cNvSpPr/>
          <p:nvPr/>
        </p:nvSpPr>
        <p:spPr>
          <a:xfrm>
            <a:off x="441360" y="2522520"/>
            <a:ext cx="187200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Google Shape;215;p46"/>
          <p:cNvSpPr/>
          <p:nvPr/>
        </p:nvSpPr>
        <p:spPr>
          <a:xfrm>
            <a:off x="2582640" y="2008800"/>
            <a:ext cx="18720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Google Shape;216;p46"/>
          <p:cNvSpPr/>
          <p:nvPr/>
        </p:nvSpPr>
        <p:spPr>
          <a:xfrm>
            <a:off x="2582640" y="2522520"/>
            <a:ext cx="187200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Google Shape;217;p46"/>
          <p:cNvSpPr/>
          <p:nvPr/>
        </p:nvSpPr>
        <p:spPr>
          <a:xfrm>
            <a:off x="4723920" y="2008800"/>
            <a:ext cx="18720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218;p46"/>
          <p:cNvSpPr/>
          <p:nvPr/>
        </p:nvSpPr>
        <p:spPr>
          <a:xfrm>
            <a:off x="4723920" y="2522520"/>
            <a:ext cx="187200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Google Shape;219;p46"/>
          <p:cNvSpPr/>
          <p:nvPr/>
        </p:nvSpPr>
        <p:spPr>
          <a:xfrm>
            <a:off x="6865200" y="2008800"/>
            <a:ext cx="18720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Google Shape;220;p46"/>
          <p:cNvSpPr/>
          <p:nvPr/>
        </p:nvSpPr>
        <p:spPr>
          <a:xfrm>
            <a:off x="6865200" y="2522520"/>
            <a:ext cx="187200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Google Shape;221;p46"/>
          <p:cNvSpPr/>
          <p:nvPr/>
        </p:nvSpPr>
        <p:spPr>
          <a:xfrm>
            <a:off x="1121040" y="1382040"/>
            <a:ext cx="512640" cy="51264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222;p46"/>
          <p:cNvSpPr/>
          <p:nvPr/>
        </p:nvSpPr>
        <p:spPr>
          <a:xfrm>
            <a:off x="3262320" y="1382040"/>
            <a:ext cx="512640" cy="51264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223;p46"/>
          <p:cNvSpPr/>
          <p:nvPr/>
        </p:nvSpPr>
        <p:spPr>
          <a:xfrm>
            <a:off x="5403600" y="1382040"/>
            <a:ext cx="512640" cy="51264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224;p46"/>
          <p:cNvSpPr/>
          <p:nvPr/>
        </p:nvSpPr>
        <p:spPr>
          <a:xfrm>
            <a:off x="7544880" y="1382040"/>
            <a:ext cx="512640" cy="51264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229;p47"/>
          <p:cNvSpPr/>
          <p:nvPr/>
        </p:nvSpPr>
        <p:spPr>
          <a:xfrm>
            <a:off x="517680" y="524520"/>
            <a:ext cx="61077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Persona: </a:t>
            </a:r>
            <a:r>
              <a:rPr b="1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Layla Isaac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Google Shape;230;p47" descr=""/>
          <p:cNvPicPr/>
          <p:nvPr/>
        </p:nvPicPr>
        <p:blipFill>
          <a:blip r:embed="rId1"/>
          <a:stretch/>
        </p:blipFill>
        <p:spPr>
          <a:xfrm>
            <a:off x="3703320" y="1083240"/>
            <a:ext cx="5264640" cy="2976120"/>
          </a:xfrm>
          <a:prstGeom prst="rect">
            <a:avLst/>
          </a:prstGeom>
          <a:ln w="0">
            <a:noFill/>
          </a:ln>
        </p:spPr>
      </p:pic>
      <p:sp>
        <p:nvSpPr>
          <p:cNvPr id="336" name="Google Shape;231;p47"/>
          <p:cNvSpPr/>
          <p:nvPr/>
        </p:nvSpPr>
        <p:spPr>
          <a:xfrm>
            <a:off x="589680" y="1062360"/>
            <a:ext cx="218376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Problem statement: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Layla is Content Writer and a mother of six children who needs a small cute dog for her family because they love to take care of pets and enjoy their time with them.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2"/>
          <a:stretch/>
        </p:blipFill>
        <p:spPr>
          <a:xfrm>
            <a:off x="3739320" y="1108800"/>
            <a:ext cx="5175720" cy="277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236;p48"/>
          <p:cNvSpPr/>
          <p:nvPr/>
        </p:nvSpPr>
        <p:spPr>
          <a:xfrm>
            <a:off x="4212000" y="524520"/>
            <a:ext cx="4682160" cy="4214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Google Shape;237;p48"/>
          <p:cNvSpPr/>
          <p:nvPr/>
        </p:nvSpPr>
        <p:spPr>
          <a:xfrm>
            <a:off x="517680" y="524520"/>
            <a:ext cx="61077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journey map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Google Shape;238;p48"/>
          <p:cNvSpPr/>
          <p:nvPr/>
        </p:nvSpPr>
        <p:spPr>
          <a:xfrm>
            <a:off x="6011640" y="2294640"/>
            <a:ext cx="13316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user journey map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Google Shape;239;p48"/>
          <p:cNvSpPr/>
          <p:nvPr/>
        </p:nvSpPr>
        <p:spPr>
          <a:xfrm>
            <a:off x="517680" y="1522440"/>
            <a:ext cx="2420640" cy="17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Layla’s user journey map revealed how helpful it would be for users to adopt and own pets from animal shelters.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3236400" y="524520"/>
            <a:ext cx="5909400" cy="419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2023-05-24T18:44:15Z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