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2ED7F1-2C09-408F-B96B-7A641B43ABB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F18FDF-407F-4FAF-AB77-870B3A369FD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D0EC0D-B97C-4857-B9CC-991B1CC954D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4B8B30-FEC7-432E-A1F3-12B6711FDC6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AA7B14-00FC-4E9A-91F2-6FEA3A8F06A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1908D-6E4A-47A6-BB49-345D12A10570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CEB85A-2D3A-497D-92AD-5A411EF838FD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D6608-D82C-47EA-89F3-6B9BBA80DAD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0FDF32-A457-4CDF-90D8-CFA6A6A53A7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E032CE-FA5C-4DE1-B718-565ABC772C2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30CD2B-B324-4DE8-9FB5-5E3C305D1E2A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5AE1C7-0F04-47E7-81BD-93831C3A06D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A44257-8276-46C7-93E3-81764899622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16FE08-1A57-4D4B-AD24-8CCF3AE7594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3D7F52-EEE3-4D40-8F89-E70AE25B0BC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F194CF-EA1E-48A4-90E5-6CA208EA115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8B4757-9152-4E0B-AA20-150501273B37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CA32EA-C37A-44DA-90B2-62B3AA34287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B16174-BF9E-4F66-8629-AA136A344362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E21B3C-05B3-4C7A-ADBA-26987A828EC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2FB85B-F115-4CA1-971D-947DCCE907A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03A768-BBB7-4E84-88F8-4DBA81A95FFB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914056-16E0-4AE3-BE2D-1A436620866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D7A88D-6E78-4C06-B434-82219D42647F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0341EA-E968-40B2-BB20-E85CAEE210E9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11F0AB-AF1C-49AE-BF56-446CE9A54913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FA55B8-209F-46F0-A7FC-7609597ED777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C37718-7B30-4998-807B-AC066A8CF696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DE3590-810F-43F3-8988-0A5F75CDFDE4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77B33F-4B24-4A41-9DC9-C441BA466146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729397-0FDA-4084-9ACF-62EE35E42F3A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D979E1D-1924-4EA3-88C3-77C688AB245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FA2D86-287C-482C-A30A-EEF2BC5E5F51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0F534D-4244-4609-B12B-17DE29A262FE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F9F7BC9-59B9-4B73-8720-A7CC3CF261AE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5FA3FDA-5EC0-4DFB-AF5C-531106F0F4B1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EED0F6-CE26-447B-B71E-763405D7DD53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14F276A-03ED-425E-A84B-594EBE8A476F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BF82B3A-615B-423E-9990-F05360FE7A18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0903DEE-1D73-4F20-A9AD-ED0B99826C76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E429D89-971B-46DC-9D1A-2CF0A92D9E8E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C87C949-A969-4EA3-98E0-B19390A656B1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D475A92-631C-44CF-B5B2-A0C5745AD04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524845-E1F5-4474-9FA8-FFC13DE9358E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5A18CEC-772A-46FE-8441-3E97766C87A2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CD94DE-49DA-47DC-B8EE-FD67B43F6C1C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712659-C490-478F-A589-B6C956DA65C2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A526E0-917D-4749-9B1E-9815F31BAC97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4F2034-820F-4FBE-92AF-466EAF4E1C86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4C4331-9C2C-4AF4-9FF4-3DC6A9249D0C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508767-7598-4C00-9AAF-D58134653645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952B02-D8E5-4134-B89A-689940518091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CE6429-A533-45DD-90EF-0B112D4402A0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F7D87D-28B4-4A2A-B59B-2457F75C2F4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D704DF-4037-4C49-B8D7-3211363D7A7B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1F1E1E-D51D-4B3B-8020-753536D6259B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2ADB7A-8141-4D78-A306-D0191392A54C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079923-70DC-40CC-A6FE-6EBFF67A0900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EED17D-40DF-44BA-84F8-422A9FFDA083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254117-235A-4344-A48D-2B2DE05BAC12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33CD97-D487-45E5-BBDA-7823964BB585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357EF5-CBB7-4AAA-874C-222D880E1646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7BD3D9-A45A-460D-9AF7-6EB30BF7326C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E14FD5-144A-4120-9F4F-1DFAF79C21C3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64AD3E-2CD7-4E76-BD12-6764D8B11F3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D33E10-EFE0-415F-8603-FE893CE12750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5E3B53-35F6-4A68-8729-0B2A32AD62AE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298477-3974-4669-BE02-320230140A59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213470-0916-4F09-84B7-8E79E8BA5D3E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E765D3-AB14-44E8-9132-6908B891D3C9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425814-2521-49BD-96AC-EEF5FA4977E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83EFEF-7561-4C82-8BA1-F0798957C37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FF0670-C6EB-4B1A-949F-ED0081932BB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Google Shape;13;p2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4;p20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264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4;p31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Google Shape;125;p31" descr=""/>
          <p:cNvPicPr/>
          <p:nvPr/>
        </p:nvPicPr>
        <p:blipFill>
          <a:blip r:embed="rId3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EA7269-865C-40A9-A4B3-64C07B79E34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Google Shape;51;p12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52;p12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9C6417-DA90-4DAE-A67E-0CDBA71EFD8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Google Shape;55;p13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56;p13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E4D15F-E4FD-4E6F-ACBE-67B716CCC8B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Google Shape;71;p17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fbbc0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72;p17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7E1BD6-4DA2-4E52-8604-6B0DD00FD79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Google Shape;75;p18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oogle Shape;76;p18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E0DF99-086F-4334-B5A3-A8568CEF9C0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Google Shape;79;p19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9aa0a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oogle Shape;80;p19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153;p40"/>
          <p:cNvSpPr/>
          <p:nvPr/>
        </p:nvSpPr>
        <p:spPr>
          <a:xfrm>
            <a:off x="517680" y="1819800"/>
            <a:ext cx="862632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Open Sans SemiBold"/>
                <a:ea typeface="Open Sans SemiBold"/>
              </a:rPr>
              <a:t>Ecommerce App for an Animal Shelter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154;p40"/>
          <p:cNvSpPr/>
          <p:nvPr/>
        </p:nvSpPr>
        <p:spPr>
          <a:xfrm>
            <a:off x="517680" y="2769840"/>
            <a:ext cx="67975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Badrudeen Adewumi Abdul-hameed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Google Shape;155;p40"/>
          <p:cNvCxnSpPr/>
          <p:nvPr/>
        </p:nvCxnSpPr>
        <p:spPr>
          <a:xfrm flipH="1">
            <a:off x="517320" y="2670480"/>
            <a:ext cx="58086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pic>
        <p:nvPicPr>
          <p:cNvPr id="289" name="Google Shape;156;p40" descr=""/>
          <p:cNvPicPr/>
          <p:nvPr/>
        </p:nvPicPr>
        <p:blipFill>
          <a:blip r:embed="rId1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244;p49"/>
          <p:cNvSpPr/>
          <p:nvPr/>
        </p:nvSpPr>
        <p:spPr>
          <a:xfrm>
            <a:off x="3721320" y="1886760"/>
            <a:ext cx="6301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Paper wireframes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Digital wireframes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Low-fidelity prototype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Usability studies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Google Shape;245;p49"/>
          <p:cNvSpPr/>
          <p:nvPr/>
        </p:nvSpPr>
        <p:spPr>
          <a:xfrm>
            <a:off x="-468720" y="2082240"/>
            <a:ext cx="370404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Starting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the 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5" name="Google Shape;246;p49"/>
          <p:cNvCxnSpPr/>
          <p:nvPr/>
        </p:nvCxnSpPr>
        <p:spPr>
          <a:xfrm>
            <a:off x="3459960" y="1032120"/>
            <a:ext cx="37080" cy="30794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251;p50"/>
          <p:cNvSpPr/>
          <p:nvPr/>
        </p:nvSpPr>
        <p:spPr>
          <a:xfrm>
            <a:off x="4212000" y="524520"/>
            <a:ext cx="4682520" cy="4214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Google Shape;252;p50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Paper wireframes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Google Shape;253;p50"/>
          <p:cNvSpPr/>
          <p:nvPr/>
        </p:nvSpPr>
        <p:spPr>
          <a:xfrm>
            <a:off x="517680" y="1522440"/>
            <a:ext cx="24210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Google Shape;254;p50"/>
          <p:cNvSpPr/>
          <p:nvPr/>
        </p:nvSpPr>
        <p:spPr>
          <a:xfrm>
            <a:off x="5830200" y="1833120"/>
            <a:ext cx="1695240" cy="16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paper wireframes including five different versions of the same screen and one image of the new, refined version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259;p51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Digital wireframes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Google Shape;260;p51"/>
          <p:cNvSpPr/>
          <p:nvPr/>
        </p:nvSpPr>
        <p:spPr>
          <a:xfrm>
            <a:off x="517680" y="1522440"/>
            <a:ext cx="24210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Google Shape;261;p51"/>
          <p:cNvSpPr/>
          <p:nvPr/>
        </p:nvSpPr>
        <p:spPr>
          <a:xfrm>
            <a:off x="5092920" y="984600"/>
            <a:ext cx="2421000" cy="39582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3" name="Google Shape;262;p51"/>
          <p:cNvCxnSpPr/>
          <p:nvPr/>
        </p:nvCxnSpPr>
        <p:spPr>
          <a:xfrm>
            <a:off x="4565520" y="1608840"/>
            <a:ext cx="919080" cy="36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54" name="Google Shape;263;p51"/>
          <p:cNvSpPr/>
          <p:nvPr/>
        </p:nvSpPr>
        <p:spPr>
          <a:xfrm>
            <a:off x="3506760" y="1208880"/>
            <a:ext cx="11001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5" name="Google Shape;264;p51"/>
          <p:cNvCxnSpPr/>
          <p:nvPr/>
        </p:nvCxnSpPr>
        <p:spPr>
          <a:xfrm flipH="1">
            <a:off x="7095960" y="2919960"/>
            <a:ext cx="918360" cy="36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56" name="Google Shape;265;p51"/>
          <p:cNvSpPr/>
          <p:nvPr/>
        </p:nvSpPr>
        <p:spPr>
          <a:xfrm>
            <a:off x="5363640" y="1833120"/>
            <a:ext cx="189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first wireframe example that demonstrates design thinking aligned with user research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Google Shape;266;p51"/>
          <p:cNvSpPr/>
          <p:nvPr/>
        </p:nvSpPr>
        <p:spPr>
          <a:xfrm>
            <a:off x="8030520" y="2520000"/>
            <a:ext cx="11001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71;p52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Digital wireframes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Google Shape;272;p52"/>
          <p:cNvSpPr/>
          <p:nvPr/>
        </p:nvSpPr>
        <p:spPr>
          <a:xfrm>
            <a:off x="517680" y="1522440"/>
            <a:ext cx="24210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Google Shape;273;p52"/>
          <p:cNvSpPr/>
          <p:nvPr/>
        </p:nvSpPr>
        <p:spPr>
          <a:xfrm>
            <a:off x="5092920" y="984600"/>
            <a:ext cx="2421000" cy="39582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1" name="Google Shape;274;p52"/>
          <p:cNvCxnSpPr/>
          <p:nvPr/>
        </p:nvCxnSpPr>
        <p:spPr>
          <a:xfrm>
            <a:off x="4565520" y="1608840"/>
            <a:ext cx="919080" cy="36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62" name="Google Shape;275;p52"/>
          <p:cNvSpPr/>
          <p:nvPr/>
        </p:nvSpPr>
        <p:spPr>
          <a:xfrm>
            <a:off x="3506760" y="1208880"/>
            <a:ext cx="11001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3" name="Google Shape;276;p52"/>
          <p:cNvCxnSpPr/>
          <p:nvPr/>
        </p:nvCxnSpPr>
        <p:spPr>
          <a:xfrm flipH="1">
            <a:off x="7095960" y="2919960"/>
            <a:ext cx="918360" cy="36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64" name="Google Shape;277;p52"/>
          <p:cNvSpPr/>
          <p:nvPr/>
        </p:nvSpPr>
        <p:spPr>
          <a:xfrm>
            <a:off x="5363640" y="1833120"/>
            <a:ext cx="1892160" cy="12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second wireframe example that demonstrates design thinking aligned with user research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Google Shape;278;p52"/>
          <p:cNvSpPr/>
          <p:nvPr/>
        </p:nvSpPr>
        <p:spPr>
          <a:xfrm>
            <a:off x="8030520" y="2520000"/>
            <a:ext cx="11001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83;p53"/>
          <p:cNvSpPr/>
          <p:nvPr/>
        </p:nvSpPr>
        <p:spPr>
          <a:xfrm>
            <a:off x="4212000" y="524520"/>
            <a:ext cx="4682520" cy="4214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Google Shape;284;p53"/>
          <p:cNvSpPr/>
          <p:nvPr/>
        </p:nvSpPr>
        <p:spPr>
          <a:xfrm>
            <a:off x="517680" y="524520"/>
            <a:ext cx="700056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Low-fidelity prototype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Google Shape;285;p53"/>
          <p:cNvSpPr/>
          <p:nvPr/>
        </p:nvSpPr>
        <p:spPr>
          <a:xfrm>
            <a:off x="6011640" y="2109960"/>
            <a:ext cx="1332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Screenshot of prototype with connections or prototype GIF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Google Shape;286;p53"/>
          <p:cNvSpPr/>
          <p:nvPr/>
        </p:nvSpPr>
        <p:spPr>
          <a:xfrm>
            <a:off x="532800" y="1793880"/>
            <a:ext cx="29149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[Link to low-fidelity prototype and brief description of the user flow]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291;p54"/>
          <p:cNvSpPr/>
          <p:nvPr/>
        </p:nvSpPr>
        <p:spPr>
          <a:xfrm>
            <a:off x="517680" y="44820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Usability study: findings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Google Shape;292;p54"/>
          <p:cNvSpPr/>
          <p:nvPr/>
        </p:nvSpPr>
        <p:spPr>
          <a:xfrm>
            <a:off x="532800" y="1050480"/>
            <a:ext cx="787320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Write a short introduction to the usability studies you conducted and your findings.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Google Shape;293;p54"/>
          <p:cNvSpPr/>
          <p:nvPr/>
        </p:nvSpPr>
        <p:spPr>
          <a:xfrm>
            <a:off x="456840" y="202248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29900"/>
                </a:solidFill>
                <a:latin typeface="Open Sans"/>
                <a:ea typeface="Open Sans"/>
              </a:rPr>
              <a:t>Round 1 findings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Google Shape;294;p54"/>
          <p:cNvSpPr/>
          <p:nvPr/>
        </p:nvSpPr>
        <p:spPr>
          <a:xfrm>
            <a:off x="4478040" y="2422800"/>
            <a:ext cx="3775320" cy="20635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Google Shape;295;p54"/>
          <p:cNvSpPr/>
          <p:nvPr/>
        </p:nvSpPr>
        <p:spPr>
          <a:xfrm>
            <a:off x="4984560" y="256860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Google Shape;296;p54"/>
          <p:cNvSpPr/>
          <p:nvPr/>
        </p:nvSpPr>
        <p:spPr>
          <a:xfrm>
            <a:off x="4671720" y="263124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Google Shape;297;p54"/>
          <p:cNvSpPr/>
          <p:nvPr/>
        </p:nvSpPr>
        <p:spPr>
          <a:xfrm>
            <a:off x="4984560" y="319824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Google Shape;298;p54"/>
          <p:cNvSpPr/>
          <p:nvPr/>
        </p:nvSpPr>
        <p:spPr>
          <a:xfrm>
            <a:off x="4671720" y="326088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Google Shape;299;p54"/>
          <p:cNvSpPr/>
          <p:nvPr/>
        </p:nvSpPr>
        <p:spPr>
          <a:xfrm>
            <a:off x="4416840" y="202248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29900"/>
                </a:solidFill>
                <a:latin typeface="Open Sans"/>
                <a:ea typeface="Open Sans"/>
              </a:rPr>
              <a:t>Round 2 findings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Google Shape;300;p54"/>
          <p:cNvSpPr/>
          <p:nvPr/>
        </p:nvSpPr>
        <p:spPr>
          <a:xfrm>
            <a:off x="4937400" y="382824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Google Shape;301;p54"/>
          <p:cNvSpPr/>
          <p:nvPr/>
        </p:nvSpPr>
        <p:spPr>
          <a:xfrm>
            <a:off x="4671360" y="389088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Google Shape;302;p54"/>
          <p:cNvSpPr/>
          <p:nvPr/>
        </p:nvSpPr>
        <p:spPr>
          <a:xfrm>
            <a:off x="456840" y="2422800"/>
            <a:ext cx="3775320" cy="20635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Google Shape;303;p54"/>
          <p:cNvSpPr/>
          <p:nvPr/>
        </p:nvSpPr>
        <p:spPr>
          <a:xfrm>
            <a:off x="963360" y="256860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Google Shape;304;p54"/>
          <p:cNvSpPr/>
          <p:nvPr/>
        </p:nvSpPr>
        <p:spPr>
          <a:xfrm>
            <a:off x="650160" y="263124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Google Shape;305;p54"/>
          <p:cNvSpPr/>
          <p:nvPr/>
        </p:nvSpPr>
        <p:spPr>
          <a:xfrm>
            <a:off x="963360" y="319824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Google Shape;306;p54"/>
          <p:cNvSpPr/>
          <p:nvPr/>
        </p:nvSpPr>
        <p:spPr>
          <a:xfrm>
            <a:off x="650160" y="326088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Google Shape;307;p54"/>
          <p:cNvSpPr/>
          <p:nvPr/>
        </p:nvSpPr>
        <p:spPr>
          <a:xfrm>
            <a:off x="916200" y="382824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Google Shape;308;p54"/>
          <p:cNvSpPr/>
          <p:nvPr/>
        </p:nvSpPr>
        <p:spPr>
          <a:xfrm>
            <a:off x="650160" y="389088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a8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13;p55"/>
          <p:cNvSpPr/>
          <p:nvPr/>
        </p:nvSpPr>
        <p:spPr>
          <a:xfrm>
            <a:off x="3721320" y="2048400"/>
            <a:ext cx="398952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Mockups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High-fidelity prototype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Accessibility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Google Shape;314;p55"/>
          <p:cNvSpPr/>
          <p:nvPr/>
        </p:nvSpPr>
        <p:spPr>
          <a:xfrm>
            <a:off x="-468720" y="2082240"/>
            <a:ext cx="370404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Refining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the 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0" name="Google Shape;315;p55"/>
          <p:cNvCxnSpPr/>
          <p:nvPr/>
        </p:nvCxnSpPr>
        <p:spPr>
          <a:xfrm>
            <a:off x="3459960" y="1032120"/>
            <a:ext cx="37080" cy="30794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20;p56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Mockups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Google Shape;321;p56"/>
          <p:cNvSpPr/>
          <p:nvPr/>
        </p:nvSpPr>
        <p:spPr>
          <a:xfrm>
            <a:off x="517680" y="1522440"/>
            <a:ext cx="242100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Google Shape;322;p56"/>
          <p:cNvSpPr/>
          <p:nvPr/>
        </p:nvSpPr>
        <p:spPr>
          <a:xfrm>
            <a:off x="3718440" y="124992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Google Shape;323;p56"/>
          <p:cNvSpPr/>
          <p:nvPr/>
        </p:nvSpPr>
        <p:spPr>
          <a:xfrm>
            <a:off x="4008600" y="2393640"/>
            <a:ext cx="1238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Google Shape;324;p56"/>
          <p:cNvSpPr/>
          <p:nvPr/>
        </p:nvSpPr>
        <p:spPr>
          <a:xfrm>
            <a:off x="6774120" y="126828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6" name="Google Shape;325;p56"/>
          <p:cNvCxnSpPr/>
          <p:nvPr/>
        </p:nvCxnSpPr>
        <p:spPr>
          <a:xfrm>
            <a:off x="5749560" y="2855160"/>
            <a:ext cx="812520" cy="360"/>
          </a:xfrm>
          <a:prstGeom prst="straightConnector1">
            <a:avLst/>
          </a:prstGeom>
          <a:ln w="28575">
            <a:solidFill>
              <a:srgbClr val="34a853"/>
            </a:solidFill>
            <a:round/>
            <a:tailEnd len="med" type="triangle" w="med"/>
          </a:ln>
        </p:spPr>
      </p:cxnSp>
      <p:sp>
        <p:nvSpPr>
          <p:cNvPr id="397" name="Google Shape;326;p56"/>
          <p:cNvSpPr/>
          <p:nvPr/>
        </p:nvSpPr>
        <p:spPr>
          <a:xfrm>
            <a:off x="3450960" y="853200"/>
            <a:ext cx="23533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Google Shape;327;p56"/>
          <p:cNvSpPr/>
          <p:nvPr/>
        </p:nvSpPr>
        <p:spPr>
          <a:xfrm>
            <a:off x="6506640" y="853200"/>
            <a:ext cx="23533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Google Shape;328;p56"/>
          <p:cNvSpPr/>
          <p:nvPr/>
        </p:nvSpPr>
        <p:spPr>
          <a:xfrm>
            <a:off x="7064280" y="2393640"/>
            <a:ext cx="1238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333;p57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Mockups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Google Shape;334;p57"/>
          <p:cNvSpPr/>
          <p:nvPr/>
        </p:nvSpPr>
        <p:spPr>
          <a:xfrm>
            <a:off x="517680" y="1522440"/>
            <a:ext cx="242100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Google Shape;335;p57"/>
          <p:cNvSpPr/>
          <p:nvPr/>
        </p:nvSpPr>
        <p:spPr>
          <a:xfrm>
            <a:off x="3718440" y="124992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Google Shape;336;p57"/>
          <p:cNvSpPr/>
          <p:nvPr/>
        </p:nvSpPr>
        <p:spPr>
          <a:xfrm>
            <a:off x="6774120" y="126828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4" name="Google Shape;337;p57"/>
          <p:cNvCxnSpPr/>
          <p:nvPr/>
        </p:nvCxnSpPr>
        <p:spPr>
          <a:xfrm>
            <a:off x="5749560" y="2855160"/>
            <a:ext cx="812520" cy="360"/>
          </a:xfrm>
          <a:prstGeom prst="straightConnector1">
            <a:avLst/>
          </a:prstGeom>
          <a:ln w="28575">
            <a:solidFill>
              <a:srgbClr val="34a853"/>
            </a:solidFill>
            <a:round/>
            <a:tailEnd len="med" type="triangle" w="med"/>
          </a:ln>
        </p:spPr>
      </p:cxnSp>
      <p:sp>
        <p:nvSpPr>
          <p:cNvPr id="405" name="Google Shape;338;p57"/>
          <p:cNvSpPr/>
          <p:nvPr/>
        </p:nvSpPr>
        <p:spPr>
          <a:xfrm>
            <a:off x="3450960" y="853200"/>
            <a:ext cx="23533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Google Shape;339;p57"/>
          <p:cNvSpPr/>
          <p:nvPr/>
        </p:nvSpPr>
        <p:spPr>
          <a:xfrm>
            <a:off x="6506640" y="853200"/>
            <a:ext cx="23533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Google Shape;340;p57"/>
          <p:cNvSpPr/>
          <p:nvPr/>
        </p:nvSpPr>
        <p:spPr>
          <a:xfrm>
            <a:off x="4008600" y="2393640"/>
            <a:ext cx="1238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Google Shape;341;p57"/>
          <p:cNvSpPr/>
          <p:nvPr/>
        </p:nvSpPr>
        <p:spPr>
          <a:xfrm>
            <a:off x="7064280" y="2393640"/>
            <a:ext cx="1238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346;p58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Mockups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Google Shape;347;p58"/>
          <p:cNvSpPr/>
          <p:nvPr/>
        </p:nvSpPr>
        <p:spPr>
          <a:xfrm>
            <a:off x="531000" y="139176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Google Shape;348;p58"/>
          <p:cNvSpPr/>
          <p:nvPr/>
        </p:nvSpPr>
        <p:spPr>
          <a:xfrm>
            <a:off x="2601720" y="141372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Google Shape;349;p58"/>
          <p:cNvSpPr/>
          <p:nvPr/>
        </p:nvSpPr>
        <p:spPr>
          <a:xfrm>
            <a:off x="4698000" y="144792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Google Shape;350;p58"/>
          <p:cNvSpPr/>
          <p:nvPr/>
        </p:nvSpPr>
        <p:spPr>
          <a:xfrm>
            <a:off x="6794280" y="144792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Google Shape;351;p58"/>
          <p:cNvSpPr/>
          <p:nvPr/>
        </p:nvSpPr>
        <p:spPr>
          <a:xfrm>
            <a:off x="890280" y="2701800"/>
            <a:ext cx="1100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Google Shape;352;p58"/>
          <p:cNvSpPr/>
          <p:nvPr/>
        </p:nvSpPr>
        <p:spPr>
          <a:xfrm>
            <a:off x="2953800" y="2723760"/>
            <a:ext cx="1100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Google Shape;353;p58"/>
          <p:cNvSpPr/>
          <p:nvPr/>
        </p:nvSpPr>
        <p:spPr>
          <a:xfrm>
            <a:off x="5057280" y="2701800"/>
            <a:ext cx="1100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Google Shape;354;p58"/>
          <p:cNvSpPr/>
          <p:nvPr/>
        </p:nvSpPr>
        <p:spPr>
          <a:xfrm>
            <a:off x="7160400" y="2757960"/>
            <a:ext cx="1100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61;p41"/>
          <p:cNvSpPr/>
          <p:nvPr/>
        </p:nvSpPr>
        <p:spPr>
          <a:xfrm>
            <a:off x="5517000" y="638640"/>
            <a:ext cx="3380040" cy="4101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Google Shape;162;p41"/>
          <p:cNvSpPr/>
          <p:nvPr/>
        </p:nvSpPr>
        <p:spPr>
          <a:xfrm>
            <a:off x="1231200" y="1604160"/>
            <a:ext cx="408564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The product: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about the app, website, or other product that you designed and the target users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Google Shape;163;p41"/>
          <p:cNvSpPr/>
          <p:nvPr/>
        </p:nvSpPr>
        <p:spPr>
          <a:xfrm>
            <a:off x="517680" y="52452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Google Shape;164;p41"/>
          <p:cNvSpPr/>
          <p:nvPr/>
        </p:nvSpPr>
        <p:spPr>
          <a:xfrm>
            <a:off x="517680" y="160416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165;p41"/>
          <p:cNvSpPr/>
          <p:nvPr/>
        </p:nvSpPr>
        <p:spPr>
          <a:xfrm>
            <a:off x="1231200" y="3173040"/>
            <a:ext cx="344592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Project duration: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the time that you worked on this design project - e.g., Month Year to Month Year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Google Shape;166;p41"/>
          <p:cNvSpPr/>
          <p:nvPr/>
        </p:nvSpPr>
        <p:spPr>
          <a:xfrm>
            <a:off x="517680" y="317304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Google Shape;167;p41"/>
          <p:cNvSpPr/>
          <p:nvPr/>
        </p:nvSpPr>
        <p:spPr>
          <a:xfrm>
            <a:off x="643320" y="3299400"/>
            <a:ext cx="261360" cy="260280"/>
          </a:xfrm>
          <a:custGeom>
            <a:avLst/>
            <a:gdLst>
              <a:gd name="textAreaLeft" fmla="*/ 0 w 261360"/>
              <a:gd name="textAreaRight" fmla="*/ 261720 w 261360"/>
              <a:gd name="textAreaTop" fmla="*/ 0 h 260280"/>
              <a:gd name="textAreaBottom" fmla="*/ 260640 h 260280"/>
            </a:gdLst>
            <a:ahLst/>
            <a:rect l="textAreaLeft" t="textAreaTop" r="textAreaRight" b="textAreaBottom"/>
            <a:pathLst>
              <a:path w="1048" h="1045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Google Shape;168;p41"/>
          <p:cNvSpPr/>
          <p:nvPr/>
        </p:nvSpPr>
        <p:spPr>
          <a:xfrm>
            <a:off x="610560" y="1752120"/>
            <a:ext cx="327240" cy="216720"/>
          </a:xfrm>
          <a:custGeom>
            <a:avLst/>
            <a:gdLst>
              <a:gd name="textAreaLeft" fmla="*/ 0 w 327240"/>
              <a:gd name="textAreaRight" fmla="*/ 327600 w 327240"/>
              <a:gd name="textAreaTop" fmla="*/ 0 h 216720"/>
              <a:gd name="textAreaBottom" fmla="*/ 217080 h 216720"/>
            </a:gdLst>
            <a:ahLst/>
            <a:rect l="textAreaLeft" t="textAreaTop" r="textAreaRight" b="textAreaBottom"/>
            <a:pathLst>
              <a:path w="1149" h="765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Google Shape;169;p41"/>
          <p:cNvSpPr/>
          <p:nvPr/>
        </p:nvSpPr>
        <p:spPr>
          <a:xfrm>
            <a:off x="6301800" y="2412360"/>
            <a:ext cx="18108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Preview of selected polished designs.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359;p59"/>
          <p:cNvSpPr/>
          <p:nvPr/>
        </p:nvSpPr>
        <p:spPr>
          <a:xfrm>
            <a:off x="4212000" y="524520"/>
            <a:ext cx="4682520" cy="4214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Google Shape;360;p59"/>
          <p:cNvSpPr/>
          <p:nvPr/>
        </p:nvSpPr>
        <p:spPr>
          <a:xfrm>
            <a:off x="517680" y="524520"/>
            <a:ext cx="700056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High-fidelity</a:t>
            </a:r>
            <a:br>
              <a:rPr sz="2400"/>
            </a:b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prototype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Google Shape;361;p59"/>
          <p:cNvSpPr/>
          <p:nvPr/>
        </p:nvSpPr>
        <p:spPr>
          <a:xfrm>
            <a:off x="532800" y="1793880"/>
            <a:ext cx="222372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[Link to high-fidelity prototype]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Google Shape;362;p59"/>
          <p:cNvSpPr/>
          <p:nvPr/>
        </p:nvSpPr>
        <p:spPr>
          <a:xfrm>
            <a:off x="6011640" y="2109960"/>
            <a:ext cx="1332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Screenshot of prototype with connections or prototype GIF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367;p60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Accessibility considerations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Google Shape;368;p60"/>
          <p:cNvSpPr/>
          <p:nvPr/>
        </p:nvSpPr>
        <p:spPr>
          <a:xfrm>
            <a:off x="51768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Google Shape;369;p60"/>
          <p:cNvSpPr/>
          <p:nvPr/>
        </p:nvSpPr>
        <p:spPr>
          <a:xfrm>
            <a:off x="711360" y="1917720"/>
            <a:ext cx="20487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 summaries describing each accessibility consideration applied in your designs.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Google Shape;370;p60"/>
          <p:cNvSpPr/>
          <p:nvPr/>
        </p:nvSpPr>
        <p:spPr>
          <a:xfrm>
            <a:off x="317520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Google Shape;371;p60"/>
          <p:cNvSpPr/>
          <p:nvPr/>
        </p:nvSpPr>
        <p:spPr>
          <a:xfrm>
            <a:off x="3368880" y="1917720"/>
            <a:ext cx="20487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 summaries describing each accessibility consideration applied in your designs.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Google Shape;372;p60"/>
          <p:cNvSpPr/>
          <p:nvPr/>
        </p:nvSpPr>
        <p:spPr>
          <a:xfrm>
            <a:off x="583272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Google Shape;373;p60"/>
          <p:cNvSpPr/>
          <p:nvPr/>
        </p:nvSpPr>
        <p:spPr>
          <a:xfrm>
            <a:off x="6026400" y="1917720"/>
            <a:ext cx="20487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 summaries describing each accessibility consideration applied in your designs.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374;p60"/>
          <p:cNvSpPr/>
          <p:nvPr/>
        </p:nvSpPr>
        <p:spPr>
          <a:xfrm>
            <a:off x="1479240" y="1234080"/>
            <a:ext cx="513000" cy="513000"/>
          </a:xfrm>
          <a:prstGeom prst="ellipse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Google Shape;375;p60"/>
          <p:cNvSpPr/>
          <p:nvPr/>
        </p:nvSpPr>
        <p:spPr>
          <a:xfrm>
            <a:off x="4136760" y="1234080"/>
            <a:ext cx="513000" cy="513000"/>
          </a:xfrm>
          <a:prstGeom prst="ellipse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Google Shape;376;p60"/>
          <p:cNvSpPr/>
          <p:nvPr/>
        </p:nvSpPr>
        <p:spPr>
          <a:xfrm>
            <a:off x="6794280" y="1234080"/>
            <a:ext cx="513000" cy="513000"/>
          </a:xfrm>
          <a:prstGeom prst="ellipse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f63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381;p61"/>
          <p:cNvSpPr/>
          <p:nvPr/>
        </p:nvSpPr>
        <p:spPr>
          <a:xfrm>
            <a:off x="3721320" y="2210040"/>
            <a:ext cx="22752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Takeaways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Next steps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Google Shape;382;p61"/>
          <p:cNvSpPr/>
          <p:nvPr/>
        </p:nvSpPr>
        <p:spPr>
          <a:xfrm>
            <a:off x="-468720" y="2294640"/>
            <a:ext cx="370404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Going 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4" name="Google Shape;383;p61"/>
          <p:cNvCxnSpPr/>
          <p:nvPr/>
        </p:nvCxnSpPr>
        <p:spPr>
          <a:xfrm>
            <a:off x="3459960" y="1032120"/>
            <a:ext cx="37080" cy="30794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388;p62"/>
          <p:cNvSpPr/>
          <p:nvPr/>
        </p:nvSpPr>
        <p:spPr>
          <a:xfrm>
            <a:off x="517680" y="524160"/>
            <a:ext cx="4930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Takeaways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Google Shape;389;p62"/>
          <p:cNvSpPr/>
          <p:nvPr/>
        </p:nvSpPr>
        <p:spPr>
          <a:xfrm>
            <a:off x="539640" y="2238120"/>
            <a:ext cx="3445920" cy="24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 SemiBold"/>
                <a:ea typeface="Open Sans SemiBold"/>
              </a:rPr>
              <a:t>Impact: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sentences summarizing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or study participant.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Google Shape;390;p62"/>
          <p:cNvSpPr/>
          <p:nvPr/>
        </p:nvSpPr>
        <p:spPr>
          <a:xfrm>
            <a:off x="539640" y="153396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Google Shape;391;p62"/>
          <p:cNvSpPr/>
          <p:nvPr/>
        </p:nvSpPr>
        <p:spPr>
          <a:xfrm>
            <a:off x="4495680" y="2238120"/>
            <a:ext cx="344592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 SemiBold"/>
                <a:ea typeface="Open Sans SemiBold"/>
              </a:rPr>
              <a:t>What I learned: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what you learned throughout the project.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Google Shape;392;p62"/>
          <p:cNvSpPr/>
          <p:nvPr/>
        </p:nvSpPr>
        <p:spPr>
          <a:xfrm>
            <a:off x="4495680" y="153396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Google Shape;393;p62"/>
          <p:cNvSpPr/>
          <p:nvPr/>
        </p:nvSpPr>
        <p:spPr>
          <a:xfrm>
            <a:off x="678960" y="1660320"/>
            <a:ext cx="234000" cy="260280"/>
          </a:xfrm>
          <a:custGeom>
            <a:avLst/>
            <a:gdLst>
              <a:gd name="textAreaLeft" fmla="*/ 0 w 234000"/>
              <a:gd name="textAreaRight" fmla="*/ 234360 w 234000"/>
              <a:gd name="textAreaTop" fmla="*/ 0 h 260280"/>
              <a:gd name="textAreaBottom" fmla="*/ 260640 h 260280"/>
            </a:gdLst>
            <a:ahLst/>
            <a:rect l="textAreaLeft" t="textAreaTop" r="textAreaRight" b="textAreaBottom"/>
            <a:pathLst>
              <a:path w="941" h="1045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1" name="Google Shape;394;p62"/>
          <p:cNvGrpSpPr/>
          <p:nvPr/>
        </p:nvGrpSpPr>
        <p:grpSpPr>
          <a:xfrm>
            <a:off x="4605840" y="1676880"/>
            <a:ext cx="293040" cy="227160"/>
            <a:chOff x="4605840" y="1676880"/>
            <a:chExt cx="293040" cy="227160"/>
          </a:xfrm>
        </p:grpSpPr>
        <p:sp>
          <p:nvSpPr>
            <p:cNvPr id="442" name="Google Shape;395;p62"/>
            <p:cNvSpPr/>
            <p:nvPr/>
          </p:nvSpPr>
          <p:spPr>
            <a:xfrm>
              <a:off x="4605840" y="1676880"/>
              <a:ext cx="293040" cy="227160"/>
            </a:xfrm>
            <a:custGeom>
              <a:avLst/>
              <a:gdLst>
                <a:gd name="textAreaLeft" fmla="*/ 0 w 293040"/>
                <a:gd name="textAreaRight" fmla="*/ 293400 w 293040"/>
                <a:gd name="textAreaTop" fmla="*/ 0 h 227160"/>
                <a:gd name="textAreaBottom" fmla="*/ 227520 h 227160"/>
              </a:gdLst>
              <a:ahLst/>
              <a:rect l="textAreaLeft" t="textAreaTop" r="textAreaRight" b="textAreaBottom"/>
              <a:pathLst>
                <a:path w="271171" h="20955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3" name="Google Shape;396;p62"/>
            <p:cNvSpPr/>
            <p:nvPr/>
          </p:nvSpPr>
          <p:spPr>
            <a:xfrm>
              <a:off x="4765680" y="1737000"/>
              <a:ext cx="93240" cy="327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86307" h="30634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4" name="Google Shape;397;p62"/>
            <p:cNvSpPr/>
            <p:nvPr/>
          </p:nvSpPr>
          <p:spPr>
            <a:xfrm>
              <a:off x="4765680" y="1772640"/>
              <a:ext cx="93240" cy="3312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3120"/>
                <a:gd name="textAreaBottom" fmla="*/ 33480 h 33120"/>
              </a:gdLst>
              <a:ahLst/>
              <a:rect l="textAreaLeft" t="textAreaTop" r="textAreaRight" b="textAreaBottom"/>
              <a:pathLst>
                <a:path w="86307" h="30723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5" name="Google Shape;398;p62"/>
            <p:cNvSpPr/>
            <p:nvPr/>
          </p:nvSpPr>
          <p:spPr>
            <a:xfrm>
              <a:off x="4765680" y="1808640"/>
              <a:ext cx="93240" cy="327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86307" h="30634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03;p63"/>
          <p:cNvSpPr/>
          <p:nvPr/>
        </p:nvSpPr>
        <p:spPr>
          <a:xfrm>
            <a:off x="517680" y="524160"/>
            <a:ext cx="4930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Google Shape;404;p63"/>
          <p:cNvSpPr/>
          <p:nvPr/>
        </p:nvSpPr>
        <p:spPr>
          <a:xfrm>
            <a:off x="51768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Google Shape;405;p63"/>
          <p:cNvSpPr/>
          <p:nvPr/>
        </p:nvSpPr>
        <p:spPr>
          <a:xfrm>
            <a:off x="711360" y="1917720"/>
            <a:ext cx="204876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 you would take with this project and why.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Google Shape;406;p63"/>
          <p:cNvSpPr/>
          <p:nvPr/>
        </p:nvSpPr>
        <p:spPr>
          <a:xfrm>
            <a:off x="317520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Google Shape;407;p63"/>
          <p:cNvSpPr/>
          <p:nvPr/>
        </p:nvSpPr>
        <p:spPr>
          <a:xfrm>
            <a:off x="3368880" y="1917720"/>
            <a:ext cx="204876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 you would take with this project and why.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Google Shape;408;p63"/>
          <p:cNvSpPr/>
          <p:nvPr/>
        </p:nvSpPr>
        <p:spPr>
          <a:xfrm>
            <a:off x="583272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Google Shape;409;p63"/>
          <p:cNvSpPr/>
          <p:nvPr/>
        </p:nvSpPr>
        <p:spPr>
          <a:xfrm>
            <a:off x="6026400" y="1917720"/>
            <a:ext cx="204876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 you would take with this project and why.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Google Shape;410;p63"/>
          <p:cNvSpPr/>
          <p:nvPr/>
        </p:nvSpPr>
        <p:spPr>
          <a:xfrm>
            <a:off x="1479240" y="118764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Google Shape;411;p63"/>
          <p:cNvSpPr/>
          <p:nvPr/>
        </p:nvSpPr>
        <p:spPr>
          <a:xfrm>
            <a:off x="4136760" y="118764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Google Shape;412;p63"/>
          <p:cNvSpPr/>
          <p:nvPr/>
        </p:nvSpPr>
        <p:spPr>
          <a:xfrm>
            <a:off x="6794280" y="118764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17;p64"/>
          <p:cNvSpPr/>
          <p:nvPr/>
        </p:nvSpPr>
        <p:spPr>
          <a:xfrm>
            <a:off x="517680" y="524160"/>
            <a:ext cx="4930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Let’s connect!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Google Shape;418;p64"/>
          <p:cNvSpPr/>
          <p:nvPr/>
        </p:nvSpPr>
        <p:spPr>
          <a:xfrm>
            <a:off x="3064680" y="-1016280"/>
            <a:ext cx="6509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next steps you would take with this project and why. Feel free to organize next steps in a bullet point list.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Google Shape;419;p64"/>
          <p:cNvSpPr/>
          <p:nvPr/>
        </p:nvSpPr>
        <p:spPr>
          <a:xfrm>
            <a:off x="517680" y="1832040"/>
            <a:ext cx="7938720" cy="25099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Google Shape;420;p64"/>
          <p:cNvSpPr/>
          <p:nvPr/>
        </p:nvSpPr>
        <p:spPr>
          <a:xfrm>
            <a:off x="919080" y="2461680"/>
            <a:ext cx="713592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brief sentence or two about contacting you and/or reviewing more of your work.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Provide your contact information here. This might include your email address, phone number, and website or link to other professional platforms.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Google Shape;421;p64"/>
          <p:cNvSpPr/>
          <p:nvPr/>
        </p:nvSpPr>
        <p:spPr>
          <a:xfrm>
            <a:off x="4230360" y="160236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Google Shape;422;p64"/>
          <p:cNvSpPr/>
          <p:nvPr/>
        </p:nvSpPr>
        <p:spPr>
          <a:xfrm>
            <a:off x="4361760" y="1734120"/>
            <a:ext cx="250200" cy="249120"/>
          </a:xfrm>
          <a:custGeom>
            <a:avLst/>
            <a:gdLst>
              <a:gd name="textAreaLeft" fmla="*/ 0 w 250200"/>
              <a:gd name="textAreaRight" fmla="*/ 250560 w 250200"/>
              <a:gd name="textAreaTop" fmla="*/ 0 h 249120"/>
              <a:gd name="textAreaBottom" fmla="*/ 249480 h 249120"/>
            </a:gdLst>
            <a:ahLst/>
            <a:rect l="textAreaLeft" t="textAreaTop" r="textAreaRight" b="textAreaBottom"/>
            <a:pathLst>
              <a:path w="964" h="962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174;p42"/>
          <p:cNvSpPr/>
          <p:nvPr/>
        </p:nvSpPr>
        <p:spPr>
          <a:xfrm>
            <a:off x="517680" y="2238120"/>
            <a:ext cx="344592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The problem: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sentences about the problem(s) you were trying to solve.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Google Shape;175;p42"/>
          <p:cNvSpPr/>
          <p:nvPr/>
        </p:nvSpPr>
        <p:spPr>
          <a:xfrm>
            <a:off x="517680" y="52452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176;p42"/>
          <p:cNvSpPr/>
          <p:nvPr/>
        </p:nvSpPr>
        <p:spPr>
          <a:xfrm>
            <a:off x="517680" y="153396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177;p42"/>
          <p:cNvSpPr/>
          <p:nvPr/>
        </p:nvSpPr>
        <p:spPr>
          <a:xfrm>
            <a:off x="4572000" y="2238120"/>
            <a:ext cx="344592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The goal: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sentences about the goal of the project.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Google Shape;178;p42"/>
          <p:cNvSpPr/>
          <p:nvPr/>
        </p:nvSpPr>
        <p:spPr>
          <a:xfrm>
            <a:off x="4572000" y="153396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Google Shape;179;p42"/>
          <p:cNvSpPr/>
          <p:nvPr/>
        </p:nvSpPr>
        <p:spPr>
          <a:xfrm>
            <a:off x="4684320" y="1653480"/>
            <a:ext cx="288360" cy="273960"/>
          </a:xfrm>
          <a:custGeom>
            <a:avLst/>
            <a:gdLst>
              <a:gd name="textAreaLeft" fmla="*/ 0 w 288360"/>
              <a:gd name="textAreaRight" fmla="*/ 288720 w 288360"/>
              <a:gd name="textAreaTop" fmla="*/ 0 h 273960"/>
              <a:gd name="textAreaBottom" fmla="*/ 274320 h 273960"/>
            </a:gdLst>
            <a:ahLst/>
            <a:rect l="textAreaLeft" t="textAreaTop" r="textAreaRight" b="textAreaBottom"/>
            <a:pathLst>
              <a:path w="1045" h="993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Google Shape;180;p42"/>
          <p:cNvSpPr/>
          <p:nvPr/>
        </p:nvSpPr>
        <p:spPr>
          <a:xfrm>
            <a:off x="640440" y="1656720"/>
            <a:ext cx="267480" cy="267480"/>
          </a:xfrm>
          <a:custGeom>
            <a:avLst/>
            <a:gdLst>
              <a:gd name="textAreaLeft" fmla="*/ 0 w 267480"/>
              <a:gd name="textAreaRight" fmla="*/ 267840 w 267480"/>
              <a:gd name="textAreaTop" fmla="*/ 0 h 267480"/>
              <a:gd name="textAreaBottom" fmla="*/ 267840 h 267480"/>
            </a:gdLst>
            <a:ahLst/>
            <a:rect l="textAreaLeft" t="textAreaTop" r="textAreaRight" b="textAreaBottom"/>
            <a:pathLst>
              <a:path w="209550" h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185;p43"/>
          <p:cNvSpPr/>
          <p:nvPr/>
        </p:nvSpPr>
        <p:spPr>
          <a:xfrm>
            <a:off x="517680" y="2238120"/>
            <a:ext cx="344592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My role: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Identify your role in the project - e.g., lead UX designer, UX researcher, etc.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Google Shape;186;p43"/>
          <p:cNvSpPr/>
          <p:nvPr/>
        </p:nvSpPr>
        <p:spPr>
          <a:xfrm>
            <a:off x="517680" y="52452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Google Shape;187;p43"/>
          <p:cNvSpPr/>
          <p:nvPr/>
        </p:nvSpPr>
        <p:spPr>
          <a:xfrm>
            <a:off x="517680" y="153396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Google Shape;188;p43"/>
          <p:cNvSpPr/>
          <p:nvPr/>
        </p:nvSpPr>
        <p:spPr>
          <a:xfrm>
            <a:off x="4572000" y="2238120"/>
            <a:ext cx="344592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Responsibilities</a:t>
            </a:r>
            <a:r>
              <a:rPr b="0" lang="en" sz="1400" spc="-1" strike="noStrike">
                <a:solidFill>
                  <a:srgbClr val="1967d2"/>
                </a:solidFill>
                <a:latin typeface="Open Sans SemiBold"/>
                <a:ea typeface="Open Sans SemiBold"/>
              </a:rPr>
              <a:t>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List the responsibilities you had throughout the project - e.g., user research, wireframing, prototyping, etc.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Google Shape;189;p43"/>
          <p:cNvSpPr/>
          <p:nvPr/>
        </p:nvSpPr>
        <p:spPr>
          <a:xfrm>
            <a:off x="4572000" y="153396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Google Shape;190;p43"/>
          <p:cNvSpPr/>
          <p:nvPr/>
        </p:nvSpPr>
        <p:spPr>
          <a:xfrm>
            <a:off x="645480" y="1662480"/>
            <a:ext cx="257400" cy="255960"/>
          </a:xfrm>
          <a:custGeom>
            <a:avLst/>
            <a:gdLst>
              <a:gd name="textAreaLeft" fmla="*/ 0 w 257400"/>
              <a:gd name="textAreaRight" fmla="*/ 257760 w 257400"/>
              <a:gd name="textAreaTop" fmla="*/ 0 h 255960"/>
              <a:gd name="textAreaBottom" fmla="*/ 256320 h 255960"/>
            </a:gdLst>
            <a:ahLst/>
            <a:rect l="textAreaLeft" t="textAreaTop" r="textAreaRight" b="textAreaBottom"/>
            <a:pathLst>
              <a:path w="851" h="847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Google Shape;191;p43"/>
          <p:cNvSpPr/>
          <p:nvPr/>
        </p:nvSpPr>
        <p:spPr>
          <a:xfrm>
            <a:off x="4685760" y="1710720"/>
            <a:ext cx="285480" cy="159480"/>
          </a:xfrm>
          <a:custGeom>
            <a:avLst/>
            <a:gdLst>
              <a:gd name="textAreaLeft" fmla="*/ 0 w 285480"/>
              <a:gd name="textAreaRight" fmla="*/ 285840 w 285480"/>
              <a:gd name="textAreaTop" fmla="*/ 0 h 159480"/>
              <a:gd name="textAreaBottom" fmla="*/ 159840 h 159480"/>
            </a:gdLst>
            <a:ahLst/>
            <a:rect l="textAreaLeft" t="textAreaTop" r="textAreaRight" b="textAreaBottom"/>
            <a:pathLst>
              <a:path w="941" h="526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43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96;p44"/>
          <p:cNvSpPr/>
          <p:nvPr/>
        </p:nvSpPr>
        <p:spPr>
          <a:xfrm>
            <a:off x="-460080" y="2082240"/>
            <a:ext cx="370404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Understanding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the 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Google Shape;197;p44"/>
          <p:cNvSpPr/>
          <p:nvPr/>
        </p:nvSpPr>
        <p:spPr>
          <a:xfrm>
            <a:off x="3712320" y="1886760"/>
            <a:ext cx="39463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User research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Personas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Problem statements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User journey maps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5" name="Google Shape;198;p44"/>
          <p:cNvCxnSpPr/>
          <p:nvPr/>
        </p:nvCxnSpPr>
        <p:spPr>
          <a:xfrm>
            <a:off x="3459960" y="1032120"/>
            <a:ext cx="37080" cy="30794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203;p45"/>
          <p:cNvSpPr/>
          <p:nvPr/>
        </p:nvSpPr>
        <p:spPr>
          <a:xfrm>
            <a:off x="517680" y="1832040"/>
            <a:ext cx="7938720" cy="25099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Google Shape;204;p45"/>
          <p:cNvSpPr/>
          <p:nvPr/>
        </p:nvSpPr>
        <p:spPr>
          <a:xfrm>
            <a:off x="517680" y="52452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User research: summary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Google Shape;205;p45"/>
          <p:cNvSpPr/>
          <p:nvPr/>
        </p:nvSpPr>
        <p:spPr>
          <a:xfrm>
            <a:off x="919080" y="2461680"/>
            <a:ext cx="713592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a short paragraph describing your user research.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206;p45"/>
          <p:cNvSpPr/>
          <p:nvPr/>
        </p:nvSpPr>
        <p:spPr>
          <a:xfrm>
            <a:off x="4230360" y="1602360"/>
            <a:ext cx="513000" cy="51300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Google Shape;207;p45"/>
          <p:cNvSpPr/>
          <p:nvPr/>
        </p:nvSpPr>
        <p:spPr>
          <a:xfrm>
            <a:off x="4373280" y="1744920"/>
            <a:ext cx="227520" cy="227520"/>
          </a:xfrm>
          <a:custGeom>
            <a:avLst/>
            <a:gdLst>
              <a:gd name="textAreaLeft" fmla="*/ 0 w 227520"/>
              <a:gd name="textAreaRight" fmla="*/ 227880 w 227520"/>
              <a:gd name="textAreaTop" fmla="*/ 0 h 227520"/>
              <a:gd name="textAreaBottom" fmla="*/ 227880 h 227520"/>
            </a:gdLst>
            <a:ahLst/>
            <a:rect l="textAreaLeft" t="textAreaTop" r="textAreaRight" b="textAreaBottom"/>
            <a:pathLst>
              <a:path w="940" h="941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212;p46"/>
          <p:cNvSpPr/>
          <p:nvPr/>
        </p:nvSpPr>
        <p:spPr>
          <a:xfrm>
            <a:off x="517680" y="52452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User research: pain points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Google Shape;213;p46"/>
          <p:cNvSpPr/>
          <p:nvPr/>
        </p:nvSpPr>
        <p:spPr>
          <a:xfrm>
            <a:off x="441360" y="2008800"/>
            <a:ext cx="187236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Google Shape;214;p46"/>
          <p:cNvSpPr/>
          <p:nvPr/>
        </p:nvSpPr>
        <p:spPr>
          <a:xfrm>
            <a:off x="441360" y="2522520"/>
            <a:ext cx="18723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Google Shape;215;p46"/>
          <p:cNvSpPr/>
          <p:nvPr/>
        </p:nvSpPr>
        <p:spPr>
          <a:xfrm>
            <a:off x="2582640" y="2008800"/>
            <a:ext cx="187236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Google Shape;216;p46"/>
          <p:cNvSpPr/>
          <p:nvPr/>
        </p:nvSpPr>
        <p:spPr>
          <a:xfrm>
            <a:off x="2582640" y="2522520"/>
            <a:ext cx="18723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Google Shape;217;p46"/>
          <p:cNvSpPr/>
          <p:nvPr/>
        </p:nvSpPr>
        <p:spPr>
          <a:xfrm>
            <a:off x="4723920" y="2008800"/>
            <a:ext cx="187236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Google Shape;218;p46"/>
          <p:cNvSpPr/>
          <p:nvPr/>
        </p:nvSpPr>
        <p:spPr>
          <a:xfrm>
            <a:off x="4723920" y="2522520"/>
            <a:ext cx="18723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Google Shape;219;p46"/>
          <p:cNvSpPr/>
          <p:nvPr/>
        </p:nvSpPr>
        <p:spPr>
          <a:xfrm>
            <a:off x="6865200" y="2008800"/>
            <a:ext cx="187236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Google Shape;220;p46"/>
          <p:cNvSpPr/>
          <p:nvPr/>
        </p:nvSpPr>
        <p:spPr>
          <a:xfrm>
            <a:off x="6865200" y="2522520"/>
            <a:ext cx="18723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Google Shape;221;p46"/>
          <p:cNvSpPr/>
          <p:nvPr/>
        </p:nvSpPr>
        <p:spPr>
          <a:xfrm>
            <a:off x="1121040" y="1382040"/>
            <a:ext cx="513000" cy="51300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Google Shape;222;p46"/>
          <p:cNvSpPr/>
          <p:nvPr/>
        </p:nvSpPr>
        <p:spPr>
          <a:xfrm>
            <a:off x="3262320" y="1382040"/>
            <a:ext cx="513000" cy="51300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223;p46"/>
          <p:cNvSpPr/>
          <p:nvPr/>
        </p:nvSpPr>
        <p:spPr>
          <a:xfrm>
            <a:off x="5403600" y="1382040"/>
            <a:ext cx="513000" cy="51300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Google Shape;224;p46"/>
          <p:cNvSpPr/>
          <p:nvPr/>
        </p:nvSpPr>
        <p:spPr>
          <a:xfrm>
            <a:off x="7544880" y="1382040"/>
            <a:ext cx="513000" cy="51300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4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229;p47"/>
          <p:cNvSpPr/>
          <p:nvPr/>
        </p:nvSpPr>
        <p:spPr>
          <a:xfrm>
            <a:off x="517680" y="524520"/>
            <a:ext cx="61081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Persona: </a:t>
            </a:r>
            <a:r>
              <a:rPr b="1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Layla Isaac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Google Shape;230;p47" descr=""/>
          <p:cNvPicPr/>
          <p:nvPr/>
        </p:nvPicPr>
        <p:blipFill>
          <a:blip r:embed="rId1"/>
          <a:stretch/>
        </p:blipFill>
        <p:spPr>
          <a:xfrm>
            <a:off x="3703320" y="1083240"/>
            <a:ext cx="5265000" cy="2976480"/>
          </a:xfrm>
          <a:prstGeom prst="rect">
            <a:avLst/>
          </a:prstGeom>
          <a:ln w="0">
            <a:noFill/>
          </a:ln>
        </p:spPr>
      </p:pic>
      <p:sp>
        <p:nvSpPr>
          <p:cNvPr id="336" name="Google Shape;231;p47"/>
          <p:cNvSpPr/>
          <p:nvPr/>
        </p:nvSpPr>
        <p:spPr>
          <a:xfrm>
            <a:off x="517680" y="1674360"/>
            <a:ext cx="2184120" cy="30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Problem statement: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Layla is Content Writer and a mother of six children who needs a small cute dog for her family to help manage loneliness and depression by giving them companionship.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2"/>
          <a:stretch/>
        </p:blipFill>
        <p:spPr>
          <a:xfrm>
            <a:off x="3739320" y="1108800"/>
            <a:ext cx="5176080" cy="277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236;p48"/>
          <p:cNvSpPr/>
          <p:nvPr/>
        </p:nvSpPr>
        <p:spPr>
          <a:xfrm>
            <a:off x="4212000" y="524520"/>
            <a:ext cx="4682520" cy="4214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Google Shape;237;p48"/>
          <p:cNvSpPr/>
          <p:nvPr/>
        </p:nvSpPr>
        <p:spPr>
          <a:xfrm>
            <a:off x="517680" y="524520"/>
            <a:ext cx="61081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User journey map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Google Shape;238;p48"/>
          <p:cNvSpPr/>
          <p:nvPr/>
        </p:nvSpPr>
        <p:spPr>
          <a:xfrm>
            <a:off x="6011640" y="2294640"/>
            <a:ext cx="13320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user journey map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Google Shape;239;p48"/>
          <p:cNvSpPr/>
          <p:nvPr/>
        </p:nvSpPr>
        <p:spPr>
          <a:xfrm>
            <a:off x="517680" y="1522440"/>
            <a:ext cx="2421000" cy="17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Layla’s user journey map revealed how helpful it would be for users to adopt and own pets from animal shelters.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3236400" y="524520"/>
            <a:ext cx="5909760" cy="419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2023-05-24T10:16:22Z</dcterms:modified>
  <cp:revision>5</cp:revision>
  <dc:subject/>
  <dc:title/>
</cp:coreProperties>
</file>