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7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5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24.xml.rels" ContentType="application/vnd.openxmlformats-package.relationships+xml"/>
  <Override PartName="/ppt/slides/_rels/slide4.xml.rels" ContentType="application/vnd.openxmlformats-package.relationships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74E5A98-3F3E-469C-A029-EB3F4EB185B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72FADB-F27B-4038-B2AC-A0F9D5BC96D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11B3B5E-3923-4AEB-A57B-B6D73F3CCB9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10CA1EA-2D5B-4EC7-8A7E-0943CE9F848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514F85-DA8E-45A6-A051-E65B10CFA207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9C5571-D784-48BC-8840-41B9ED5A9C94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F1BC73-80B2-4426-80F1-1488DD446B91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6A182C-D82B-42E1-BEF9-5AB7905513DC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E10716-8279-4E07-8761-D33B5CE57B10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9795D0-0663-42AD-871C-7931607EEA6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A69703E-83D0-47BE-B2FA-7DE4F99B587D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8D8B7D-FFFD-4E36-9738-A92809107A51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202A5E-3FC6-4AE0-9C0C-DBCB08414680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0ED1CF-8CB5-4F9B-9397-F85CE3D5CAFD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A1A536-AF98-42BF-B6DF-42F6CDB187A2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2F979A-93B7-4060-9D46-C0314FB3DF2A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3BB1F1-478A-437B-8F91-0C191507204A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4B23A1-DD82-4637-B634-639704F71904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50A652-01BF-41EA-A849-46AB2E403810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AA9073-17AA-4B45-A825-C9A9FED67DBB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B5AE77-DB13-48D9-A796-2996B97A11E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4912E5B-38D6-48BB-9F4F-916D741ED02B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42802F-C99D-407D-A11B-CBAE1EF65AB1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7D9BDE-1019-4C2F-8826-ABCAE88390B3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BD0E09-3DFA-4C21-873E-85BE97DBC630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40ADC8-4A94-4BE8-937C-98D08517E53A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593B77-99AD-4F73-8EC7-85506D6BC277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7F510F-FBD5-441C-A778-F6A86E40EF48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D98856-C8EF-444C-966F-10ABD0136461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F3785F-EF4D-4AF1-BBEF-D9D3A0C6E9D7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8A25D0-D970-4639-B14A-121797B98FAC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DB91C89-92FF-48D7-8527-60F30A34D50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548D482-2436-4EFF-8DBE-FEEAC29939A9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37D485A-661A-40EC-82BA-5F634CEFB5C2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D37EC5E-944C-421F-AB86-7466CE2FD0F9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F88EEE8-9958-427D-81CB-41C98B36D232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FFCBC96-5208-49A2-89F0-BE31773E6FF4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349C3B0-4BD1-43EC-901F-A9B5DD558589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08D6879-8B79-4A71-90E5-5B6E9C0F3A14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F1F7194-3583-46B7-873E-4B66D9E926CA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7E4E70D-2104-4241-AFDC-5040B61588E2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14D07F5-57FA-4D4E-8A74-1F491BE4E65E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7089F7B-8EA7-4B3B-8078-740D8230E82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31A9D20-875C-454E-A6FC-EDF11C9B5DD2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E486FF6-2F7F-41A8-B686-A2047344B229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ABAA92-2854-436D-9142-2BFA4C244843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D98291-CB17-4C86-8C04-9DEEEABF1461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407B8B-D22D-4847-9DDE-FDE998876C8E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8CAFF7-05AC-468C-A737-E558C0D6E6C8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3D9844-70AE-4525-97AC-160BDEDB05C5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609DF4-F23D-47E1-903F-8D1FAE83765A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3B7F38-65E1-4ADC-804E-1F000ADEC607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A91E30-FEE7-427F-B74C-34B2EAC17BE0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735A91-C653-4154-9F4C-D59ACF1D920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5A9272B-D4C3-4880-9587-E2DA2EAFECFB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78B4F5-C64D-45D9-825B-A06545B92BC9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28243E-FE96-4643-A4BA-D7286BEBF753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42F266-3B7E-47F1-8AF5-D91694F27EA9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FAE233-00E3-4578-A400-E7139F06B06C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29F5DA-A8EF-403F-9E53-1D04226301A7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9B9492-F895-4222-A12A-0477D3480D32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A262B8-020B-4F4D-A53D-FFDD6D9C3F54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102002-6333-48D0-A7B8-DB99285043A9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1298E7-6ED6-4E6D-88D4-A16F0E79DBD1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908733-6B9A-4F3B-BA9B-30D883E9094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693E29E-5D1E-4133-ABC9-880FA28E6182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CB3ADB-27DD-442A-9437-15290208B6CD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38D88B-8FA1-4377-98CE-51E923D85AAF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7FF799-55DC-40EF-8134-565C6A146EB7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8B6031-CDC8-47C1-8D87-89C66251596D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B2B6F6-05A9-4063-A6C6-68A74F8731A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758595-B35B-46F3-B2E3-86CDA829467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67D7A3-8A24-4E94-A03F-AC59B56BE9D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Google Shape;13;p2" descr=""/>
          <p:cNvPicPr/>
          <p:nvPr/>
        </p:nvPicPr>
        <p:blipFill>
          <a:blip r:embed="rId2"/>
          <a:stretch/>
        </p:blipFill>
        <p:spPr>
          <a:xfrm>
            <a:off x="8421840" y="4841280"/>
            <a:ext cx="464400" cy="156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84;p20" descr=""/>
          <p:cNvPicPr/>
          <p:nvPr/>
        </p:nvPicPr>
        <p:blipFill>
          <a:blip r:embed="rId2"/>
          <a:stretch/>
        </p:blipFill>
        <p:spPr>
          <a:xfrm>
            <a:off x="8421840" y="4841280"/>
            <a:ext cx="464400" cy="152640"/>
          </a:xfrm>
          <a:prstGeom prst="rect">
            <a:avLst/>
          </a:prstGeom>
          <a:ln w="0">
            <a:noFill/>
          </a:ln>
        </p:spPr>
      </p:pic>
      <p:sp>
        <p:nvSpPr>
          <p:cNvPr id="41" name="Google Shape;124;p31"/>
          <p:cNvSpPr/>
          <p:nvPr/>
        </p:nvSpPr>
        <p:spPr>
          <a:xfrm>
            <a:off x="0" y="329040"/>
            <a:ext cx="69120" cy="752760"/>
          </a:xfrm>
          <a:prstGeom prst="rect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Google Shape;125;p31" descr=""/>
          <p:cNvPicPr/>
          <p:nvPr/>
        </p:nvPicPr>
        <p:blipFill>
          <a:blip r:embed="rId3"/>
          <a:stretch/>
        </p:blipFill>
        <p:spPr>
          <a:xfrm>
            <a:off x="8421840" y="4841280"/>
            <a:ext cx="464400" cy="1562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534216-2CD0-4E47-8994-589F185D9C9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Google Shape;51;p12"/>
          <p:cNvSpPr/>
          <p:nvPr/>
        </p:nvSpPr>
        <p:spPr>
          <a:xfrm>
            <a:off x="0" y="329040"/>
            <a:ext cx="69120" cy="752760"/>
          </a:xfrm>
          <a:prstGeom prst="rect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52;p12" descr=""/>
          <p:cNvPicPr/>
          <p:nvPr/>
        </p:nvPicPr>
        <p:blipFill>
          <a:blip r:embed="rId2"/>
          <a:stretch/>
        </p:blipFill>
        <p:spPr>
          <a:xfrm>
            <a:off x="8421840" y="4841280"/>
            <a:ext cx="464400" cy="15624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458350-66CF-456D-B055-AF2843CD1FB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Google Shape;55;p13"/>
          <p:cNvSpPr/>
          <p:nvPr/>
        </p:nvSpPr>
        <p:spPr>
          <a:xfrm>
            <a:off x="0" y="329040"/>
            <a:ext cx="69120" cy="752760"/>
          </a:xfrm>
          <a:prstGeom prst="rect">
            <a:avLst/>
          </a:prstGeom>
          <a:solidFill>
            <a:srgbClr val="ea43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oogle Shape;56;p13" descr=""/>
          <p:cNvPicPr/>
          <p:nvPr/>
        </p:nvPicPr>
        <p:blipFill>
          <a:blip r:embed="rId2"/>
          <a:stretch/>
        </p:blipFill>
        <p:spPr>
          <a:xfrm>
            <a:off x="8421840" y="4841280"/>
            <a:ext cx="464400" cy="15624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59DCAF-3F66-4FD1-9D7A-6293DCE50DC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Google Shape;71;p17"/>
          <p:cNvSpPr/>
          <p:nvPr/>
        </p:nvSpPr>
        <p:spPr>
          <a:xfrm>
            <a:off x="0" y="329040"/>
            <a:ext cx="69120" cy="752760"/>
          </a:xfrm>
          <a:prstGeom prst="rect">
            <a:avLst/>
          </a:prstGeom>
          <a:solidFill>
            <a:srgbClr val="fbbc0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oogle Shape;72;p17" descr=""/>
          <p:cNvPicPr/>
          <p:nvPr/>
        </p:nvPicPr>
        <p:blipFill>
          <a:blip r:embed="rId2"/>
          <a:stretch/>
        </p:blipFill>
        <p:spPr>
          <a:xfrm>
            <a:off x="8421840" y="4841280"/>
            <a:ext cx="464400" cy="15624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FDCA47-71C5-4FF7-BBD2-7D3F5D07C2F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Google Shape;75;p18"/>
          <p:cNvSpPr/>
          <p:nvPr/>
        </p:nvSpPr>
        <p:spPr>
          <a:xfrm>
            <a:off x="0" y="329040"/>
            <a:ext cx="69120" cy="752760"/>
          </a:xfrm>
          <a:prstGeom prst="rect">
            <a:avLst/>
          </a:prstGeom>
          <a:solidFill>
            <a:srgbClr val="34a8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Google Shape;76;p18" descr=""/>
          <p:cNvPicPr/>
          <p:nvPr/>
        </p:nvPicPr>
        <p:blipFill>
          <a:blip r:embed="rId2"/>
          <a:stretch/>
        </p:blipFill>
        <p:spPr>
          <a:xfrm>
            <a:off x="8421840" y="4841280"/>
            <a:ext cx="464400" cy="156240"/>
          </a:xfrm>
          <a:prstGeom prst="rect">
            <a:avLst/>
          </a:prstGeom>
          <a:ln w="0">
            <a:noFill/>
          </a:ln>
        </p:spPr>
      </p:pic>
      <p:sp>
        <p:nvSpPr>
          <p:cNvPr id="20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9517EF-D038-4E03-8F22-0F25DAB83EF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Google Shape;79;p19"/>
          <p:cNvSpPr/>
          <p:nvPr/>
        </p:nvSpPr>
        <p:spPr>
          <a:xfrm>
            <a:off x="0" y="329040"/>
            <a:ext cx="69120" cy="752760"/>
          </a:xfrm>
          <a:prstGeom prst="rect">
            <a:avLst/>
          </a:prstGeom>
          <a:solidFill>
            <a:srgbClr val="9aa0a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Google Shape;80;p19" descr=""/>
          <p:cNvPicPr/>
          <p:nvPr/>
        </p:nvPicPr>
        <p:blipFill>
          <a:blip r:embed="rId2"/>
          <a:stretch/>
        </p:blipFill>
        <p:spPr>
          <a:xfrm>
            <a:off x="8421840" y="4841280"/>
            <a:ext cx="464400" cy="156240"/>
          </a:xfrm>
          <a:prstGeom prst="rect">
            <a:avLst/>
          </a:prstGeom>
          <a:ln w="0">
            <a:noFill/>
          </a:ln>
        </p:spPr>
      </p:pic>
      <p:sp>
        <p:nvSpPr>
          <p:cNvPr id="24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153;p40"/>
          <p:cNvSpPr/>
          <p:nvPr/>
        </p:nvSpPr>
        <p:spPr>
          <a:xfrm>
            <a:off x="517680" y="1819800"/>
            <a:ext cx="862632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Open Sans SemiBold"/>
                <a:ea typeface="Open Sans SemiBold"/>
              </a:rPr>
              <a:t>Ecommerce App for an Animal Shelter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Google Shape;154;p40"/>
          <p:cNvSpPr/>
          <p:nvPr/>
        </p:nvSpPr>
        <p:spPr>
          <a:xfrm>
            <a:off x="517680" y="2769840"/>
            <a:ext cx="67975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Badrudeen Adewumi Abdul-hameed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8" name="Google Shape;155;p40"/>
          <p:cNvCxnSpPr/>
          <p:nvPr/>
        </p:nvCxnSpPr>
        <p:spPr>
          <a:xfrm flipH="1">
            <a:off x="517320" y="2670480"/>
            <a:ext cx="580860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pic>
        <p:nvPicPr>
          <p:cNvPr id="289" name="Google Shape;156;p40" descr=""/>
          <p:cNvPicPr/>
          <p:nvPr/>
        </p:nvPicPr>
        <p:blipFill>
          <a:blip r:embed="rId1"/>
          <a:stretch/>
        </p:blipFill>
        <p:spPr>
          <a:xfrm>
            <a:off x="8421840" y="4841280"/>
            <a:ext cx="464400" cy="15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9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244;p49"/>
          <p:cNvSpPr/>
          <p:nvPr/>
        </p:nvSpPr>
        <p:spPr>
          <a:xfrm>
            <a:off x="3721320" y="1886760"/>
            <a:ext cx="63018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Paper wireframes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Digital wireframes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Low-fidelity prototype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Usability studies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Google Shape;245;p49"/>
          <p:cNvSpPr/>
          <p:nvPr/>
        </p:nvSpPr>
        <p:spPr>
          <a:xfrm>
            <a:off x="-468720" y="2082240"/>
            <a:ext cx="3704040" cy="10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Starting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the design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5" name="Google Shape;246;p49"/>
          <p:cNvCxnSpPr/>
          <p:nvPr/>
        </p:nvCxnSpPr>
        <p:spPr>
          <a:xfrm>
            <a:off x="3459960" y="1032120"/>
            <a:ext cx="37080" cy="307944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251;p50"/>
          <p:cNvSpPr/>
          <p:nvPr/>
        </p:nvSpPr>
        <p:spPr>
          <a:xfrm>
            <a:off x="4212000" y="524520"/>
            <a:ext cx="4682520" cy="42145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Google Shape;252;p50"/>
          <p:cNvSpPr/>
          <p:nvPr/>
        </p:nvSpPr>
        <p:spPr>
          <a:xfrm>
            <a:off x="517680" y="524520"/>
            <a:ext cx="7000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Paper wireframes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Google Shape;253;p50"/>
          <p:cNvSpPr/>
          <p:nvPr/>
        </p:nvSpPr>
        <p:spPr>
          <a:xfrm>
            <a:off x="517680" y="1522440"/>
            <a:ext cx="24210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[Your notes about goals and thought process]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Google Shape;254;p50"/>
          <p:cNvSpPr/>
          <p:nvPr/>
        </p:nvSpPr>
        <p:spPr>
          <a:xfrm>
            <a:off x="5830200" y="1833120"/>
            <a:ext cx="1695240" cy="16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Image of paper wireframes including five different versions of the same screen and one image of the new, refined version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259;p51"/>
          <p:cNvSpPr/>
          <p:nvPr/>
        </p:nvSpPr>
        <p:spPr>
          <a:xfrm>
            <a:off x="517680" y="524520"/>
            <a:ext cx="7000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Digital wireframes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Google Shape;260;p51"/>
          <p:cNvSpPr/>
          <p:nvPr/>
        </p:nvSpPr>
        <p:spPr>
          <a:xfrm>
            <a:off x="517680" y="1522440"/>
            <a:ext cx="24210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[Your notes about goals and thought process]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Google Shape;261;p51"/>
          <p:cNvSpPr/>
          <p:nvPr/>
        </p:nvSpPr>
        <p:spPr>
          <a:xfrm>
            <a:off x="5092920" y="984600"/>
            <a:ext cx="2421000" cy="39582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3" name="Google Shape;262;p51"/>
          <p:cNvCxnSpPr/>
          <p:nvPr/>
        </p:nvCxnSpPr>
        <p:spPr>
          <a:xfrm>
            <a:off x="4565520" y="1608840"/>
            <a:ext cx="919080" cy="360"/>
          </a:xfrm>
          <a:prstGeom prst="straightConnector1">
            <a:avLst/>
          </a:prstGeom>
          <a:ln w="19050">
            <a:solidFill>
              <a:srgbClr val="fbbc04"/>
            </a:solidFill>
            <a:round/>
            <a:tailEnd len="med" type="triangle" w="med"/>
          </a:ln>
        </p:spPr>
      </p:cxnSp>
      <p:sp>
        <p:nvSpPr>
          <p:cNvPr id="354" name="Google Shape;263;p51"/>
          <p:cNvSpPr/>
          <p:nvPr/>
        </p:nvSpPr>
        <p:spPr>
          <a:xfrm>
            <a:off x="3506760" y="1208880"/>
            <a:ext cx="110016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f6368"/>
                </a:solidFill>
                <a:latin typeface="Open Sans"/>
                <a:ea typeface="Open Sans"/>
              </a:rPr>
              <a:t>Description of the element and its benefit to the user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5" name="Google Shape;264;p51"/>
          <p:cNvCxnSpPr/>
          <p:nvPr/>
        </p:nvCxnSpPr>
        <p:spPr>
          <a:xfrm flipH="1">
            <a:off x="7095960" y="2919960"/>
            <a:ext cx="918360" cy="360"/>
          </a:xfrm>
          <a:prstGeom prst="straightConnector1">
            <a:avLst/>
          </a:prstGeom>
          <a:ln w="19050">
            <a:solidFill>
              <a:srgbClr val="fbbc04"/>
            </a:solidFill>
            <a:round/>
            <a:tailEnd len="med" type="triangle" w="med"/>
          </a:ln>
        </p:spPr>
      </p:cxnSp>
      <p:sp>
        <p:nvSpPr>
          <p:cNvPr id="356" name="Google Shape;265;p51"/>
          <p:cNvSpPr/>
          <p:nvPr/>
        </p:nvSpPr>
        <p:spPr>
          <a:xfrm>
            <a:off x="5363640" y="1833120"/>
            <a:ext cx="18921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first wireframe example that demonstrates design thinking aligned with user research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Google Shape;266;p51"/>
          <p:cNvSpPr/>
          <p:nvPr/>
        </p:nvSpPr>
        <p:spPr>
          <a:xfrm>
            <a:off x="8030520" y="2520000"/>
            <a:ext cx="110016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f6368"/>
                </a:solidFill>
                <a:latin typeface="Open Sans"/>
                <a:ea typeface="Open Sans"/>
              </a:rPr>
              <a:t>Description of the element and its benefit to the user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271;p52"/>
          <p:cNvSpPr/>
          <p:nvPr/>
        </p:nvSpPr>
        <p:spPr>
          <a:xfrm>
            <a:off x="517680" y="524520"/>
            <a:ext cx="7000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Digital wireframes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Google Shape;272;p52"/>
          <p:cNvSpPr/>
          <p:nvPr/>
        </p:nvSpPr>
        <p:spPr>
          <a:xfrm>
            <a:off x="517680" y="1522440"/>
            <a:ext cx="24210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[Your notes about goals and thought process]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Google Shape;273;p52"/>
          <p:cNvSpPr/>
          <p:nvPr/>
        </p:nvSpPr>
        <p:spPr>
          <a:xfrm>
            <a:off x="5092920" y="984600"/>
            <a:ext cx="2421000" cy="39582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1" name="Google Shape;274;p52"/>
          <p:cNvCxnSpPr/>
          <p:nvPr/>
        </p:nvCxnSpPr>
        <p:spPr>
          <a:xfrm>
            <a:off x="4565520" y="1608840"/>
            <a:ext cx="919080" cy="360"/>
          </a:xfrm>
          <a:prstGeom prst="straightConnector1">
            <a:avLst/>
          </a:prstGeom>
          <a:ln w="19050">
            <a:solidFill>
              <a:srgbClr val="fbbc04"/>
            </a:solidFill>
            <a:round/>
            <a:tailEnd len="med" type="triangle" w="med"/>
          </a:ln>
        </p:spPr>
      </p:cxnSp>
      <p:sp>
        <p:nvSpPr>
          <p:cNvPr id="362" name="Google Shape;275;p52"/>
          <p:cNvSpPr/>
          <p:nvPr/>
        </p:nvSpPr>
        <p:spPr>
          <a:xfrm>
            <a:off x="3506760" y="1208880"/>
            <a:ext cx="110016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f6368"/>
                </a:solidFill>
                <a:latin typeface="Open Sans"/>
                <a:ea typeface="Open Sans"/>
              </a:rPr>
              <a:t>Description of the element and its benefit to the user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3" name="Google Shape;276;p52"/>
          <p:cNvCxnSpPr/>
          <p:nvPr/>
        </p:nvCxnSpPr>
        <p:spPr>
          <a:xfrm flipH="1">
            <a:off x="7095960" y="2919960"/>
            <a:ext cx="918360" cy="360"/>
          </a:xfrm>
          <a:prstGeom prst="straightConnector1">
            <a:avLst/>
          </a:prstGeom>
          <a:ln w="19050">
            <a:solidFill>
              <a:srgbClr val="fbbc04"/>
            </a:solidFill>
            <a:round/>
            <a:tailEnd len="med" type="triangle" w="med"/>
          </a:ln>
        </p:spPr>
      </p:cxnSp>
      <p:sp>
        <p:nvSpPr>
          <p:cNvPr id="364" name="Google Shape;277;p52"/>
          <p:cNvSpPr/>
          <p:nvPr/>
        </p:nvSpPr>
        <p:spPr>
          <a:xfrm>
            <a:off x="5363640" y="1833120"/>
            <a:ext cx="1892160" cy="12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second wireframe example that demonstrates design thinking aligned with user research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Google Shape;278;p52"/>
          <p:cNvSpPr/>
          <p:nvPr/>
        </p:nvSpPr>
        <p:spPr>
          <a:xfrm>
            <a:off x="8030520" y="2520000"/>
            <a:ext cx="110016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5f6368"/>
                </a:solidFill>
                <a:latin typeface="Open Sans"/>
                <a:ea typeface="Open Sans"/>
              </a:rPr>
              <a:t>Description of the element and its benefit to the user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83;p53"/>
          <p:cNvSpPr/>
          <p:nvPr/>
        </p:nvSpPr>
        <p:spPr>
          <a:xfrm>
            <a:off x="4212000" y="524520"/>
            <a:ext cx="4682520" cy="42145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Google Shape;284;p53"/>
          <p:cNvSpPr/>
          <p:nvPr/>
        </p:nvSpPr>
        <p:spPr>
          <a:xfrm>
            <a:off x="517680" y="524520"/>
            <a:ext cx="7000560" cy="6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Low-fidelity prototype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Google Shape;285;p53"/>
          <p:cNvSpPr/>
          <p:nvPr/>
        </p:nvSpPr>
        <p:spPr>
          <a:xfrm>
            <a:off x="6011640" y="2109960"/>
            <a:ext cx="13320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Screenshot of prototype with connections or prototype GIF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Google Shape;286;p53"/>
          <p:cNvSpPr/>
          <p:nvPr/>
        </p:nvSpPr>
        <p:spPr>
          <a:xfrm>
            <a:off x="532800" y="1793880"/>
            <a:ext cx="29149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[Link to low-fidelity prototype and brief description of the user flow]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291;p54"/>
          <p:cNvSpPr/>
          <p:nvPr/>
        </p:nvSpPr>
        <p:spPr>
          <a:xfrm>
            <a:off x="517680" y="448200"/>
            <a:ext cx="61549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Usability study: findings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Google Shape;292;p54"/>
          <p:cNvSpPr/>
          <p:nvPr/>
        </p:nvSpPr>
        <p:spPr>
          <a:xfrm>
            <a:off x="532800" y="1050480"/>
            <a:ext cx="7873200" cy="67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Write a short introduction to the usability studies you conducted and your findings.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Google Shape;293;p54"/>
          <p:cNvSpPr/>
          <p:nvPr/>
        </p:nvSpPr>
        <p:spPr>
          <a:xfrm>
            <a:off x="456840" y="2022480"/>
            <a:ext cx="333576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29900"/>
                </a:solidFill>
                <a:latin typeface="Open Sans"/>
                <a:ea typeface="Open Sans"/>
              </a:rPr>
              <a:t>Round 1 findings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Google Shape;294;p54"/>
          <p:cNvSpPr/>
          <p:nvPr/>
        </p:nvSpPr>
        <p:spPr>
          <a:xfrm>
            <a:off x="4478040" y="2422800"/>
            <a:ext cx="3775320" cy="206352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Google Shape;295;p54"/>
          <p:cNvSpPr/>
          <p:nvPr/>
        </p:nvSpPr>
        <p:spPr>
          <a:xfrm>
            <a:off x="4984560" y="2568600"/>
            <a:ext cx="333576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Insert finding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Google Shape;296;p54"/>
          <p:cNvSpPr/>
          <p:nvPr/>
        </p:nvSpPr>
        <p:spPr>
          <a:xfrm>
            <a:off x="4671720" y="2631240"/>
            <a:ext cx="274320" cy="274320"/>
          </a:xfrm>
          <a:prstGeom prst="ellipse">
            <a:avLst/>
          </a:prstGeom>
          <a:solidFill>
            <a:srgbClr val="f2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Google Shape;297;p54"/>
          <p:cNvSpPr/>
          <p:nvPr/>
        </p:nvSpPr>
        <p:spPr>
          <a:xfrm>
            <a:off x="4984560" y="3198240"/>
            <a:ext cx="333576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Insert finding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Google Shape;298;p54"/>
          <p:cNvSpPr/>
          <p:nvPr/>
        </p:nvSpPr>
        <p:spPr>
          <a:xfrm>
            <a:off x="4671720" y="3260880"/>
            <a:ext cx="274320" cy="274320"/>
          </a:xfrm>
          <a:prstGeom prst="ellipse">
            <a:avLst/>
          </a:prstGeom>
          <a:solidFill>
            <a:srgbClr val="f2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Google Shape;299;p54"/>
          <p:cNvSpPr/>
          <p:nvPr/>
        </p:nvSpPr>
        <p:spPr>
          <a:xfrm>
            <a:off x="4416840" y="2022480"/>
            <a:ext cx="333576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29900"/>
                </a:solidFill>
                <a:latin typeface="Open Sans"/>
                <a:ea typeface="Open Sans"/>
              </a:rPr>
              <a:t>Round 2 findings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Google Shape;300;p54"/>
          <p:cNvSpPr/>
          <p:nvPr/>
        </p:nvSpPr>
        <p:spPr>
          <a:xfrm>
            <a:off x="4937400" y="3828240"/>
            <a:ext cx="333576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Insert finding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Google Shape;301;p54"/>
          <p:cNvSpPr/>
          <p:nvPr/>
        </p:nvSpPr>
        <p:spPr>
          <a:xfrm>
            <a:off x="4671360" y="3890880"/>
            <a:ext cx="274320" cy="274320"/>
          </a:xfrm>
          <a:prstGeom prst="ellipse">
            <a:avLst/>
          </a:prstGeom>
          <a:solidFill>
            <a:srgbClr val="f2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Google Shape;302;p54"/>
          <p:cNvSpPr/>
          <p:nvPr/>
        </p:nvSpPr>
        <p:spPr>
          <a:xfrm>
            <a:off x="456840" y="2422800"/>
            <a:ext cx="3775320" cy="206352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Google Shape;303;p54"/>
          <p:cNvSpPr/>
          <p:nvPr/>
        </p:nvSpPr>
        <p:spPr>
          <a:xfrm>
            <a:off x="963360" y="2568600"/>
            <a:ext cx="333576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Insert finding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Google Shape;304;p54"/>
          <p:cNvSpPr/>
          <p:nvPr/>
        </p:nvSpPr>
        <p:spPr>
          <a:xfrm>
            <a:off x="650160" y="2631240"/>
            <a:ext cx="274320" cy="274320"/>
          </a:xfrm>
          <a:prstGeom prst="ellipse">
            <a:avLst/>
          </a:prstGeom>
          <a:solidFill>
            <a:srgbClr val="f2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Google Shape;305;p54"/>
          <p:cNvSpPr/>
          <p:nvPr/>
        </p:nvSpPr>
        <p:spPr>
          <a:xfrm>
            <a:off x="963360" y="3198240"/>
            <a:ext cx="333576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Insert finding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Google Shape;306;p54"/>
          <p:cNvSpPr/>
          <p:nvPr/>
        </p:nvSpPr>
        <p:spPr>
          <a:xfrm>
            <a:off x="650160" y="3260880"/>
            <a:ext cx="274320" cy="274320"/>
          </a:xfrm>
          <a:prstGeom prst="ellipse">
            <a:avLst/>
          </a:prstGeom>
          <a:solidFill>
            <a:srgbClr val="f2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Google Shape;307;p54"/>
          <p:cNvSpPr/>
          <p:nvPr/>
        </p:nvSpPr>
        <p:spPr>
          <a:xfrm>
            <a:off x="916200" y="3828240"/>
            <a:ext cx="333576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Insert finding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Google Shape;308;p54"/>
          <p:cNvSpPr/>
          <p:nvPr/>
        </p:nvSpPr>
        <p:spPr>
          <a:xfrm>
            <a:off x="650160" y="3890880"/>
            <a:ext cx="274320" cy="274320"/>
          </a:xfrm>
          <a:prstGeom prst="ellipse">
            <a:avLst/>
          </a:prstGeom>
          <a:solidFill>
            <a:srgbClr val="f2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a8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13;p55"/>
          <p:cNvSpPr/>
          <p:nvPr/>
        </p:nvSpPr>
        <p:spPr>
          <a:xfrm>
            <a:off x="3721320" y="2048400"/>
            <a:ext cx="398952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Mockups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High-fidelity prototype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Accessibility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Google Shape;314;p55"/>
          <p:cNvSpPr/>
          <p:nvPr/>
        </p:nvSpPr>
        <p:spPr>
          <a:xfrm>
            <a:off x="-468720" y="2082240"/>
            <a:ext cx="3704040" cy="10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Refining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the design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90" name="Google Shape;315;p55"/>
          <p:cNvCxnSpPr/>
          <p:nvPr/>
        </p:nvCxnSpPr>
        <p:spPr>
          <a:xfrm>
            <a:off x="3459960" y="1032120"/>
            <a:ext cx="37080" cy="307944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20;p56"/>
          <p:cNvSpPr/>
          <p:nvPr/>
        </p:nvSpPr>
        <p:spPr>
          <a:xfrm>
            <a:off x="517680" y="524520"/>
            <a:ext cx="7000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Mockups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Google Shape;321;p56"/>
          <p:cNvSpPr/>
          <p:nvPr/>
        </p:nvSpPr>
        <p:spPr>
          <a:xfrm>
            <a:off x="517680" y="1522440"/>
            <a:ext cx="242100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[Your notes about goals and thought process]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Google Shape;322;p56"/>
          <p:cNvSpPr/>
          <p:nvPr/>
        </p:nvSpPr>
        <p:spPr>
          <a:xfrm>
            <a:off x="3718440" y="1249920"/>
            <a:ext cx="1818720" cy="31741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Google Shape;323;p56"/>
          <p:cNvSpPr/>
          <p:nvPr/>
        </p:nvSpPr>
        <p:spPr>
          <a:xfrm>
            <a:off x="4008600" y="2393640"/>
            <a:ext cx="12387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Image of selected screen before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Google Shape;324;p56"/>
          <p:cNvSpPr/>
          <p:nvPr/>
        </p:nvSpPr>
        <p:spPr>
          <a:xfrm>
            <a:off x="6774120" y="1268280"/>
            <a:ext cx="1818720" cy="31741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96" name="Google Shape;325;p56"/>
          <p:cNvCxnSpPr/>
          <p:nvPr/>
        </p:nvCxnSpPr>
        <p:spPr>
          <a:xfrm>
            <a:off x="5749560" y="2855160"/>
            <a:ext cx="812520" cy="360"/>
          </a:xfrm>
          <a:prstGeom prst="straightConnector1">
            <a:avLst/>
          </a:prstGeom>
          <a:ln w="28575">
            <a:solidFill>
              <a:srgbClr val="34a853"/>
            </a:solidFill>
            <a:round/>
            <a:tailEnd len="med" type="triangle" w="med"/>
          </a:ln>
        </p:spPr>
      </p:cxnSp>
      <p:sp>
        <p:nvSpPr>
          <p:cNvPr id="397" name="Google Shape;326;p56"/>
          <p:cNvSpPr/>
          <p:nvPr/>
        </p:nvSpPr>
        <p:spPr>
          <a:xfrm>
            <a:off x="3450960" y="853200"/>
            <a:ext cx="235332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4a853"/>
                </a:solidFill>
                <a:latin typeface="Open Sans"/>
                <a:ea typeface="Open Sans"/>
              </a:rPr>
              <a:t>Before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Google Shape;327;p56"/>
          <p:cNvSpPr/>
          <p:nvPr/>
        </p:nvSpPr>
        <p:spPr>
          <a:xfrm>
            <a:off x="6506640" y="853200"/>
            <a:ext cx="235332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4a853"/>
                </a:solidFill>
                <a:latin typeface="Open Sans"/>
                <a:ea typeface="Open Sans"/>
              </a:rPr>
              <a:t>After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Google Shape;328;p56"/>
          <p:cNvSpPr/>
          <p:nvPr/>
        </p:nvSpPr>
        <p:spPr>
          <a:xfrm>
            <a:off x="7064280" y="2393640"/>
            <a:ext cx="12387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Image of selected screen after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333;p57"/>
          <p:cNvSpPr/>
          <p:nvPr/>
        </p:nvSpPr>
        <p:spPr>
          <a:xfrm>
            <a:off x="517680" y="524520"/>
            <a:ext cx="7000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Mockups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Google Shape;334;p57"/>
          <p:cNvSpPr/>
          <p:nvPr/>
        </p:nvSpPr>
        <p:spPr>
          <a:xfrm>
            <a:off x="517680" y="1522440"/>
            <a:ext cx="242100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[Your notes about goals and thought process]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Google Shape;335;p57"/>
          <p:cNvSpPr/>
          <p:nvPr/>
        </p:nvSpPr>
        <p:spPr>
          <a:xfrm>
            <a:off x="3718440" y="1249920"/>
            <a:ext cx="1818720" cy="31741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Google Shape;336;p57"/>
          <p:cNvSpPr/>
          <p:nvPr/>
        </p:nvSpPr>
        <p:spPr>
          <a:xfrm>
            <a:off x="6774120" y="1268280"/>
            <a:ext cx="1818720" cy="31741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04" name="Google Shape;337;p57"/>
          <p:cNvCxnSpPr/>
          <p:nvPr/>
        </p:nvCxnSpPr>
        <p:spPr>
          <a:xfrm>
            <a:off x="5749560" y="2855160"/>
            <a:ext cx="812520" cy="360"/>
          </a:xfrm>
          <a:prstGeom prst="straightConnector1">
            <a:avLst/>
          </a:prstGeom>
          <a:ln w="28575">
            <a:solidFill>
              <a:srgbClr val="34a853"/>
            </a:solidFill>
            <a:round/>
            <a:tailEnd len="med" type="triangle" w="med"/>
          </a:ln>
        </p:spPr>
      </p:cxnSp>
      <p:sp>
        <p:nvSpPr>
          <p:cNvPr id="405" name="Google Shape;338;p57"/>
          <p:cNvSpPr/>
          <p:nvPr/>
        </p:nvSpPr>
        <p:spPr>
          <a:xfrm>
            <a:off x="3450960" y="853200"/>
            <a:ext cx="235332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4a853"/>
                </a:solidFill>
                <a:latin typeface="Open Sans"/>
                <a:ea typeface="Open Sans"/>
              </a:rPr>
              <a:t>Before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Google Shape;339;p57"/>
          <p:cNvSpPr/>
          <p:nvPr/>
        </p:nvSpPr>
        <p:spPr>
          <a:xfrm>
            <a:off x="6506640" y="853200"/>
            <a:ext cx="235332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4a853"/>
                </a:solidFill>
                <a:latin typeface="Open Sans"/>
                <a:ea typeface="Open Sans"/>
              </a:rPr>
              <a:t>After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Google Shape;340;p57"/>
          <p:cNvSpPr/>
          <p:nvPr/>
        </p:nvSpPr>
        <p:spPr>
          <a:xfrm>
            <a:off x="4008600" y="2393640"/>
            <a:ext cx="12387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Image of selected screen before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Google Shape;341;p57"/>
          <p:cNvSpPr/>
          <p:nvPr/>
        </p:nvSpPr>
        <p:spPr>
          <a:xfrm>
            <a:off x="7064280" y="2393640"/>
            <a:ext cx="12387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Image of selected screen after usability study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346;p58"/>
          <p:cNvSpPr/>
          <p:nvPr/>
        </p:nvSpPr>
        <p:spPr>
          <a:xfrm>
            <a:off x="517680" y="524520"/>
            <a:ext cx="7000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Mockups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Google Shape;347;p58"/>
          <p:cNvSpPr/>
          <p:nvPr/>
        </p:nvSpPr>
        <p:spPr>
          <a:xfrm>
            <a:off x="531000" y="1391760"/>
            <a:ext cx="1818720" cy="31741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Google Shape;348;p58"/>
          <p:cNvSpPr/>
          <p:nvPr/>
        </p:nvSpPr>
        <p:spPr>
          <a:xfrm>
            <a:off x="2601720" y="1413720"/>
            <a:ext cx="1818720" cy="31741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Google Shape;349;p58"/>
          <p:cNvSpPr/>
          <p:nvPr/>
        </p:nvSpPr>
        <p:spPr>
          <a:xfrm>
            <a:off x="4698000" y="1447920"/>
            <a:ext cx="1818720" cy="31741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Google Shape;350;p58"/>
          <p:cNvSpPr/>
          <p:nvPr/>
        </p:nvSpPr>
        <p:spPr>
          <a:xfrm>
            <a:off x="6794280" y="1447920"/>
            <a:ext cx="1818720" cy="31741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Google Shape;351;p58"/>
          <p:cNvSpPr/>
          <p:nvPr/>
        </p:nvSpPr>
        <p:spPr>
          <a:xfrm>
            <a:off x="890280" y="2701800"/>
            <a:ext cx="11001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Main mockup screen for display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Google Shape;352;p58"/>
          <p:cNvSpPr/>
          <p:nvPr/>
        </p:nvSpPr>
        <p:spPr>
          <a:xfrm>
            <a:off x="2953800" y="2723760"/>
            <a:ext cx="11001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Main mockup screen for display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Google Shape;353;p58"/>
          <p:cNvSpPr/>
          <p:nvPr/>
        </p:nvSpPr>
        <p:spPr>
          <a:xfrm>
            <a:off x="5057280" y="2701800"/>
            <a:ext cx="11001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Main mockup screen for display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Google Shape;354;p58"/>
          <p:cNvSpPr/>
          <p:nvPr/>
        </p:nvSpPr>
        <p:spPr>
          <a:xfrm>
            <a:off x="7160400" y="2757960"/>
            <a:ext cx="11001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Main mockup screen for display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161;p41"/>
          <p:cNvSpPr/>
          <p:nvPr/>
        </p:nvSpPr>
        <p:spPr>
          <a:xfrm>
            <a:off x="5517000" y="638640"/>
            <a:ext cx="3380040" cy="41011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Google Shape;162;p41"/>
          <p:cNvSpPr/>
          <p:nvPr/>
        </p:nvSpPr>
        <p:spPr>
          <a:xfrm>
            <a:off x="1231200" y="1604160"/>
            <a:ext cx="408564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Open Sans SemiBold"/>
                <a:ea typeface="Open Sans SemiBold"/>
              </a:rPr>
              <a:t>The product: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a few sentences about the app, website, or other product that you designed and the target users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Google Shape;163;p41"/>
          <p:cNvSpPr/>
          <p:nvPr/>
        </p:nvSpPr>
        <p:spPr>
          <a:xfrm>
            <a:off x="517680" y="524520"/>
            <a:ext cx="61549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Project overview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Google Shape;164;p41"/>
          <p:cNvSpPr/>
          <p:nvPr/>
        </p:nvSpPr>
        <p:spPr>
          <a:xfrm>
            <a:off x="517680" y="1604160"/>
            <a:ext cx="513000" cy="513000"/>
          </a:xfrm>
          <a:prstGeom prst="ellipse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Google Shape;165;p41"/>
          <p:cNvSpPr/>
          <p:nvPr/>
        </p:nvSpPr>
        <p:spPr>
          <a:xfrm>
            <a:off x="1231200" y="3173040"/>
            <a:ext cx="344592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Open Sans SemiBold"/>
                <a:ea typeface="Open Sans SemiBold"/>
              </a:rPr>
              <a:t>Project duration: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the time that you worked on this design project - e.g., Month Year to Month Year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Google Shape;166;p41"/>
          <p:cNvSpPr/>
          <p:nvPr/>
        </p:nvSpPr>
        <p:spPr>
          <a:xfrm>
            <a:off x="517680" y="3173040"/>
            <a:ext cx="513000" cy="513000"/>
          </a:xfrm>
          <a:prstGeom prst="ellipse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Google Shape;167;p41"/>
          <p:cNvSpPr/>
          <p:nvPr/>
        </p:nvSpPr>
        <p:spPr>
          <a:xfrm>
            <a:off x="643320" y="3299400"/>
            <a:ext cx="261360" cy="260280"/>
          </a:xfrm>
          <a:custGeom>
            <a:avLst/>
            <a:gdLst>
              <a:gd name="textAreaLeft" fmla="*/ 0 w 261360"/>
              <a:gd name="textAreaRight" fmla="*/ 261720 w 261360"/>
              <a:gd name="textAreaTop" fmla="*/ 0 h 260280"/>
              <a:gd name="textAreaBottom" fmla="*/ 260640 h 260280"/>
            </a:gdLst>
            <a:ahLst/>
            <a:rect l="textAreaLeft" t="textAreaTop" r="textAreaRight" b="textAreaBottom"/>
            <a:pathLst>
              <a:path w="1048" h="1045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Google Shape;168;p41"/>
          <p:cNvSpPr/>
          <p:nvPr/>
        </p:nvSpPr>
        <p:spPr>
          <a:xfrm>
            <a:off x="610560" y="1752120"/>
            <a:ext cx="327240" cy="216720"/>
          </a:xfrm>
          <a:custGeom>
            <a:avLst/>
            <a:gdLst>
              <a:gd name="textAreaLeft" fmla="*/ 0 w 327240"/>
              <a:gd name="textAreaRight" fmla="*/ 327600 w 327240"/>
              <a:gd name="textAreaTop" fmla="*/ 0 h 216720"/>
              <a:gd name="textAreaBottom" fmla="*/ 217080 h 216720"/>
            </a:gdLst>
            <a:ahLst/>
            <a:rect l="textAreaLeft" t="textAreaTop" r="textAreaRight" b="textAreaBottom"/>
            <a:pathLst>
              <a:path w="1149" h="765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Google Shape;169;p41"/>
          <p:cNvSpPr/>
          <p:nvPr/>
        </p:nvSpPr>
        <p:spPr>
          <a:xfrm>
            <a:off x="6301800" y="2412360"/>
            <a:ext cx="181080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Preview of selected polished designs.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359;p59"/>
          <p:cNvSpPr/>
          <p:nvPr/>
        </p:nvSpPr>
        <p:spPr>
          <a:xfrm>
            <a:off x="4212000" y="524520"/>
            <a:ext cx="4682520" cy="42145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Google Shape;360;p59"/>
          <p:cNvSpPr/>
          <p:nvPr/>
        </p:nvSpPr>
        <p:spPr>
          <a:xfrm>
            <a:off x="517680" y="524520"/>
            <a:ext cx="7000560" cy="10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High-fidelity</a:t>
            </a:r>
            <a:br>
              <a:rPr sz="2400"/>
            </a:b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prototype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Google Shape;361;p59"/>
          <p:cNvSpPr/>
          <p:nvPr/>
        </p:nvSpPr>
        <p:spPr>
          <a:xfrm>
            <a:off x="532800" y="1793880"/>
            <a:ext cx="222372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[Link to high-fidelity prototype]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Google Shape;362;p59"/>
          <p:cNvSpPr/>
          <p:nvPr/>
        </p:nvSpPr>
        <p:spPr>
          <a:xfrm>
            <a:off x="6011640" y="2109960"/>
            <a:ext cx="13320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Screenshot of prototype with connections or prototype GIF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367;p60"/>
          <p:cNvSpPr/>
          <p:nvPr/>
        </p:nvSpPr>
        <p:spPr>
          <a:xfrm>
            <a:off x="517680" y="524520"/>
            <a:ext cx="700056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Accessibility considerations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Google Shape;368;p60"/>
          <p:cNvSpPr/>
          <p:nvPr/>
        </p:nvSpPr>
        <p:spPr>
          <a:xfrm>
            <a:off x="517680" y="1472400"/>
            <a:ext cx="2436120" cy="317412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Google Shape;369;p60"/>
          <p:cNvSpPr/>
          <p:nvPr/>
        </p:nvSpPr>
        <p:spPr>
          <a:xfrm>
            <a:off x="711360" y="1917720"/>
            <a:ext cx="2048760" cy="14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one to two sentence summaries describing each accessibility consideration applied in your designs.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Google Shape;370;p60"/>
          <p:cNvSpPr/>
          <p:nvPr/>
        </p:nvSpPr>
        <p:spPr>
          <a:xfrm>
            <a:off x="3175200" y="1472400"/>
            <a:ext cx="2436120" cy="317412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Google Shape;371;p60"/>
          <p:cNvSpPr/>
          <p:nvPr/>
        </p:nvSpPr>
        <p:spPr>
          <a:xfrm>
            <a:off x="3368880" y="1917720"/>
            <a:ext cx="2048760" cy="14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one to two sentence summaries describing each accessibility consideration applied in your designs.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Google Shape;372;p60"/>
          <p:cNvSpPr/>
          <p:nvPr/>
        </p:nvSpPr>
        <p:spPr>
          <a:xfrm>
            <a:off x="5832720" y="1472400"/>
            <a:ext cx="2436120" cy="317412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Google Shape;373;p60"/>
          <p:cNvSpPr/>
          <p:nvPr/>
        </p:nvSpPr>
        <p:spPr>
          <a:xfrm>
            <a:off x="6026400" y="1917720"/>
            <a:ext cx="2048760" cy="14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one to two sentence summaries describing each accessibility consideration applied in your designs.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Google Shape;374;p60"/>
          <p:cNvSpPr/>
          <p:nvPr/>
        </p:nvSpPr>
        <p:spPr>
          <a:xfrm>
            <a:off x="1479240" y="1234080"/>
            <a:ext cx="513000" cy="513000"/>
          </a:xfrm>
          <a:prstGeom prst="ellipse">
            <a:avLst/>
          </a:prstGeom>
          <a:solidFill>
            <a:srgbClr val="34a8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Google Shape;375;p60"/>
          <p:cNvSpPr/>
          <p:nvPr/>
        </p:nvSpPr>
        <p:spPr>
          <a:xfrm>
            <a:off x="4136760" y="1234080"/>
            <a:ext cx="513000" cy="513000"/>
          </a:xfrm>
          <a:prstGeom prst="ellipse">
            <a:avLst/>
          </a:prstGeom>
          <a:solidFill>
            <a:srgbClr val="34a8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2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Google Shape;376;p60"/>
          <p:cNvSpPr/>
          <p:nvPr/>
        </p:nvSpPr>
        <p:spPr>
          <a:xfrm>
            <a:off x="6794280" y="1234080"/>
            <a:ext cx="513000" cy="513000"/>
          </a:xfrm>
          <a:prstGeom prst="ellipse">
            <a:avLst/>
          </a:prstGeom>
          <a:solidFill>
            <a:srgbClr val="34a8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3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f63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381;p61"/>
          <p:cNvSpPr/>
          <p:nvPr/>
        </p:nvSpPr>
        <p:spPr>
          <a:xfrm>
            <a:off x="3721320" y="2210040"/>
            <a:ext cx="22752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Takeaways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Next steps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Google Shape;382;p61"/>
          <p:cNvSpPr/>
          <p:nvPr/>
        </p:nvSpPr>
        <p:spPr>
          <a:xfrm>
            <a:off x="-468720" y="2294640"/>
            <a:ext cx="3704040" cy="6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Going forward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34" name="Google Shape;383;p61"/>
          <p:cNvCxnSpPr/>
          <p:nvPr/>
        </p:nvCxnSpPr>
        <p:spPr>
          <a:xfrm>
            <a:off x="3459960" y="1032120"/>
            <a:ext cx="37080" cy="307944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388;p62"/>
          <p:cNvSpPr/>
          <p:nvPr/>
        </p:nvSpPr>
        <p:spPr>
          <a:xfrm>
            <a:off x="517680" y="524160"/>
            <a:ext cx="49309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Takeaways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Google Shape;389;p62"/>
          <p:cNvSpPr/>
          <p:nvPr/>
        </p:nvSpPr>
        <p:spPr>
          <a:xfrm>
            <a:off x="539640" y="2238120"/>
            <a:ext cx="3445920" cy="24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 SemiBold"/>
                <a:ea typeface="Open Sans SemiBold"/>
              </a:rPr>
              <a:t>Impact: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one to two sentences summarizing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the impact of your designs. In the real world, you’d include data like number of downloads or sign ups, but since this is a course project, you can include a positive quote from a peer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or study participant.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Google Shape;390;p62"/>
          <p:cNvSpPr/>
          <p:nvPr/>
        </p:nvSpPr>
        <p:spPr>
          <a:xfrm>
            <a:off x="539640" y="1533960"/>
            <a:ext cx="513000" cy="513000"/>
          </a:xfrm>
          <a:prstGeom prst="ellipse">
            <a:avLst/>
          </a:prstGeom>
          <a:solidFill>
            <a:srgbClr val="5f63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Google Shape;391;p62"/>
          <p:cNvSpPr/>
          <p:nvPr/>
        </p:nvSpPr>
        <p:spPr>
          <a:xfrm>
            <a:off x="4495680" y="2238120"/>
            <a:ext cx="3445920" cy="10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 SemiBold"/>
                <a:ea typeface="Open Sans SemiBold"/>
              </a:rPr>
              <a:t>What I learned: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a few sentences summarizing what you learned throughout the project.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Google Shape;392;p62"/>
          <p:cNvSpPr/>
          <p:nvPr/>
        </p:nvSpPr>
        <p:spPr>
          <a:xfrm>
            <a:off x="4495680" y="1533960"/>
            <a:ext cx="513000" cy="513000"/>
          </a:xfrm>
          <a:prstGeom prst="ellipse">
            <a:avLst/>
          </a:prstGeom>
          <a:solidFill>
            <a:srgbClr val="5f63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Google Shape;393;p62"/>
          <p:cNvSpPr/>
          <p:nvPr/>
        </p:nvSpPr>
        <p:spPr>
          <a:xfrm>
            <a:off x="678960" y="1660320"/>
            <a:ext cx="234000" cy="260280"/>
          </a:xfrm>
          <a:custGeom>
            <a:avLst/>
            <a:gdLst>
              <a:gd name="textAreaLeft" fmla="*/ 0 w 234000"/>
              <a:gd name="textAreaRight" fmla="*/ 234360 w 234000"/>
              <a:gd name="textAreaTop" fmla="*/ 0 h 260280"/>
              <a:gd name="textAreaBottom" fmla="*/ 260640 h 260280"/>
            </a:gdLst>
            <a:ahLst/>
            <a:rect l="textAreaLeft" t="textAreaTop" r="textAreaRight" b="textAreaBottom"/>
            <a:pathLst>
              <a:path w="941" h="1045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1" name="Google Shape;394;p62"/>
          <p:cNvGrpSpPr/>
          <p:nvPr/>
        </p:nvGrpSpPr>
        <p:grpSpPr>
          <a:xfrm>
            <a:off x="4605840" y="1676880"/>
            <a:ext cx="293040" cy="227160"/>
            <a:chOff x="4605840" y="1676880"/>
            <a:chExt cx="293040" cy="227160"/>
          </a:xfrm>
        </p:grpSpPr>
        <p:sp>
          <p:nvSpPr>
            <p:cNvPr id="442" name="Google Shape;395;p62"/>
            <p:cNvSpPr/>
            <p:nvPr/>
          </p:nvSpPr>
          <p:spPr>
            <a:xfrm>
              <a:off x="4605840" y="1676880"/>
              <a:ext cx="293040" cy="227160"/>
            </a:xfrm>
            <a:custGeom>
              <a:avLst/>
              <a:gdLst>
                <a:gd name="textAreaLeft" fmla="*/ 0 w 293040"/>
                <a:gd name="textAreaRight" fmla="*/ 293400 w 293040"/>
                <a:gd name="textAreaTop" fmla="*/ 0 h 227160"/>
                <a:gd name="textAreaBottom" fmla="*/ 227520 h 227160"/>
              </a:gdLst>
              <a:ahLst/>
              <a:rect l="textAreaLeft" t="textAreaTop" r="textAreaRight" b="textAreaBottom"/>
              <a:pathLst>
                <a:path w="271171" h="20955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3" name="Google Shape;396;p62"/>
            <p:cNvSpPr/>
            <p:nvPr/>
          </p:nvSpPr>
          <p:spPr>
            <a:xfrm>
              <a:off x="4765680" y="1737000"/>
              <a:ext cx="93240" cy="3276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86307" h="30634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4" name="Google Shape;397;p62"/>
            <p:cNvSpPr/>
            <p:nvPr/>
          </p:nvSpPr>
          <p:spPr>
            <a:xfrm>
              <a:off x="4765680" y="1772640"/>
              <a:ext cx="93240" cy="3312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33120"/>
                <a:gd name="textAreaBottom" fmla="*/ 33480 h 33120"/>
              </a:gdLst>
              <a:ahLst/>
              <a:rect l="textAreaLeft" t="textAreaTop" r="textAreaRight" b="textAreaBottom"/>
              <a:pathLst>
                <a:path w="86307" h="30723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5" name="Google Shape;398;p62"/>
            <p:cNvSpPr/>
            <p:nvPr/>
          </p:nvSpPr>
          <p:spPr>
            <a:xfrm>
              <a:off x="4765680" y="1808640"/>
              <a:ext cx="93240" cy="3276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86307" h="30634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03;p63"/>
          <p:cNvSpPr/>
          <p:nvPr/>
        </p:nvSpPr>
        <p:spPr>
          <a:xfrm>
            <a:off x="517680" y="524160"/>
            <a:ext cx="49309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Next steps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Google Shape;404;p63"/>
          <p:cNvSpPr/>
          <p:nvPr/>
        </p:nvSpPr>
        <p:spPr>
          <a:xfrm>
            <a:off x="517680" y="1472400"/>
            <a:ext cx="2436120" cy="317412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Google Shape;405;p63"/>
          <p:cNvSpPr/>
          <p:nvPr/>
        </p:nvSpPr>
        <p:spPr>
          <a:xfrm>
            <a:off x="711360" y="1917720"/>
            <a:ext cx="2048760" cy="12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a few sentences summarizing the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next steps you would take with this project and why.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Google Shape;406;p63"/>
          <p:cNvSpPr/>
          <p:nvPr/>
        </p:nvSpPr>
        <p:spPr>
          <a:xfrm>
            <a:off x="3175200" y="1472400"/>
            <a:ext cx="2436120" cy="317412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Google Shape;407;p63"/>
          <p:cNvSpPr/>
          <p:nvPr/>
        </p:nvSpPr>
        <p:spPr>
          <a:xfrm>
            <a:off x="3368880" y="1917720"/>
            <a:ext cx="2048760" cy="12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a few sentences summarizing the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next steps you would take with this project and why.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Google Shape;408;p63"/>
          <p:cNvSpPr/>
          <p:nvPr/>
        </p:nvSpPr>
        <p:spPr>
          <a:xfrm>
            <a:off x="5832720" y="1472400"/>
            <a:ext cx="2436120" cy="317412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Google Shape;409;p63"/>
          <p:cNvSpPr/>
          <p:nvPr/>
        </p:nvSpPr>
        <p:spPr>
          <a:xfrm>
            <a:off x="6026400" y="1917720"/>
            <a:ext cx="2048760" cy="12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a few sentences summarizing the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next steps you would take with this project and why.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Google Shape;410;p63"/>
          <p:cNvSpPr/>
          <p:nvPr/>
        </p:nvSpPr>
        <p:spPr>
          <a:xfrm>
            <a:off x="1479240" y="1187640"/>
            <a:ext cx="513000" cy="513000"/>
          </a:xfrm>
          <a:prstGeom prst="ellipse">
            <a:avLst/>
          </a:prstGeom>
          <a:solidFill>
            <a:srgbClr val="5f63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Google Shape;411;p63"/>
          <p:cNvSpPr/>
          <p:nvPr/>
        </p:nvSpPr>
        <p:spPr>
          <a:xfrm>
            <a:off x="4136760" y="1187640"/>
            <a:ext cx="513000" cy="513000"/>
          </a:xfrm>
          <a:prstGeom prst="ellipse">
            <a:avLst/>
          </a:prstGeom>
          <a:solidFill>
            <a:srgbClr val="5f63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2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Google Shape;412;p63"/>
          <p:cNvSpPr/>
          <p:nvPr/>
        </p:nvSpPr>
        <p:spPr>
          <a:xfrm>
            <a:off x="6794280" y="1187640"/>
            <a:ext cx="513000" cy="513000"/>
          </a:xfrm>
          <a:prstGeom prst="ellipse">
            <a:avLst/>
          </a:prstGeom>
          <a:solidFill>
            <a:srgbClr val="5f63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3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17;p64"/>
          <p:cNvSpPr/>
          <p:nvPr/>
        </p:nvSpPr>
        <p:spPr>
          <a:xfrm>
            <a:off x="517680" y="524160"/>
            <a:ext cx="49309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Let’s connect!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Google Shape;418;p64"/>
          <p:cNvSpPr/>
          <p:nvPr/>
        </p:nvSpPr>
        <p:spPr>
          <a:xfrm>
            <a:off x="3064680" y="-1016280"/>
            <a:ext cx="6509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Insert a few sentences summarizing the next steps you would take with this project and why. Feel free to organize next steps in a bullet point list.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Google Shape;419;p64"/>
          <p:cNvSpPr/>
          <p:nvPr/>
        </p:nvSpPr>
        <p:spPr>
          <a:xfrm>
            <a:off x="517680" y="1832040"/>
            <a:ext cx="7938720" cy="250992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Google Shape;420;p64"/>
          <p:cNvSpPr/>
          <p:nvPr/>
        </p:nvSpPr>
        <p:spPr>
          <a:xfrm>
            <a:off x="919080" y="2461680"/>
            <a:ext cx="7135920" cy="10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a brief sentence or two about contacting you and/or reviewing more of your work.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Provide your contact information here. This might include your email address, phone number, and website or link to other professional platforms.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Google Shape;421;p64"/>
          <p:cNvSpPr/>
          <p:nvPr/>
        </p:nvSpPr>
        <p:spPr>
          <a:xfrm>
            <a:off x="4230360" y="1602360"/>
            <a:ext cx="513000" cy="513000"/>
          </a:xfrm>
          <a:prstGeom prst="ellipse">
            <a:avLst/>
          </a:prstGeom>
          <a:solidFill>
            <a:srgbClr val="5f63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Google Shape;422;p64"/>
          <p:cNvSpPr/>
          <p:nvPr/>
        </p:nvSpPr>
        <p:spPr>
          <a:xfrm>
            <a:off x="4361760" y="1734120"/>
            <a:ext cx="250200" cy="249120"/>
          </a:xfrm>
          <a:custGeom>
            <a:avLst/>
            <a:gdLst>
              <a:gd name="textAreaLeft" fmla="*/ 0 w 250200"/>
              <a:gd name="textAreaRight" fmla="*/ 250560 w 250200"/>
              <a:gd name="textAreaTop" fmla="*/ 0 h 249120"/>
              <a:gd name="textAreaBottom" fmla="*/ 249480 h 249120"/>
            </a:gdLst>
            <a:ahLst/>
            <a:rect l="textAreaLeft" t="textAreaTop" r="textAreaRight" b="textAreaBottom"/>
            <a:pathLst>
              <a:path w="964" h="962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174;p42"/>
          <p:cNvSpPr/>
          <p:nvPr/>
        </p:nvSpPr>
        <p:spPr>
          <a:xfrm>
            <a:off x="517680" y="2238120"/>
            <a:ext cx="3445920" cy="10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Open Sans SemiBold"/>
                <a:ea typeface="Open Sans SemiBold"/>
              </a:rPr>
              <a:t>The problem: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one to two sentences about the problem(s) you were trying to solve.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Google Shape;175;p42"/>
          <p:cNvSpPr/>
          <p:nvPr/>
        </p:nvSpPr>
        <p:spPr>
          <a:xfrm>
            <a:off x="517680" y="524520"/>
            <a:ext cx="61549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Project overview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Google Shape;176;p42"/>
          <p:cNvSpPr/>
          <p:nvPr/>
        </p:nvSpPr>
        <p:spPr>
          <a:xfrm>
            <a:off x="517680" y="1533960"/>
            <a:ext cx="513000" cy="513000"/>
          </a:xfrm>
          <a:prstGeom prst="ellipse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Google Shape;177;p42"/>
          <p:cNvSpPr/>
          <p:nvPr/>
        </p:nvSpPr>
        <p:spPr>
          <a:xfrm>
            <a:off x="4572000" y="2238120"/>
            <a:ext cx="3445920" cy="10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Open Sans SemiBold"/>
                <a:ea typeface="Open Sans SemiBold"/>
              </a:rPr>
              <a:t>The goal: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Insert one to two sentences about the goal of the project.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Google Shape;178;p42"/>
          <p:cNvSpPr/>
          <p:nvPr/>
        </p:nvSpPr>
        <p:spPr>
          <a:xfrm>
            <a:off x="4572000" y="1533960"/>
            <a:ext cx="513000" cy="513000"/>
          </a:xfrm>
          <a:prstGeom prst="ellipse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Google Shape;179;p42"/>
          <p:cNvSpPr/>
          <p:nvPr/>
        </p:nvSpPr>
        <p:spPr>
          <a:xfrm>
            <a:off x="4684320" y="1653480"/>
            <a:ext cx="288360" cy="273960"/>
          </a:xfrm>
          <a:custGeom>
            <a:avLst/>
            <a:gdLst>
              <a:gd name="textAreaLeft" fmla="*/ 0 w 288360"/>
              <a:gd name="textAreaRight" fmla="*/ 288720 w 288360"/>
              <a:gd name="textAreaTop" fmla="*/ 0 h 273960"/>
              <a:gd name="textAreaBottom" fmla="*/ 274320 h 273960"/>
            </a:gdLst>
            <a:ahLst/>
            <a:rect l="textAreaLeft" t="textAreaTop" r="textAreaRight" b="textAreaBottom"/>
            <a:pathLst>
              <a:path w="1045" h="993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Google Shape;180;p42"/>
          <p:cNvSpPr/>
          <p:nvPr/>
        </p:nvSpPr>
        <p:spPr>
          <a:xfrm>
            <a:off x="640440" y="1656720"/>
            <a:ext cx="267480" cy="267480"/>
          </a:xfrm>
          <a:custGeom>
            <a:avLst/>
            <a:gdLst>
              <a:gd name="textAreaLeft" fmla="*/ 0 w 267480"/>
              <a:gd name="textAreaRight" fmla="*/ 267840 w 267480"/>
              <a:gd name="textAreaTop" fmla="*/ 0 h 267480"/>
              <a:gd name="textAreaBottom" fmla="*/ 267840 h 267480"/>
            </a:gdLst>
            <a:ahLst/>
            <a:rect l="textAreaLeft" t="textAreaTop" r="textAreaRight" b="textAreaBottom"/>
            <a:pathLst>
              <a:path w="209550" h="20955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185;p43"/>
          <p:cNvSpPr/>
          <p:nvPr/>
        </p:nvSpPr>
        <p:spPr>
          <a:xfrm>
            <a:off x="517680" y="2238120"/>
            <a:ext cx="3445920" cy="10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Open Sans SemiBold"/>
                <a:ea typeface="Open Sans SemiBold"/>
              </a:rPr>
              <a:t>My role: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Identify your role in the project - e.g., lead UX designer, UX researcher, etc.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Google Shape;186;p43"/>
          <p:cNvSpPr/>
          <p:nvPr/>
        </p:nvSpPr>
        <p:spPr>
          <a:xfrm>
            <a:off x="517680" y="524520"/>
            <a:ext cx="61549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Project overview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Google Shape;187;p43"/>
          <p:cNvSpPr/>
          <p:nvPr/>
        </p:nvSpPr>
        <p:spPr>
          <a:xfrm>
            <a:off x="517680" y="1533960"/>
            <a:ext cx="513000" cy="513000"/>
          </a:xfrm>
          <a:prstGeom prst="ellipse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Google Shape;188;p43"/>
          <p:cNvSpPr/>
          <p:nvPr/>
        </p:nvSpPr>
        <p:spPr>
          <a:xfrm>
            <a:off x="4572000" y="2238120"/>
            <a:ext cx="344592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4285f4"/>
                </a:solidFill>
                <a:latin typeface="Open Sans SemiBold"/>
                <a:ea typeface="Open Sans SemiBold"/>
              </a:rPr>
              <a:t>Responsibilities</a:t>
            </a:r>
            <a:r>
              <a:rPr b="0" lang="en" sz="1400" spc="-1" strike="noStrike">
                <a:solidFill>
                  <a:srgbClr val="1967d2"/>
                </a:solidFill>
                <a:latin typeface="Open Sans SemiBold"/>
                <a:ea typeface="Open Sans SemiBold"/>
              </a:rPr>
              <a:t>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List the responsibilities you had throughout the project - e.g., user research, wireframing, prototyping, etc.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Google Shape;189;p43"/>
          <p:cNvSpPr/>
          <p:nvPr/>
        </p:nvSpPr>
        <p:spPr>
          <a:xfrm>
            <a:off x="4572000" y="1533960"/>
            <a:ext cx="513000" cy="513000"/>
          </a:xfrm>
          <a:prstGeom prst="ellipse">
            <a:avLst/>
          </a:prstGeom>
          <a:solidFill>
            <a:srgbClr val="4285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Google Shape;190;p43"/>
          <p:cNvSpPr/>
          <p:nvPr/>
        </p:nvSpPr>
        <p:spPr>
          <a:xfrm>
            <a:off x="645480" y="1662480"/>
            <a:ext cx="257400" cy="255960"/>
          </a:xfrm>
          <a:custGeom>
            <a:avLst/>
            <a:gdLst>
              <a:gd name="textAreaLeft" fmla="*/ 0 w 257400"/>
              <a:gd name="textAreaRight" fmla="*/ 257760 w 257400"/>
              <a:gd name="textAreaTop" fmla="*/ 0 h 255960"/>
              <a:gd name="textAreaBottom" fmla="*/ 256320 h 255960"/>
            </a:gdLst>
            <a:ahLst/>
            <a:rect l="textAreaLeft" t="textAreaTop" r="textAreaRight" b="textAreaBottom"/>
            <a:pathLst>
              <a:path w="851" h="847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Google Shape;191;p43"/>
          <p:cNvSpPr/>
          <p:nvPr/>
        </p:nvSpPr>
        <p:spPr>
          <a:xfrm>
            <a:off x="4685760" y="1710720"/>
            <a:ext cx="285480" cy="159480"/>
          </a:xfrm>
          <a:custGeom>
            <a:avLst/>
            <a:gdLst>
              <a:gd name="textAreaLeft" fmla="*/ 0 w 285480"/>
              <a:gd name="textAreaRight" fmla="*/ 285840 w 285480"/>
              <a:gd name="textAreaTop" fmla="*/ 0 h 159480"/>
              <a:gd name="textAreaBottom" fmla="*/ 159840 h 159480"/>
            </a:gdLst>
            <a:ahLst/>
            <a:rect l="textAreaLeft" t="textAreaTop" r="textAreaRight" b="textAreaBottom"/>
            <a:pathLst>
              <a:path w="941" h="526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43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196;p44"/>
          <p:cNvSpPr/>
          <p:nvPr/>
        </p:nvSpPr>
        <p:spPr>
          <a:xfrm>
            <a:off x="-460080" y="2082240"/>
            <a:ext cx="3704040" cy="10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Understanding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the user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Google Shape;197;p44"/>
          <p:cNvSpPr/>
          <p:nvPr/>
        </p:nvSpPr>
        <p:spPr>
          <a:xfrm>
            <a:off x="3712320" y="1886760"/>
            <a:ext cx="39463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User research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Personas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Problem statements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b="0" lang="en" sz="1400" spc="-1" strike="noStrike">
                <a:solidFill>
                  <a:srgbClr val="ffffff"/>
                </a:solidFill>
                <a:latin typeface="Open Sans"/>
                <a:ea typeface="Open Sans"/>
              </a:rPr>
              <a:t>User journey maps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5" name="Google Shape;198;p44"/>
          <p:cNvCxnSpPr/>
          <p:nvPr/>
        </p:nvCxnSpPr>
        <p:spPr>
          <a:xfrm>
            <a:off x="3459960" y="1032120"/>
            <a:ext cx="37080" cy="307944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203;p45"/>
          <p:cNvSpPr/>
          <p:nvPr/>
        </p:nvSpPr>
        <p:spPr>
          <a:xfrm>
            <a:off x="517680" y="1832040"/>
            <a:ext cx="7938720" cy="250992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Google Shape;204;p45"/>
          <p:cNvSpPr/>
          <p:nvPr/>
        </p:nvSpPr>
        <p:spPr>
          <a:xfrm>
            <a:off x="517680" y="524520"/>
            <a:ext cx="61549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User research: summary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Google Shape;205;p45"/>
          <p:cNvSpPr/>
          <p:nvPr/>
        </p:nvSpPr>
        <p:spPr>
          <a:xfrm>
            <a:off x="919080" y="2461680"/>
            <a:ext cx="7135920" cy="10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Write a short paragraph describing your user research.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This can include the type of research you conducted, assumptions that you made going into the research, and how your assumptions changed after conducting research.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Google Shape;206;p45"/>
          <p:cNvSpPr/>
          <p:nvPr/>
        </p:nvSpPr>
        <p:spPr>
          <a:xfrm>
            <a:off x="4230360" y="1602360"/>
            <a:ext cx="513000" cy="513000"/>
          </a:xfrm>
          <a:prstGeom prst="ellipse">
            <a:avLst/>
          </a:prstGeom>
          <a:solidFill>
            <a:srgbClr val="ea43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Google Shape;207;p45"/>
          <p:cNvSpPr/>
          <p:nvPr/>
        </p:nvSpPr>
        <p:spPr>
          <a:xfrm>
            <a:off x="4373280" y="1744920"/>
            <a:ext cx="227520" cy="227520"/>
          </a:xfrm>
          <a:custGeom>
            <a:avLst/>
            <a:gdLst>
              <a:gd name="textAreaLeft" fmla="*/ 0 w 227520"/>
              <a:gd name="textAreaRight" fmla="*/ 227880 w 227520"/>
              <a:gd name="textAreaTop" fmla="*/ 0 h 227520"/>
              <a:gd name="textAreaBottom" fmla="*/ 227880 h 227520"/>
            </a:gdLst>
            <a:ahLst/>
            <a:rect l="textAreaLeft" t="textAreaTop" r="textAreaRight" b="textAreaBottom"/>
            <a:pathLst>
              <a:path w="940" h="941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212;p46"/>
          <p:cNvSpPr/>
          <p:nvPr/>
        </p:nvSpPr>
        <p:spPr>
          <a:xfrm>
            <a:off x="517680" y="524520"/>
            <a:ext cx="61549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User research: pain points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Google Shape;213;p46"/>
          <p:cNvSpPr/>
          <p:nvPr/>
        </p:nvSpPr>
        <p:spPr>
          <a:xfrm>
            <a:off x="441360" y="2008800"/>
            <a:ext cx="187236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a4335"/>
                </a:solidFill>
                <a:latin typeface="Open Sans SemiBold"/>
                <a:ea typeface="Open Sans SemiBold"/>
              </a:rPr>
              <a:t>Pain point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Google Shape;214;p46"/>
          <p:cNvSpPr/>
          <p:nvPr/>
        </p:nvSpPr>
        <p:spPr>
          <a:xfrm>
            <a:off x="441360" y="2522520"/>
            <a:ext cx="1872360" cy="14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Write one to two sentences reflecting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on the pain point listed above and how it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will guide designs moving forward.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Google Shape;215;p46"/>
          <p:cNvSpPr/>
          <p:nvPr/>
        </p:nvSpPr>
        <p:spPr>
          <a:xfrm>
            <a:off x="2582640" y="2008800"/>
            <a:ext cx="187236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a4335"/>
                </a:solidFill>
                <a:latin typeface="Open Sans SemiBold"/>
                <a:ea typeface="Open Sans SemiBold"/>
              </a:rPr>
              <a:t>Pain point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Google Shape;216;p46"/>
          <p:cNvSpPr/>
          <p:nvPr/>
        </p:nvSpPr>
        <p:spPr>
          <a:xfrm>
            <a:off x="2582640" y="2522520"/>
            <a:ext cx="1872360" cy="14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Write one to two sentences reflecting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on the pain point listed above and how it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will guide designs moving forward.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Google Shape;217;p46"/>
          <p:cNvSpPr/>
          <p:nvPr/>
        </p:nvSpPr>
        <p:spPr>
          <a:xfrm>
            <a:off x="4723920" y="2008800"/>
            <a:ext cx="187236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a4335"/>
                </a:solidFill>
                <a:latin typeface="Open Sans SemiBold"/>
                <a:ea typeface="Open Sans SemiBold"/>
              </a:rPr>
              <a:t>Pain point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Google Shape;218;p46"/>
          <p:cNvSpPr/>
          <p:nvPr/>
        </p:nvSpPr>
        <p:spPr>
          <a:xfrm>
            <a:off x="4723920" y="2522520"/>
            <a:ext cx="1872360" cy="14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Write one to two sentences reflecting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on the pain point listed above and how it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will guide designs moving forward.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Google Shape;219;p46"/>
          <p:cNvSpPr/>
          <p:nvPr/>
        </p:nvSpPr>
        <p:spPr>
          <a:xfrm>
            <a:off x="6865200" y="2008800"/>
            <a:ext cx="187236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a4335"/>
                </a:solidFill>
                <a:latin typeface="Open Sans SemiBold"/>
                <a:ea typeface="Open Sans SemiBold"/>
              </a:rPr>
              <a:t>Pain point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Google Shape;220;p46"/>
          <p:cNvSpPr/>
          <p:nvPr/>
        </p:nvSpPr>
        <p:spPr>
          <a:xfrm>
            <a:off x="6865200" y="2522520"/>
            <a:ext cx="1872360" cy="14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Write one to two sentences reflecting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on the pain point listed above and how it </a:t>
            </a:r>
            <a:br>
              <a:rPr sz="1200"/>
            </a:b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will guide designs moving forward.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Google Shape;221;p46"/>
          <p:cNvSpPr/>
          <p:nvPr/>
        </p:nvSpPr>
        <p:spPr>
          <a:xfrm>
            <a:off x="1121040" y="1382040"/>
            <a:ext cx="513000" cy="513000"/>
          </a:xfrm>
          <a:prstGeom prst="ellipse">
            <a:avLst/>
          </a:prstGeom>
          <a:solidFill>
            <a:srgbClr val="ea43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Google Shape;222;p46"/>
          <p:cNvSpPr/>
          <p:nvPr/>
        </p:nvSpPr>
        <p:spPr>
          <a:xfrm>
            <a:off x="3262320" y="1382040"/>
            <a:ext cx="513000" cy="513000"/>
          </a:xfrm>
          <a:prstGeom prst="ellipse">
            <a:avLst/>
          </a:prstGeom>
          <a:solidFill>
            <a:srgbClr val="ea43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2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Google Shape;223;p46"/>
          <p:cNvSpPr/>
          <p:nvPr/>
        </p:nvSpPr>
        <p:spPr>
          <a:xfrm>
            <a:off x="5403600" y="1382040"/>
            <a:ext cx="513000" cy="513000"/>
          </a:xfrm>
          <a:prstGeom prst="ellipse">
            <a:avLst/>
          </a:prstGeom>
          <a:solidFill>
            <a:srgbClr val="ea43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3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Google Shape;224;p46"/>
          <p:cNvSpPr/>
          <p:nvPr/>
        </p:nvSpPr>
        <p:spPr>
          <a:xfrm>
            <a:off x="7544880" y="1382040"/>
            <a:ext cx="513000" cy="513000"/>
          </a:xfrm>
          <a:prstGeom prst="ellipse">
            <a:avLst/>
          </a:prstGeom>
          <a:solidFill>
            <a:srgbClr val="ea433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Google Sans Medium"/>
                <a:ea typeface="Google Sans Medium"/>
              </a:rPr>
              <a:t>4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229;p47"/>
          <p:cNvSpPr/>
          <p:nvPr/>
        </p:nvSpPr>
        <p:spPr>
          <a:xfrm>
            <a:off x="517680" y="524520"/>
            <a:ext cx="61081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Persona: </a:t>
            </a:r>
            <a:r>
              <a:rPr b="1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Layla Isaac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5" name="Google Shape;230;p47" descr=""/>
          <p:cNvPicPr/>
          <p:nvPr/>
        </p:nvPicPr>
        <p:blipFill>
          <a:blip r:embed="rId1"/>
          <a:stretch/>
        </p:blipFill>
        <p:spPr>
          <a:xfrm>
            <a:off x="3703320" y="1083240"/>
            <a:ext cx="5265000" cy="2976480"/>
          </a:xfrm>
          <a:prstGeom prst="rect">
            <a:avLst/>
          </a:prstGeom>
          <a:ln w="0">
            <a:noFill/>
          </a:ln>
        </p:spPr>
      </p:pic>
      <p:sp>
        <p:nvSpPr>
          <p:cNvPr id="336" name="Google Shape;231;p47"/>
          <p:cNvSpPr/>
          <p:nvPr/>
        </p:nvSpPr>
        <p:spPr>
          <a:xfrm>
            <a:off x="517680" y="1674360"/>
            <a:ext cx="2184120" cy="30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a4335"/>
                </a:solidFill>
                <a:latin typeface="Open Sans SemiBold"/>
                <a:ea typeface="Open Sans SemiBold"/>
              </a:rPr>
              <a:t>Problem statement: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Layla is Content Writer and a mother of six children who needs a small cute dog for her family to help manage loneliness and depression by giving them companionship.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7" name="" descr=""/>
          <p:cNvPicPr/>
          <p:nvPr/>
        </p:nvPicPr>
        <p:blipFill>
          <a:blip r:embed="rId2"/>
          <a:stretch/>
        </p:blipFill>
        <p:spPr>
          <a:xfrm>
            <a:off x="3739320" y="1108800"/>
            <a:ext cx="5176080" cy="277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236;p48"/>
          <p:cNvSpPr/>
          <p:nvPr/>
        </p:nvSpPr>
        <p:spPr>
          <a:xfrm>
            <a:off x="4212000" y="524520"/>
            <a:ext cx="4682520" cy="42145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Google Shape;237;p48"/>
          <p:cNvSpPr/>
          <p:nvPr/>
        </p:nvSpPr>
        <p:spPr>
          <a:xfrm>
            <a:off x="517680" y="524520"/>
            <a:ext cx="61081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Open Sans"/>
                <a:ea typeface="Open Sans"/>
              </a:rPr>
              <a:t>User journey map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Google Shape;238;p48"/>
          <p:cNvSpPr/>
          <p:nvPr/>
        </p:nvSpPr>
        <p:spPr>
          <a:xfrm>
            <a:off x="6011640" y="2294640"/>
            <a:ext cx="133200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f6368"/>
                </a:solidFill>
                <a:latin typeface="Open Sans"/>
                <a:ea typeface="Open Sans"/>
              </a:rPr>
              <a:t>Image of user journey map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Google Shape;239;p48"/>
          <p:cNvSpPr/>
          <p:nvPr/>
        </p:nvSpPr>
        <p:spPr>
          <a:xfrm>
            <a:off x="517680" y="1522440"/>
            <a:ext cx="2421000" cy="17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f6368"/>
                </a:solidFill>
                <a:latin typeface="Open Sans"/>
                <a:ea typeface="Open Sans"/>
              </a:rPr>
              <a:t>Layla’s user journey map revealed how helpful it would be for users to adopt and own pets from animal shelters.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3236400" y="524520"/>
            <a:ext cx="5909760" cy="419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2023-05-24T10:10:11Z</dcterms:modified>
  <cp:revision>4</cp:revision>
  <dc:subject/>
  <dc:title/>
</cp:coreProperties>
</file>